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85" r:id="rId3"/>
    <p:sldId id="276" r:id="rId4"/>
    <p:sldId id="277" r:id="rId5"/>
    <p:sldId id="278" r:id="rId6"/>
    <p:sldId id="280" r:id="rId7"/>
    <p:sldId id="287" r:id="rId8"/>
    <p:sldId id="283" r:id="rId9"/>
    <p:sldId id="288" r:id="rId10"/>
    <p:sldId id="290" r:id="rId11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6CDD"/>
    <a:srgbClr val="9999FF"/>
    <a:srgbClr val="C67584"/>
    <a:srgbClr val="EEEFF6"/>
    <a:srgbClr val="F8F4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65"/>
  </p:normalViewPr>
  <p:slideViewPr>
    <p:cSldViewPr snapToGrid="0" snapToObjects="1">
      <p:cViewPr varScale="1">
        <p:scale>
          <a:sx n="113" d="100"/>
          <a:sy n="113" d="100"/>
        </p:scale>
        <p:origin x="63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65B6D-8A13-7B47-8492-EAFD75AF92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FF16A6-70F4-674A-A4B6-2040B1B048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E98336-D0A3-0E48-ACBF-785BE9059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52DC-006A-F04A-9AF2-2D0A6F7F65E0}" type="datetimeFigureOut">
              <a:rPr lang="uk-UA" smtClean="0"/>
              <a:pPr/>
              <a:t>17.08.2026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F2D58-76D8-BB43-80FF-0AE946478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26BA14-1DFF-0646-9934-35041AFD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12C92-16CD-E14A-A73A-3631F36C7A32}" type="slidenum">
              <a:rPr lang="uk-UA" smtClean="0"/>
              <a:pPr/>
              <a:t>‹#›</a:t>
            </a:fld>
            <a:endParaRPr lang="uk-U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DD9CED-3F08-4B41-B327-C8A9D70670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448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0D52F-EB1B-A34D-B5A6-02AE2AD4A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56AEE-F4D9-7643-8466-DA622855AA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DA3CFA-5AC7-3F4A-A4A5-6EF15BD5E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52DC-006A-F04A-9AF2-2D0A6F7F65E0}" type="datetimeFigureOut">
              <a:rPr lang="uk-UA" smtClean="0"/>
              <a:pPr/>
              <a:t>17.08.2026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38788-BFE4-5540-92ED-4D4C6BA74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E21762-71B6-0543-875F-0DB030B1F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12C92-16CD-E14A-A73A-3631F36C7A32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97185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B4D54-C32D-034E-A878-78E0FB3AF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A3530-B005-C245-8B49-626A1E8349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AF336-4379-7948-BA58-DA9AC3853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52DC-006A-F04A-9AF2-2D0A6F7F65E0}" type="datetimeFigureOut">
              <a:rPr lang="uk-UA" smtClean="0"/>
              <a:pPr/>
              <a:t>17.08.2026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3272C4-29C6-0A4B-805D-A37D671AC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50788-1BF3-7740-AC0A-0ECBB921E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12C92-16CD-E14A-A73A-3631F36C7A32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5690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C3EFD-0593-B54E-A206-95D7582C8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DF338-6819-AC46-B6DF-F1DA171E19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C39131-690B-4B46-AC1D-6D17EE8F0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C959CA-5EB9-394C-9EF6-9951BA6E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52DC-006A-F04A-9AF2-2D0A6F7F65E0}" type="datetimeFigureOut">
              <a:rPr lang="uk-UA" smtClean="0"/>
              <a:pPr/>
              <a:t>17.08.2026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4EB80A-C148-DB4C-985F-052EF39D1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60D006-D025-AD46-B620-3B48C467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12C92-16CD-E14A-A73A-3631F36C7A32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7517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77623-9EB5-1447-B7AA-832FD54B1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A392B0-2292-4C41-BFE5-CA68B10B6B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671DE1-3EAB-4640-A94C-B02BD24CA9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01CA9F-F192-F54F-B6F9-38742A30B8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90B6B8-8525-2441-8020-87E8618983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D894E5-F7DB-CD48-8B18-7170DAA65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52DC-006A-F04A-9AF2-2D0A6F7F65E0}" type="datetimeFigureOut">
              <a:rPr lang="uk-UA" smtClean="0"/>
              <a:pPr/>
              <a:t>17.08.2026</a:t>
            </a:fld>
            <a:endParaRPr lang="uk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1E35F6-B0A6-3B4A-8D68-67584BF56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DB688F-FCC4-634F-BD85-94B002C3B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12C92-16CD-E14A-A73A-3631F36C7A32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2357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FAC98-616F-314C-B539-2F08E95AE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B9965-E25B-9443-AD60-7DA57476D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52DC-006A-F04A-9AF2-2D0A6F7F65E0}" type="datetimeFigureOut">
              <a:rPr lang="uk-UA" smtClean="0"/>
              <a:pPr/>
              <a:t>17.08.2026</a:t>
            </a:fld>
            <a:endParaRPr lang="uk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66857B-373C-3440-9E7D-E60487456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1277C4-001A-304D-8972-3CE0E7503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12C92-16CD-E14A-A73A-3631F36C7A32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8619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2C9C15-C81B-CE46-B05B-8739573A9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52DC-006A-F04A-9AF2-2D0A6F7F65E0}" type="datetimeFigureOut">
              <a:rPr lang="uk-UA" smtClean="0"/>
              <a:pPr/>
              <a:t>17.08.2026</a:t>
            </a:fld>
            <a:endParaRPr lang="uk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B513EC-0921-054A-AA4C-C3A7B9AD8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B61D6C-0A00-1042-82AF-BFA91F102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12C92-16CD-E14A-A73A-3631F36C7A32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9116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CD936-B977-A944-9C3B-3DECBD78A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EBA92-EB1A-4446-A2F9-CC10D4B45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6AE89C-EFCC-9D4E-A16A-F309102733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B076F5-FE73-1C4D-BC65-FC66C04B6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52DC-006A-F04A-9AF2-2D0A6F7F65E0}" type="datetimeFigureOut">
              <a:rPr lang="uk-UA" smtClean="0"/>
              <a:pPr/>
              <a:t>17.08.2026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3EA3F1-67F9-7848-AC67-1F9606C2C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29936-D1DD-614E-B6AE-867021935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12C92-16CD-E14A-A73A-3631F36C7A32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8318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9C69F-5FF3-D147-9E6F-056F161B3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F797E9-FE41-204D-A6F7-DD76AF0361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217A7B-DB9A-1649-A068-98AC148FA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D8A4A6-FBA1-1744-860A-2116E315B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52DC-006A-F04A-9AF2-2D0A6F7F65E0}" type="datetimeFigureOut">
              <a:rPr lang="uk-UA" smtClean="0"/>
              <a:pPr/>
              <a:t>17.08.2026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801F27-DACC-6341-A609-01302101E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9D1CEA-C069-3141-B4D3-7BACC50F5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12C92-16CD-E14A-A73A-3631F36C7A32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0437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FAB64-3A89-734A-9A25-772475F6A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C70ACD-52D8-9041-B3CC-24DA4EEE62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DF036-8D0C-D44B-8A03-045926E81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52DC-006A-F04A-9AF2-2D0A6F7F65E0}" type="datetimeFigureOut">
              <a:rPr lang="uk-UA" smtClean="0"/>
              <a:pPr/>
              <a:t>17.08.2026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8B66AC-BAC5-C645-BB02-115C0CEDB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C20BEF-BF09-694C-9B4C-34DCEB8C8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12C92-16CD-E14A-A73A-3631F36C7A32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77622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B00784-DC3A-D84F-BF42-3D5FF1D784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62FAAC-4571-9549-92D6-DF1773D014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68DC4-B131-7A4C-A116-E543743EA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52DC-006A-F04A-9AF2-2D0A6F7F65E0}" type="datetimeFigureOut">
              <a:rPr lang="uk-UA" smtClean="0"/>
              <a:pPr/>
              <a:t>17.08.2026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0455EC-DE28-5048-82F3-5F7EF2593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57F99E-C962-F847-9C3C-CBA4E8E01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12C92-16CD-E14A-A73A-3631F36C7A32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4603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602FE43-A37C-8A4E-A138-0E6706DF0EC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6068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FF37C1-B2F4-B346-84DF-BBE30DEB4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4758" y="365126"/>
            <a:ext cx="7129041" cy="6302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uk-U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A4B604-6BD3-B341-B406-C880ED68C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60550"/>
            <a:ext cx="10515600" cy="4816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uk-U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B7B38A-FFA5-5444-B274-95DB4E54A4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4052DC-006A-F04A-9AF2-2D0A6F7F65E0}" type="datetimeFigureOut">
              <a:rPr lang="uk-UA" smtClean="0"/>
              <a:pPr/>
              <a:t>17.08.2026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310B3-3810-704D-8DEA-4AE2FFE4A5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5276CA-D36C-2A4A-AF6E-40D2344C66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12C92-16CD-E14A-A73A-3631F36C7A32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5721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8F4F8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jpeg"/><Relationship Id="rId7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mailto:CentrMilkovo@mail.ru" TargetMode="External"/><Relationship Id="rId4" Type="http://schemas.openxmlformats.org/officeDocument/2006/relationships/image" Target="../media/image7.pn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42">
            <a:extLst>
              <a:ext uri="{FF2B5EF4-FFF2-40B4-BE49-F238E27FC236}">
                <a16:creationId xmlns:a16="http://schemas.microsoft.com/office/drawing/2014/main" id="{A9D422EA-1810-434F-AD1C-C6EFD4D7926B}"/>
              </a:ext>
            </a:extLst>
          </p:cNvPr>
          <p:cNvGrpSpPr/>
          <p:nvPr/>
        </p:nvGrpSpPr>
        <p:grpSpPr>
          <a:xfrm>
            <a:off x="508091" y="2567688"/>
            <a:ext cx="2915489" cy="643966"/>
            <a:chOff x="1493637" y="3451823"/>
            <a:chExt cx="2915489" cy="643966"/>
          </a:xfrm>
        </p:grpSpPr>
        <p:sp>
          <p:nvSpPr>
            <p:cNvPr id="28" name="矩形 43">
              <a:extLst>
                <a:ext uri="{FF2B5EF4-FFF2-40B4-BE49-F238E27FC236}">
                  <a16:creationId xmlns:a16="http://schemas.microsoft.com/office/drawing/2014/main" id="{82704E1F-46D9-6B43-97A4-2F15CECE3B46}"/>
                </a:ext>
              </a:extLst>
            </p:cNvPr>
            <p:cNvSpPr/>
            <p:nvPr/>
          </p:nvSpPr>
          <p:spPr>
            <a:xfrm>
              <a:off x="1493637" y="3800644"/>
              <a:ext cx="2915489" cy="2951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1200" dirty="0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. </a:t>
              </a:r>
              <a:endParaRPr lang="zh-CN" altLang="en-US" sz="1200" dirty="0"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9" name="矩形 44">
              <a:extLst>
                <a:ext uri="{FF2B5EF4-FFF2-40B4-BE49-F238E27FC236}">
                  <a16:creationId xmlns:a16="http://schemas.microsoft.com/office/drawing/2014/main" id="{5F473D60-3840-964A-AE77-4B3A3E9A8C54}"/>
                </a:ext>
              </a:extLst>
            </p:cNvPr>
            <p:cNvSpPr/>
            <p:nvPr/>
          </p:nvSpPr>
          <p:spPr>
            <a:xfrm>
              <a:off x="2167152" y="3451823"/>
              <a:ext cx="2241974" cy="39786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endParaRPr lang="zh-CN" altLang="en-US" b="1" dirty="0"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98382DF-3530-45CC-B04B-72851B53E2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8509" y="5490191"/>
            <a:ext cx="5137589" cy="45719"/>
          </a:xfrm>
          <a:prstGeom prst="rect">
            <a:avLst/>
          </a:prstGeom>
          <a:ln>
            <a:solidFill>
              <a:srgbClr val="C67584"/>
            </a:solidFill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8B9393F-D096-4179-92CD-C388D9299B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9979" b="19478"/>
          <a:stretch/>
        </p:blipFill>
        <p:spPr>
          <a:xfrm>
            <a:off x="7178737" y="1120716"/>
            <a:ext cx="3489264" cy="3413765"/>
          </a:xfrm>
          <a:prstGeom prst="ellipse">
            <a:avLst/>
          </a:prstGeom>
          <a:ln w="63500" cap="rnd">
            <a:solidFill>
              <a:srgbClr val="C6758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20268FE-C2A5-4563-BCC7-0930E5E9165D}"/>
              </a:ext>
            </a:extLst>
          </p:cNvPr>
          <p:cNvSpPr/>
          <p:nvPr/>
        </p:nvSpPr>
        <p:spPr>
          <a:xfrm>
            <a:off x="298854" y="1135634"/>
            <a:ext cx="6601239" cy="3439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269240">
              <a:spcAft>
                <a:spcPts val="0"/>
              </a:spcAft>
            </a:pPr>
            <a:r>
              <a:rPr lang="ru-RU" sz="4000" b="1" dirty="0">
                <a:solidFill>
                  <a:srgbClr val="C0000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Программа обучения и сопровождения беременных женщин </a:t>
            </a:r>
            <a:r>
              <a:rPr lang="ru-RU" sz="4000" b="1" dirty="0">
                <a:solidFill>
                  <a:srgbClr val="C0000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по уходу </a:t>
            </a:r>
          </a:p>
          <a:p>
            <a:pPr marL="457200" marR="269240">
              <a:spcAft>
                <a:spcPts val="0"/>
              </a:spcAft>
            </a:pPr>
            <a:r>
              <a:rPr lang="ru-RU" sz="4000" b="1" dirty="0">
                <a:solidFill>
                  <a:srgbClr val="C0000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за новорожденными детьми </a:t>
            </a:r>
            <a:endParaRPr lang="ru-RU" sz="2000" dirty="0">
              <a:solidFill>
                <a:srgbClr val="C00000"/>
              </a:solidFill>
              <a:latin typeface="Gabriola" panose="04040605051002020D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269240" algn="ctr"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269240"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C31CF6-68AF-4564-A2C6-F347619A8A01}"/>
              </a:ext>
            </a:extLst>
          </p:cNvPr>
          <p:cNvSpPr/>
          <p:nvPr/>
        </p:nvSpPr>
        <p:spPr>
          <a:xfrm>
            <a:off x="713328" y="3211654"/>
            <a:ext cx="6186765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800" dirty="0">
                <a:ln w="0">
                  <a:solidFill>
                    <a:schemeClr val="bg1"/>
                  </a:solidFill>
                </a:ln>
                <a:solidFill>
                  <a:srgbClr val="696CDD"/>
                </a:solidFill>
                <a:effectLst>
                  <a:reflection blurRad="6350" stA="53000" endA="300" endPos="35500" dir="5400000" sy="-90000" algn="bl" rotWithShape="0"/>
                </a:effectLst>
                <a:latin typeface="Haettenschweiler" panose="020B0706040902060204" pitchFamily="34" charset="0"/>
              </a:rPr>
              <a:t>«Скоро МАМА»</a:t>
            </a:r>
          </a:p>
        </p:txBody>
      </p:sp>
      <p:sp>
        <p:nvSpPr>
          <p:cNvPr id="24" name="Заголовок 2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dirty="0">
                <a:latin typeface="Constantia" pitchFamily="18" charset="0"/>
              </a:rPr>
              <a:t>ПРАКТИКА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2BC31CF6-68AF-4564-A2C6-F347619A8A01}"/>
              </a:ext>
            </a:extLst>
          </p:cNvPr>
          <p:cNvSpPr/>
          <p:nvPr/>
        </p:nvSpPr>
        <p:spPr>
          <a:xfrm>
            <a:off x="112520" y="5175630"/>
            <a:ext cx="6186765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800" dirty="0">
                <a:ln w="0">
                  <a:solidFill>
                    <a:schemeClr val="bg1"/>
                  </a:solidFill>
                </a:ln>
                <a:solidFill>
                  <a:srgbClr val="696CDD"/>
                </a:solidFill>
                <a:effectLst>
                  <a:reflection blurRad="6350" stA="53000" endA="300" endPos="35500" dir="5400000" sy="-90000" algn="bl" rotWithShape="0"/>
                </a:effectLst>
                <a:latin typeface="Haettenschweiler" panose="020B0706040902060204" pitchFamily="34" charset="0"/>
              </a:rPr>
              <a:t>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98854" y="4855222"/>
            <a:ext cx="1189314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Book Antiqua" pitchFamily="18" charset="0"/>
                <a:cs typeface="David" pitchFamily="34" charset="-79"/>
              </a:rPr>
              <a:t>                                                                                                                                   Целевая группа:</a:t>
            </a:r>
            <a:r>
              <a:rPr lang="ru-RU" b="1" dirty="0">
                <a:solidFill>
                  <a:srgbClr val="FF0000"/>
                </a:solidFill>
                <a:latin typeface="Book Antiqua" pitchFamily="18" charset="0"/>
                <a:cs typeface="David" pitchFamily="34" charset="-79"/>
              </a:rPr>
              <a:t> </a:t>
            </a:r>
          </a:p>
          <a:p>
            <a:r>
              <a:rPr lang="ru-RU" b="1" dirty="0">
                <a:solidFill>
                  <a:srgbClr val="FF0000"/>
                </a:solidFill>
                <a:latin typeface="Book Antiqua" pitchFamily="18" charset="0"/>
                <a:cs typeface="David" pitchFamily="34" charset="-79"/>
              </a:rPr>
              <a:t>                                                                                                </a:t>
            </a:r>
            <a:r>
              <a:rPr lang="ru-RU" b="1" dirty="0">
                <a:solidFill>
                  <a:srgbClr val="696CDD"/>
                </a:solidFill>
                <a:latin typeface="Book Antiqua" pitchFamily="18" charset="0"/>
                <a:cs typeface="David" pitchFamily="34" charset="-79"/>
              </a:rPr>
              <a:t>Беременные женщины и женщины с детьми до 1 года. </a:t>
            </a:r>
          </a:p>
          <a:p>
            <a:r>
              <a:rPr lang="ru-RU" sz="2000" b="1" dirty="0">
                <a:solidFill>
                  <a:srgbClr val="C00000"/>
                </a:solidFill>
                <a:latin typeface="Book Antiqua" pitchFamily="18" charset="0"/>
                <a:cs typeface="David" pitchFamily="34" charset="-79"/>
              </a:rPr>
              <a:t>Справка: </a:t>
            </a:r>
          </a:p>
          <a:p>
            <a:r>
              <a:rPr lang="ru-RU" sz="2000" b="1" dirty="0">
                <a:solidFill>
                  <a:srgbClr val="696CDD"/>
                </a:solidFill>
                <a:latin typeface="Book Antiqua" pitchFamily="18" charset="0"/>
                <a:cs typeface="David" pitchFamily="34" charset="-79"/>
              </a:rPr>
              <a:t>За 2025 год прошло обучение 15 женщин: из них 2 несовершеннолетние беременные и </a:t>
            </a:r>
          </a:p>
          <a:p>
            <a:r>
              <a:rPr lang="ru-RU" sz="2000" b="1" dirty="0">
                <a:solidFill>
                  <a:srgbClr val="696CDD"/>
                </a:solidFill>
                <a:latin typeface="Book Antiqua" pitchFamily="18" charset="0"/>
                <a:cs typeface="David" pitchFamily="34" charset="-79"/>
              </a:rPr>
              <a:t>1 женщина с многоплодной беременностью;  29 женщин  приняло участие в праздничных мероприятиях, посвящённых  Дню беременных.</a:t>
            </a:r>
          </a:p>
          <a:p>
            <a:r>
              <a:rPr lang="ru-RU" b="1" dirty="0">
                <a:solidFill>
                  <a:srgbClr val="696CDD"/>
                </a:solidFill>
                <a:latin typeface="Book Antiqua" pitchFamily="18" charset="0"/>
                <a:cs typeface="David" pitchFamily="34" charset="-79"/>
              </a:rPr>
              <a:t>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6490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0574360-108F-483D-B66C-B0F15E740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951" y="1286634"/>
            <a:ext cx="10730039" cy="74020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srgbClr val="696CDD"/>
                </a:solidFill>
                <a:latin typeface="Book Antiqua" pitchFamily="18" charset="0"/>
              </a:rPr>
              <a:t>Краевое государственное автономное учреждение социальной защиты </a:t>
            </a:r>
            <a:br>
              <a:rPr lang="ru-RU" sz="2000" b="1" dirty="0">
                <a:solidFill>
                  <a:srgbClr val="696CDD"/>
                </a:solidFill>
                <a:latin typeface="Book Antiqua" pitchFamily="18" charset="0"/>
              </a:rPr>
            </a:br>
            <a:r>
              <a:rPr lang="ru-RU" sz="2000" b="1" dirty="0">
                <a:solidFill>
                  <a:srgbClr val="696CDD"/>
                </a:solidFill>
                <a:latin typeface="Book Antiqua" pitchFamily="18" charset="0"/>
              </a:rPr>
              <a:t>«Камчатский социально-реабилитационный центр для несовершеннолетних»</a:t>
            </a:r>
            <a:br>
              <a:rPr lang="ru-RU" b="1" dirty="0">
                <a:solidFill>
                  <a:srgbClr val="696CDD"/>
                </a:solidFill>
                <a:latin typeface="Book Antiqua" pitchFamily="18" charset="0"/>
              </a:rPr>
            </a:br>
            <a:endParaRPr lang="ru-RU" b="1" dirty="0">
              <a:solidFill>
                <a:srgbClr val="696CDD"/>
              </a:solidFill>
              <a:latin typeface="Book Antiqua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2293C42-49EA-4048-97FE-390B85EBEE02}"/>
              </a:ext>
            </a:extLst>
          </p:cNvPr>
          <p:cNvSpPr/>
          <p:nvPr/>
        </p:nvSpPr>
        <p:spPr>
          <a:xfrm>
            <a:off x="4159306" y="357109"/>
            <a:ext cx="80326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Book Antiqua" pitchFamily="18" charset="0"/>
              </a:rPr>
              <a:t>Министерство социального благополучия и семейной политики Камчатского края</a:t>
            </a:r>
          </a:p>
        </p:txBody>
      </p:sp>
      <p:pic>
        <p:nvPicPr>
          <p:cNvPr id="51" name="Picture 4">
            <a:extLst>
              <a:ext uri="{FF2B5EF4-FFF2-40B4-BE49-F238E27FC236}">
                <a16:creationId xmlns:a16="http://schemas.microsoft.com/office/drawing/2014/main" id="{4320F4A2-3599-48CD-A62E-5FFEFE191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13" y="99500"/>
            <a:ext cx="810238" cy="8102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A9B1D0C1-D091-4600-BA0F-A71DC9EA5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606" y="99500"/>
            <a:ext cx="809852" cy="8247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114B2A88-413D-4A7C-BD7D-9C6099A49F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290" y="99501"/>
            <a:ext cx="826495" cy="8247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09655D0B-18C2-4C5A-B8E1-9D57D4DE5477}"/>
              </a:ext>
            </a:extLst>
          </p:cNvPr>
          <p:cNvSpPr/>
          <p:nvPr/>
        </p:nvSpPr>
        <p:spPr>
          <a:xfrm>
            <a:off x="5519351" y="2026835"/>
            <a:ext cx="6046747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Book Antiqua" pitchFamily="18" charset="0"/>
              </a:rPr>
              <a:t>684300, Камчатский край, </a:t>
            </a:r>
          </a:p>
          <a:p>
            <a:pPr algn="ctr"/>
            <a:r>
              <a:rPr lang="ru-RU" sz="2400" b="1" dirty="0" err="1">
                <a:solidFill>
                  <a:srgbClr val="C00000"/>
                </a:solidFill>
                <a:latin typeface="Book Antiqua" pitchFamily="18" charset="0"/>
              </a:rPr>
              <a:t>Мильковский</a:t>
            </a:r>
            <a:r>
              <a:rPr lang="ru-RU" sz="2400" b="1" dirty="0">
                <a:solidFill>
                  <a:srgbClr val="C00000"/>
                </a:solidFill>
                <a:latin typeface="Book Antiqua" pitchFamily="18" charset="0"/>
              </a:rPr>
              <a:t> муниципальный округ, 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Book Antiqua" pitchFamily="18" charset="0"/>
              </a:rPr>
              <a:t>с. Мильково, ул. Советская, д. 17А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Book Antiqua" pitchFamily="18" charset="0"/>
              </a:rPr>
              <a:t>электронная почта: </a:t>
            </a:r>
            <a:r>
              <a:rPr lang="en-US" sz="2400" b="1" dirty="0">
                <a:solidFill>
                  <a:srgbClr val="C00000"/>
                </a:solidFill>
                <a:latin typeface="Book Antiqua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CentrMilkovo@mail.ru</a:t>
            </a:r>
            <a:endParaRPr lang="ru-RU" sz="2400" b="1" dirty="0">
              <a:solidFill>
                <a:srgbClr val="C00000"/>
              </a:solidFill>
              <a:latin typeface="Book Antiqua" pitchFamily="18" charset="0"/>
            </a:endParaRP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Book Antiqua" pitchFamily="18" charset="0"/>
              </a:rPr>
              <a:t>сайт организации: </a:t>
            </a:r>
            <a:r>
              <a:rPr lang="en-US" sz="2400" b="1" dirty="0">
                <a:solidFill>
                  <a:srgbClr val="C00000"/>
                </a:solidFill>
                <a:latin typeface="Book Antiqua" pitchFamily="18" charset="0"/>
              </a:rPr>
              <a:t>CentrMilkovo.ru</a:t>
            </a:r>
            <a:endParaRPr lang="ru-RU" sz="2400" b="1" dirty="0">
              <a:solidFill>
                <a:srgbClr val="C00000"/>
              </a:solidFill>
              <a:latin typeface="Book Antiqua" pitchFamily="18" charset="0"/>
            </a:endParaRPr>
          </a:p>
          <a:p>
            <a:pPr algn="ctr"/>
            <a:endParaRPr lang="ru-RU" sz="2800" b="1" dirty="0">
              <a:solidFill>
                <a:srgbClr val="0070C0"/>
              </a:solidFill>
              <a:latin typeface="Book Antiqua" pitchFamily="18" charset="0"/>
            </a:endParaRPr>
          </a:p>
          <a:p>
            <a:pPr algn="ctr"/>
            <a:endParaRPr lang="ru-RU" dirty="0">
              <a:solidFill>
                <a:srgbClr val="0070C0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98382DF-3530-45CC-B04B-72851B53E2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8509" y="5490191"/>
            <a:ext cx="5137589" cy="45719"/>
          </a:xfrm>
          <a:prstGeom prst="rect">
            <a:avLst/>
          </a:prstGeom>
          <a:ln>
            <a:solidFill>
              <a:srgbClr val="C67584"/>
            </a:solidFill>
          </a:ln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56D122D6-D376-424F-9018-5C7A69A407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87893" y="5670207"/>
            <a:ext cx="1046443" cy="104644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A556701-FE1D-476B-BBE8-17BA63E01A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23397" y="5670207"/>
            <a:ext cx="1042701" cy="1019633"/>
          </a:xfrm>
          <a:prstGeom prst="rect">
            <a:avLst/>
          </a:prstGeom>
        </p:spPr>
      </p:pic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C82A0169-2F10-475F-9971-C99E395BCE68}"/>
              </a:ext>
            </a:extLst>
          </p:cNvPr>
          <p:cNvSpPr/>
          <p:nvPr/>
        </p:nvSpPr>
        <p:spPr>
          <a:xfrm>
            <a:off x="6428509" y="5828297"/>
            <a:ext cx="27593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Book Antiqua" pitchFamily="18" charset="0"/>
              </a:rPr>
              <a:t>Присоединяйтесь к нам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Book Antiqua" pitchFamily="18" charset="0"/>
              </a:rPr>
              <a:t> в социальных сетях </a:t>
            </a:r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678963" y="4720750"/>
            <a:ext cx="5519537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ru-RU" sz="2000" b="1" u="none" strike="noStrike" cap="none" normalizeH="0" baseline="0" dirty="0">
                <a:ln>
                  <a:noFill/>
                </a:ln>
                <a:solidFill>
                  <a:srgbClr val="696CDD"/>
                </a:solidFill>
                <a:effectLst/>
                <a:latin typeface="Book Antiqua" pitchFamily="18" charset="0"/>
                <a:ea typeface="Segoe UI Symbol" pitchFamily="34" charset="0"/>
                <a:cs typeface="Times New Roman" pitchFamily="18" charset="0"/>
              </a:rPr>
              <a:t>Программу реализует:</a:t>
            </a:r>
          </a:p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ru-RU" sz="1600" b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ok Antiqua" pitchFamily="18" charset="0"/>
                <a:ea typeface="Segoe UI Symbol" pitchFamily="34" charset="0"/>
                <a:cs typeface="Times New Roman" pitchFamily="18" charset="0"/>
              </a:rPr>
              <a:t>старшая медицинская</a:t>
            </a:r>
            <a:r>
              <a:rPr kumimoji="0" lang="ru-RU" sz="1600" b="1" u="none" strike="noStrike" cap="none" normalizeH="0" dirty="0">
                <a:ln>
                  <a:noFill/>
                </a:ln>
                <a:solidFill>
                  <a:srgbClr val="C00000"/>
                </a:solidFill>
                <a:effectLst/>
                <a:latin typeface="Book Antiqua" pitchFamily="18" charset="0"/>
                <a:ea typeface="Segoe UI Symbol" pitchFamily="34" charset="0"/>
                <a:cs typeface="Times New Roman" pitchFamily="18" charset="0"/>
              </a:rPr>
              <a:t> сестра </a:t>
            </a:r>
          </a:p>
          <a:p>
            <a:pPr lvl="0" indent="180975" fontAlgn="base">
              <a:spcBef>
                <a:spcPct val="0"/>
              </a:spcBef>
              <a:spcAft>
                <a:spcPct val="0"/>
              </a:spcAft>
              <a:tabLst>
                <a:tab pos="90488" algn="l"/>
              </a:tabLst>
            </a:pPr>
            <a:r>
              <a:rPr lang="ru-RU" sz="2000" b="1" dirty="0">
                <a:solidFill>
                  <a:srgbClr val="C00000"/>
                </a:solidFill>
                <a:latin typeface="Book Antiqua" pitchFamily="18" charset="0"/>
                <a:ea typeface="Segoe UI Symbol" pitchFamily="34" charset="0"/>
                <a:cs typeface="Times New Roman" pitchFamily="18" charset="0"/>
              </a:rPr>
              <a:t>Пухова Виктория Викторовна</a:t>
            </a:r>
            <a:endParaRPr kumimoji="0" lang="ru-RU" sz="2000" b="1" i="1" u="none" strike="noStrike" cap="none" normalizeH="0" dirty="0">
              <a:ln>
                <a:noFill/>
              </a:ln>
              <a:solidFill>
                <a:srgbClr val="696CDD"/>
              </a:solidFill>
              <a:effectLst/>
              <a:latin typeface="Book Antiqua" pitchFamily="18" charset="0"/>
              <a:ea typeface="Segoe UI Symbol" pitchFamily="34" charset="0"/>
              <a:cs typeface="Times New Roman" pitchFamily="18" charset="0"/>
            </a:endParaRPr>
          </a:p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ru-RU" sz="2000" b="1" u="none" strike="noStrike" cap="none" normalizeH="0" baseline="0" dirty="0">
                <a:ln>
                  <a:noFill/>
                </a:ln>
                <a:solidFill>
                  <a:srgbClr val="696CDD"/>
                </a:solidFill>
                <a:effectLst/>
                <a:latin typeface="Book Antiqua" pitchFamily="18" charset="0"/>
                <a:ea typeface="Segoe UI Symbol" pitchFamily="34" charset="0"/>
                <a:cs typeface="Times New Roman" pitchFamily="18" charset="0"/>
              </a:rPr>
              <a:t>Срок реализации: </a:t>
            </a:r>
            <a:r>
              <a:rPr kumimoji="0" lang="ru-RU" sz="2000" b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Book Antiqua" pitchFamily="18" charset="0"/>
                <a:ea typeface="Segoe UI Symbol" pitchFamily="34" charset="0"/>
                <a:cs typeface="Times New Roman" pitchFamily="18" charset="0"/>
              </a:rPr>
              <a:t>2025 - 2030 гг.</a:t>
            </a:r>
            <a:endParaRPr kumimoji="0" lang="ru-RU" sz="1800" b="1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Book Antiqua" pitchFamily="18" charset="0"/>
              <a:ea typeface="Segoe UI Symbol" pitchFamily="34" charset="0"/>
              <a:cs typeface="Arial" pitchFamily="34" charset="0"/>
            </a:endParaRPr>
          </a:p>
        </p:txBody>
      </p:sp>
      <p:pic>
        <p:nvPicPr>
          <p:cNvPr id="1026" name="Picture 2" descr="C:\Users\User\Desktop\КОНКУРС ПРАКТИКА СКОРО МАМА\i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121473" y="1707547"/>
            <a:ext cx="2259902" cy="30132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76490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C9C45-5498-884F-B1E1-489210D4F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Book Antiqua" pitchFamily="18" charset="0"/>
              </a:rPr>
              <a:t>Цель программы:</a:t>
            </a:r>
            <a:endParaRPr lang="x-none" b="1" dirty="0">
              <a:latin typeface="Book Antiqua" pitchFamily="18" charset="0"/>
            </a:endParaRPr>
          </a:p>
        </p:txBody>
      </p:sp>
      <p:grpSp>
        <p:nvGrpSpPr>
          <p:cNvPr id="85" name="组合 92">
            <a:extLst>
              <a:ext uri="{FF2B5EF4-FFF2-40B4-BE49-F238E27FC236}">
                <a16:creationId xmlns:a16="http://schemas.microsoft.com/office/drawing/2014/main" id="{D7F05762-BABC-8147-95DF-5E473A3E8467}"/>
              </a:ext>
            </a:extLst>
          </p:cNvPr>
          <p:cNvGrpSpPr/>
          <p:nvPr/>
        </p:nvGrpSpPr>
        <p:grpSpPr>
          <a:xfrm>
            <a:off x="429277" y="2447770"/>
            <a:ext cx="6667546" cy="3801791"/>
            <a:chOff x="6536668" y="2730306"/>
            <a:chExt cx="3675970" cy="3852478"/>
          </a:xfrm>
        </p:grpSpPr>
        <p:sp>
          <p:nvSpPr>
            <p:cNvPr id="86" name="TextBox 126">
              <a:extLst>
                <a:ext uri="{FF2B5EF4-FFF2-40B4-BE49-F238E27FC236}">
                  <a16:creationId xmlns:a16="http://schemas.microsoft.com/office/drawing/2014/main" id="{1320BDF5-FDCB-C94F-B0FA-00D839A4AFEF}"/>
                </a:ext>
              </a:extLst>
            </p:cNvPr>
            <p:cNvSpPr txBox="1"/>
            <p:nvPr/>
          </p:nvSpPr>
          <p:spPr>
            <a:xfrm>
              <a:off x="6536668" y="2918194"/>
              <a:ext cx="3675970" cy="3664590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>
              <a:defPPr>
                <a:defRPr lang="zh-CN"/>
              </a:defPPr>
              <a:lvl1pPr defTabSz="1219170">
                <a:spcBef>
                  <a:spcPct val="20000"/>
                </a:spcBef>
                <a:defRPr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ru-RU" altLang="zh-CN" sz="2400" b="1" dirty="0">
                  <a:solidFill>
                    <a:srgbClr val="696CDD"/>
                  </a:solidFill>
                  <a:latin typeface="Book Antiqua" pitchFamily="18" charset="0"/>
                </a:rPr>
                <a:t>Задачи программы:</a:t>
              </a:r>
            </a:p>
            <a:p>
              <a:r>
                <a:rPr lang="ru-RU" altLang="zh-CN" sz="1600" b="1" dirty="0">
                  <a:solidFill>
                    <a:srgbClr val="C00000"/>
                  </a:solidFill>
                  <a:latin typeface="Book Antiqua" pitchFamily="18" charset="0"/>
                  <a:ea typeface="Microsoft JhengHei" panose="020B0604030504040204" pitchFamily="34" charset="-120"/>
                </a:rPr>
                <a:t>1. Установить доверительное взаимодействие с женщинами по вопросам будущего материнства и взаимодействия с ребенком до первого года жизни; </a:t>
              </a:r>
            </a:p>
            <a:p>
              <a:r>
                <a:rPr lang="ru-RU" altLang="zh-CN" sz="1600" b="1" dirty="0">
                  <a:solidFill>
                    <a:srgbClr val="C00000"/>
                  </a:solidFill>
                  <a:latin typeface="Book Antiqua" pitchFamily="18" charset="0"/>
                  <a:ea typeface="Microsoft JhengHei" panose="020B0604030504040204" pitchFamily="34" charset="-120"/>
                </a:rPr>
                <a:t>2. Содействовать формированию ответственного отношения к зачатию, рождению, воспитанию и развитию ребенка; </a:t>
              </a:r>
            </a:p>
            <a:p>
              <a:r>
                <a:rPr lang="ru-RU" altLang="zh-CN" sz="1600" b="1" dirty="0">
                  <a:solidFill>
                    <a:srgbClr val="C00000"/>
                  </a:solidFill>
                  <a:latin typeface="Book Antiqua" pitchFamily="18" charset="0"/>
                  <a:ea typeface="Microsoft JhengHei" panose="020B0604030504040204" pitchFamily="34" charset="-120"/>
                </a:rPr>
                <a:t>3. Способствовать развитию навыков родительской компетентности в общении и в совместной деятельности с ребенком;</a:t>
              </a:r>
            </a:p>
            <a:p>
              <a:r>
                <a:rPr lang="ru-RU" altLang="zh-CN" sz="1600" b="1" dirty="0">
                  <a:solidFill>
                    <a:srgbClr val="C00000"/>
                  </a:solidFill>
                  <a:latin typeface="Book Antiqua" pitchFamily="18" charset="0"/>
                  <a:ea typeface="Microsoft JhengHei" panose="020B0604030504040204" pitchFamily="34" charset="-120"/>
                </a:rPr>
                <a:t>4. Способствовать получению необходимых знаний о процессах развития и воспитания здорового физически и психически ребенка.</a:t>
              </a:r>
            </a:p>
            <a:p>
              <a:endParaRPr lang="en-US" altLang="zh-CN" sz="16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cxnSp>
          <p:nvCxnSpPr>
            <p:cNvPr id="88" name="直接连接符 95">
              <a:extLst>
                <a:ext uri="{FF2B5EF4-FFF2-40B4-BE49-F238E27FC236}">
                  <a16:creationId xmlns:a16="http://schemas.microsoft.com/office/drawing/2014/main" id="{8C24A585-AF00-254C-9690-E877D382C66C}"/>
                </a:ext>
              </a:extLst>
            </p:cNvPr>
            <p:cNvCxnSpPr/>
            <p:nvPr/>
          </p:nvCxnSpPr>
          <p:spPr>
            <a:xfrm>
              <a:off x="6596597" y="2730306"/>
              <a:ext cx="1875790" cy="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57" name="TextBox 122">
            <a:extLst>
              <a:ext uri="{FF2B5EF4-FFF2-40B4-BE49-F238E27FC236}">
                <a16:creationId xmlns:a16="http://schemas.microsoft.com/office/drawing/2014/main" id="{8E34CAF5-B466-431E-B2A0-9B30F341A564}"/>
              </a:ext>
            </a:extLst>
          </p:cNvPr>
          <p:cNvSpPr txBox="1"/>
          <p:nvPr/>
        </p:nvSpPr>
        <p:spPr>
          <a:xfrm rot="21580908">
            <a:off x="7963218" y="1831175"/>
            <a:ext cx="3867293" cy="292388"/>
          </a:xfrm>
          <a:prstGeom prst="rect">
            <a:avLst/>
          </a:prstGeom>
          <a:noFill/>
        </p:spPr>
        <p:txBody>
          <a:bodyPr wrap="square" lIns="0" tIns="0" rtlCol="0" anchor="t">
            <a:spAutoFit/>
          </a:bodyPr>
          <a:lstStyle>
            <a:defPPr>
              <a:defRPr lang="zh-CN"/>
            </a:defPPr>
            <a:lvl1pPr defTabSz="1219170">
              <a:spcBef>
                <a:spcPct val="20000"/>
              </a:spcBef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600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59" name="直接连接符 95">
            <a:extLst>
              <a:ext uri="{FF2B5EF4-FFF2-40B4-BE49-F238E27FC236}">
                <a16:creationId xmlns:a16="http://schemas.microsoft.com/office/drawing/2014/main" id="{9B72A2B2-488D-43C6-B0CB-DAA29E7777E7}"/>
              </a:ext>
            </a:extLst>
          </p:cNvPr>
          <p:cNvCxnSpPr/>
          <p:nvPr/>
        </p:nvCxnSpPr>
        <p:spPr>
          <a:xfrm>
            <a:off x="660250" y="6201979"/>
            <a:ext cx="3402345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直接连接符 95">
            <a:extLst>
              <a:ext uri="{FF2B5EF4-FFF2-40B4-BE49-F238E27FC236}">
                <a16:creationId xmlns:a16="http://schemas.microsoft.com/office/drawing/2014/main" id="{A4B07F51-42F9-47F9-AE4D-7381A5E0BCF5}"/>
              </a:ext>
            </a:extLst>
          </p:cNvPr>
          <p:cNvCxnSpPr/>
          <p:nvPr/>
        </p:nvCxnSpPr>
        <p:spPr>
          <a:xfrm>
            <a:off x="8009025" y="2630337"/>
            <a:ext cx="3402345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4397915" y="1002379"/>
            <a:ext cx="7129040" cy="738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153035" algn="l"/>
              </a:tabLst>
            </a:pPr>
            <a:r>
              <a:rPr lang="ru-RU" sz="2000" b="1" dirty="0">
                <a:solidFill>
                  <a:srgbClr val="C00000"/>
                </a:solidFill>
                <a:latin typeface="Book Antiqu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Подготовка женщины к будущему материнству и обучение уходу за ребенком первого года жизни. 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ADEF74D-07F3-428B-832F-6851761A37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979" b="19478"/>
          <a:stretch/>
        </p:blipFill>
        <p:spPr>
          <a:xfrm>
            <a:off x="1014412" y="270334"/>
            <a:ext cx="2059725" cy="2015158"/>
          </a:xfrm>
          <a:prstGeom prst="ellipse">
            <a:avLst/>
          </a:prstGeom>
          <a:ln w="63500" cap="rnd">
            <a:solidFill>
              <a:srgbClr val="C6758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8C6367E2-39E0-49F7-B62C-A621019B2F0F}"/>
              </a:ext>
            </a:extLst>
          </p:cNvPr>
          <p:cNvSpPr/>
          <p:nvPr/>
        </p:nvSpPr>
        <p:spPr>
          <a:xfrm>
            <a:off x="-775671" y="1616350"/>
            <a:ext cx="460746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dirty="0">
                <a:ln w="0">
                  <a:solidFill>
                    <a:schemeClr val="bg1"/>
                  </a:solidFill>
                </a:ln>
                <a:solidFill>
                  <a:srgbClr val="696CDD"/>
                </a:solidFill>
                <a:effectLst>
                  <a:reflection blurRad="6350" stA="53000" endA="300" endPos="35500" dir="5400000" sy="-90000" algn="bl" rotWithShape="0"/>
                </a:effectLst>
                <a:latin typeface="Haettenschweiler" panose="020B0706040902060204" pitchFamily="34" charset="0"/>
              </a:rPr>
              <a:t>«Скоро МАМА»</a:t>
            </a:r>
          </a:p>
        </p:txBody>
      </p:sp>
      <p:pic>
        <p:nvPicPr>
          <p:cNvPr id="1026" name="Picture 2" descr="87b92ca65d804fa88de842d64b7b1d5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96823" y="2630337"/>
            <a:ext cx="4587177" cy="33307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85040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C9C45-5498-884F-B1E1-489210D4F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9893" y="1041400"/>
            <a:ext cx="8600302" cy="771066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rgbClr val="C00000"/>
                </a:solidFill>
                <a:latin typeface="Book Antiqua" pitchFamily="18" charset="0"/>
              </a:rPr>
              <a:t>1. Составление индивидуальной социально-медицинской просветительской работы с беременными женщинами по модулям:</a:t>
            </a:r>
            <a:endParaRPr lang="x-none" sz="18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  <p:cxnSp>
        <p:nvCxnSpPr>
          <p:cNvPr id="88" name="直接连接符 95">
            <a:extLst>
              <a:ext uri="{FF2B5EF4-FFF2-40B4-BE49-F238E27FC236}">
                <a16:creationId xmlns:a16="http://schemas.microsoft.com/office/drawing/2014/main" id="{8C24A585-AF00-254C-9690-E877D382C66C}"/>
              </a:ext>
            </a:extLst>
          </p:cNvPr>
          <p:cNvCxnSpPr/>
          <p:nvPr/>
        </p:nvCxnSpPr>
        <p:spPr>
          <a:xfrm>
            <a:off x="545303" y="1794650"/>
            <a:ext cx="3402344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7" name="TextBox 122">
            <a:extLst>
              <a:ext uri="{FF2B5EF4-FFF2-40B4-BE49-F238E27FC236}">
                <a16:creationId xmlns:a16="http://schemas.microsoft.com/office/drawing/2014/main" id="{8E34CAF5-B466-431E-B2A0-9B30F341A564}"/>
              </a:ext>
            </a:extLst>
          </p:cNvPr>
          <p:cNvSpPr txBox="1"/>
          <p:nvPr/>
        </p:nvSpPr>
        <p:spPr>
          <a:xfrm rot="21580908">
            <a:off x="6809769" y="4260551"/>
            <a:ext cx="3867293" cy="292388"/>
          </a:xfrm>
          <a:prstGeom prst="rect">
            <a:avLst/>
          </a:prstGeom>
          <a:noFill/>
        </p:spPr>
        <p:txBody>
          <a:bodyPr wrap="square" lIns="0" tIns="0" rtlCol="0" anchor="t">
            <a:spAutoFit/>
          </a:bodyPr>
          <a:lstStyle>
            <a:defPPr>
              <a:defRPr lang="zh-CN"/>
            </a:defPPr>
            <a:lvl1pPr defTabSz="1219170">
              <a:spcBef>
                <a:spcPct val="20000"/>
              </a:spcBef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600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59" name="直接连接符 95">
            <a:extLst>
              <a:ext uri="{FF2B5EF4-FFF2-40B4-BE49-F238E27FC236}">
                <a16:creationId xmlns:a16="http://schemas.microsoft.com/office/drawing/2014/main" id="{9B72A2B2-488D-43C6-B0CB-DAA29E7777E7}"/>
              </a:ext>
            </a:extLst>
          </p:cNvPr>
          <p:cNvCxnSpPr/>
          <p:nvPr/>
        </p:nvCxnSpPr>
        <p:spPr>
          <a:xfrm>
            <a:off x="660250" y="6201979"/>
            <a:ext cx="3402345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直接连接符 95">
            <a:extLst>
              <a:ext uri="{FF2B5EF4-FFF2-40B4-BE49-F238E27FC236}">
                <a16:creationId xmlns:a16="http://schemas.microsoft.com/office/drawing/2014/main" id="{A4B07F51-42F9-47F9-AE4D-7381A5E0BCF5}"/>
              </a:ext>
            </a:extLst>
          </p:cNvPr>
          <p:cNvCxnSpPr/>
          <p:nvPr/>
        </p:nvCxnSpPr>
        <p:spPr>
          <a:xfrm>
            <a:off x="5432080" y="1928252"/>
            <a:ext cx="3402345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5305425" y="2285492"/>
            <a:ext cx="6754769" cy="4498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153035" algn="l"/>
              </a:tabLst>
            </a:pPr>
            <a:r>
              <a:rPr lang="ru-RU" sz="2000" b="1" dirty="0">
                <a:solidFill>
                  <a:srgbClr val="696CDD"/>
                </a:solidFill>
                <a:latin typeface="Book Antiqu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Направления:    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Ø"/>
              <a:tabLst>
                <a:tab pos="153035" algn="l"/>
              </a:tabLst>
            </a:pPr>
            <a:r>
              <a:rPr lang="ru-RU" sz="2000" dirty="0">
                <a:solidFill>
                  <a:srgbClr val="C00000"/>
                </a:solidFill>
                <a:latin typeface="Franklin Gothic Medium Cond" panose="020B06060304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2000" b="1" dirty="0">
                <a:solidFill>
                  <a:srgbClr val="C00000"/>
                </a:solidFill>
                <a:latin typeface="Book Antiqu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Анатомо-физиологические изменения в организме матери во время беременности. 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Ø"/>
              <a:tabLst>
                <a:tab pos="153035" algn="l"/>
              </a:tabLst>
            </a:pPr>
            <a:r>
              <a:rPr lang="ru-RU" sz="2000" b="1" dirty="0">
                <a:solidFill>
                  <a:srgbClr val="C00000"/>
                </a:solidFill>
                <a:latin typeface="Book Antiqu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Здоровье матери в период беременности.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Ø"/>
              <a:tabLst>
                <a:tab pos="153035" algn="l"/>
              </a:tabLst>
            </a:pPr>
            <a:r>
              <a:rPr lang="ru-RU" sz="2000" b="1" dirty="0">
                <a:solidFill>
                  <a:srgbClr val="C00000"/>
                </a:solidFill>
                <a:latin typeface="Book Antiqu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Ребенок родился. Уход за новорожденным в семье.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Ø"/>
              <a:tabLst>
                <a:tab pos="153035" algn="l"/>
              </a:tabLst>
            </a:pPr>
            <a:r>
              <a:rPr lang="ru-RU" sz="2000" b="1" dirty="0">
                <a:solidFill>
                  <a:srgbClr val="C00000"/>
                </a:solidFill>
                <a:latin typeface="Book Antiqu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Вскармливание новорожденного.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Ø"/>
              <a:tabLst>
                <a:tab pos="153035" algn="l"/>
              </a:tabLst>
            </a:pPr>
            <a:r>
              <a:rPr lang="ru-RU" sz="2000" b="1" dirty="0">
                <a:solidFill>
                  <a:srgbClr val="C00000"/>
                </a:solidFill>
                <a:latin typeface="Book Antiqu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Влияние вредных факторов на здоровье ребенка.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Ø"/>
              <a:tabLst>
                <a:tab pos="153035" algn="l"/>
              </a:tabLst>
            </a:pPr>
            <a:r>
              <a:rPr lang="ru-RU" sz="2000" b="1" dirty="0">
                <a:solidFill>
                  <a:srgbClr val="C00000"/>
                </a:solidFill>
                <a:latin typeface="Book Antiqu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Советы и обучение выполнению медицинских рекомендаций.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153035" algn="l"/>
              </a:tabLst>
            </a:pPr>
            <a:endParaRPr lang="ru-RU" sz="2400" dirty="0">
              <a:solidFill>
                <a:srgbClr val="0070C0"/>
              </a:solidFill>
              <a:latin typeface="Franklin Gothic Medium Cond" panose="020B06060304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ADEF74D-07F3-428B-832F-6851761A37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979" b="19478"/>
          <a:stretch/>
        </p:blipFill>
        <p:spPr>
          <a:xfrm>
            <a:off x="1014412" y="270334"/>
            <a:ext cx="2059725" cy="2015158"/>
          </a:xfrm>
          <a:prstGeom prst="ellipse">
            <a:avLst/>
          </a:prstGeom>
          <a:ln w="63500" cap="rnd">
            <a:solidFill>
              <a:srgbClr val="C6758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8C6367E2-39E0-49F7-B62C-A621019B2F0F}"/>
              </a:ext>
            </a:extLst>
          </p:cNvPr>
          <p:cNvSpPr/>
          <p:nvPr/>
        </p:nvSpPr>
        <p:spPr>
          <a:xfrm>
            <a:off x="-775671" y="1616350"/>
            <a:ext cx="460746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dirty="0">
                <a:ln w="0">
                  <a:solidFill>
                    <a:schemeClr val="bg1"/>
                  </a:solidFill>
                </a:ln>
                <a:solidFill>
                  <a:srgbClr val="696CDD"/>
                </a:solidFill>
                <a:effectLst>
                  <a:reflection blurRad="6350" stA="53000" endA="300" endPos="35500" dir="5400000" sy="-90000" algn="bl" rotWithShape="0"/>
                </a:effectLst>
                <a:latin typeface="Haettenschweiler" panose="020B0706040902060204" pitchFamily="34" charset="0"/>
              </a:rPr>
              <a:t>«Скоро МАМА»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6EC9C45-5498-884F-B1E1-489210D4F996}"/>
              </a:ext>
            </a:extLst>
          </p:cNvPr>
          <p:cNvSpPr txBox="1">
            <a:spLocks/>
          </p:cNvSpPr>
          <p:nvPr/>
        </p:nvSpPr>
        <p:spPr>
          <a:xfrm>
            <a:off x="4333651" y="270334"/>
            <a:ext cx="7129041" cy="771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b="1" dirty="0">
                <a:solidFill>
                  <a:schemeClr val="bg1"/>
                </a:solidFill>
                <a:latin typeface="Book Antiqua" pitchFamily="18" charset="0"/>
                <a:ea typeface="+mj-ea"/>
                <a:cs typeface="+mj-cs"/>
              </a:rPr>
              <a:t>Найденные решения</a:t>
            </a:r>
            <a:endParaRPr kumimoji="0" lang="x-none" sz="20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pic>
        <p:nvPicPr>
          <p:cNvPr id="4" name="Picture 2" descr="C:\Users\User\Desktop\pngtree-pregnant-lady-or-mother-in-online-medical-consultation-by-pregnancy-doctor-with-obstetric-procedures-about-baby-health-picture-image_814668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5058" y="2582443"/>
            <a:ext cx="5467138" cy="38497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58186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C9C45-5498-884F-B1E1-489210D4F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0423" y="1322068"/>
            <a:ext cx="8765058" cy="630298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Book Antiqua" pitchFamily="18" charset="0"/>
              </a:rPr>
              <a:t>2. Организация и оказание психолого-педагогической помощи:</a:t>
            </a:r>
            <a:endParaRPr lang="x-none" sz="20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  <p:grpSp>
        <p:nvGrpSpPr>
          <p:cNvPr id="85" name="组合 92">
            <a:extLst>
              <a:ext uri="{FF2B5EF4-FFF2-40B4-BE49-F238E27FC236}">
                <a16:creationId xmlns:a16="http://schemas.microsoft.com/office/drawing/2014/main" id="{D7F05762-BABC-8147-95DF-5E473A3E8467}"/>
              </a:ext>
            </a:extLst>
          </p:cNvPr>
          <p:cNvGrpSpPr/>
          <p:nvPr/>
        </p:nvGrpSpPr>
        <p:grpSpPr>
          <a:xfrm>
            <a:off x="545305" y="2447769"/>
            <a:ext cx="6423591" cy="480275"/>
            <a:chOff x="6596596" y="2077187"/>
            <a:chExt cx="3541472" cy="365388"/>
          </a:xfrm>
        </p:grpSpPr>
        <p:sp>
          <p:nvSpPr>
            <p:cNvPr id="86" name="TextBox 126">
              <a:extLst>
                <a:ext uri="{FF2B5EF4-FFF2-40B4-BE49-F238E27FC236}">
                  <a16:creationId xmlns:a16="http://schemas.microsoft.com/office/drawing/2014/main" id="{1320BDF5-FDCB-C94F-B0FA-00D839A4AFEF}"/>
                </a:ext>
              </a:extLst>
            </p:cNvPr>
            <p:cNvSpPr txBox="1"/>
            <p:nvPr/>
          </p:nvSpPr>
          <p:spPr>
            <a:xfrm>
              <a:off x="6806702" y="2220129"/>
              <a:ext cx="3331366" cy="222446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>
              <a:defPPr>
                <a:defRPr lang="zh-CN"/>
              </a:defPPr>
              <a:lvl1pPr defTabSz="1219170">
                <a:spcBef>
                  <a:spcPct val="20000"/>
                </a:spcBef>
                <a:defRPr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endParaRPr lang="en-US" altLang="zh-CN" sz="16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cxnSp>
          <p:nvCxnSpPr>
            <p:cNvPr id="88" name="直接连接符 95">
              <a:extLst>
                <a:ext uri="{FF2B5EF4-FFF2-40B4-BE49-F238E27FC236}">
                  <a16:creationId xmlns:a16="http://schemas.microsoft.com/office/drawing/2014/main" id="{8C24A585-AF00-254C-9690-E877D382C66C}"/>
                </a:ext>
              </a:extLst>
            </p:cNvPr>
            <p:cNvCxnSpPr/>
            <p:nvPr/>
          </p:nvCxnSpPr>
          <p:spPr>
            <a:xfrm>
              <a:off x="6596596" y="2077187"/>
              <a:ext cx="1875790" cy="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57" name="TextBox 122">
            <a:extLst>
              <a:ext uri="{FF2B5EF4-FFF2-40B4-BE49-F238E27FC236}">
                <a16:creationId xmlns:a16="http://schemas.microsoft.com/office/drawing/2014/main" id="{8E34CAF5-B466-431E-B2A0-9B30F341A564}"/>
              </a:ext>
            </a:extLst>
          </p:cNvPr>
          <p:cNvSpPr txBox="1"/>
          <p:nvPr/>
        </p:nvSpPr>
        <p:spPr>
          <a:xfrm rot="21580908">
            <a:off x="7963218" y="1831175"/>
            <a:ext cx="3867293" cy="292388"/>
          </a:xfrm>
          <a:prstGeom prst="rect">
            <a:avLst/>
          </a:prstGeom>
          <a:noFill/>
        </p:spPr>
        <p:txBody>
          <a:bodyPr wrap="square" lIns="0" tIns="0" rtlCol="0" anchor="t">
            <a:spAutoFit/>
          </a:bodyPr>
          <a:lstStyle>
            <a:defPPr>
              <a:defRPr lang="zh-CN"/>
            </a:defPPr>
            <a:lvl1pPr defTabSz="1219170">
              <a:spcBef>
                <a:spcPct val="20000"/>
              </a:spcBef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600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59" name="直接连接符 95">
            <a:extLst>
              <a:ext uri="{FF2B5EF4-FFF2-40B4-BE49-F238E27FC236}">
                <a16:creationId xmlns:a16="http://schemas.microsoft.com/office/drawing/2014/main" id="{9B72A2B2-488D-43C6-B0CB-DAA29E7777E7}"/>
              </a:ext>
            </a:extLst>
          </p:cNvPr>
          <p:cNvCxnSpPr/>
          <p:nvPr/>
        </p:nvCxnSpPr>
        <p:spPr>
          <a:xfrm>
            <a:off x="660250" y="6201979"/>
            <a:ext cx="3402345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直接连接符 95">
            <a:extLst>
              <a:ext uri="{FF2B5EF4-FFF2-40B4-BE49-F238E27FC236}">
                <a16:creationId xmlns:a16="http://schemas.microsoft.com/office/drawing/2014/main" id="{A4B07F51-42F9-47F9-AE4D-7381A5E0BCF5}"/>
              </a:ext>
            </a:extLst>
          </p:cNvPr>
          <p:cNvCxnSpPr/>
          <p:nvPr/>
        </p:nvCxnSpPr>
        <p:spPr>
          <a:xfrm>
            <a:off x="7205461" y="1322068"/>
            <a:ext cx="3402345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ADEF74D-07F3-428B-832F-6851761A37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979" b="19478"/>
          <a:stretch/>
        </p:blipFill>
        <p:spPr>
          <a:xfrm>
            <a:off x="1014412" y="270334"/>
            <a:ext cx="2059725" cy="2015158"/>
          </a:xfrm>
          <a:prstGeom prst="ellipse">
            <a:avLst/>
          </a:prstGeom>
          <a:ln w="63500" cap="rnd">
            <a:solidFill>
              <a:srgbClr val="C6758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8C6367E2-39E0-49F7-B62C-A621019B2F0F}"/>
              </a:ext>
            </a:extLst>
          </p:cNvPr>
          <p:cNvSpPr/>
          <p:nvPr/>
        </p:nvSpPr>
        <p:spPr>
          <a:xfrm>
            <a:off x="-775671" y="1616350"/>
            <a:ext cx="460746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dirty="0">
                <a:ln w="0">
                  <a:solidFill>
                    <a:schemeClr val="bg1"/>
                  </a:solidFill>
                </a:ln>
                <a:solidFill>
                  <a:srgbClr val="696CDD"/>
                </a:solidFill>
                <a:effectLst>
                  <a:reflection blurRad="6350" stA="53000" endA="300" endPos="35500" dir="5400000" sy="-90000" algn="bl" rotWithShape="0"/>
                </a:effectLst>
                <a:latin typeface="Haettenschweiler" panose="020B0706040902060204" pitchFamily="34" charset="0"/>
              </a:rPr>
              <a:t>«Скоро МАМА»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3A258AD-B902-4CAE-9413-0BBB98E43233}"/>
              </a:ext>
            </a:extLst>
          </p:cNvPr>
          <p:cNvSpPr/>
          <p:nvPr/>
        </p:nvSpPr>
        <p:spPr>
          <a:xfrm>
            <a:off x="4062595" y="2262681"/>
            <a:ext cx="7643373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/>
            <a:r>
              <a:rPr lang="ru-RU" sz="2000" b="1" dirty="0">
                <a:solidFill>
                  <a:srgbClr val="696CDD"/>
                </a:solidFill>
                <a:latin typeface="Book Antiqu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Направления: </a:t>
            </a:r>
          </a:p>
          <a:p>
            <a:pPr marL="285750" lvl="0" indent="-285750"/>
            <a:r>
              <a:rPr lang="ru-RU" b="1" dirty="0">
                <a:solidFill>
                  <a:srgbClr val="696CDD"/>
                </a:solidFill>
                <a:latin typeface="Book Antiqu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696CDD"/>
                </a:solidFill>
                <a:latin typeface="Franklin Gothic Medium Cond" panose="020B06060304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>
                <a:solidFill>
                  <a:srgbClr val="C00000"/>
                </a:solidFill>
                <a:latin typeface="Book Antiqua" pitchFamily="18" charset="0"/>
                <a:cs typeface="Aharoni" panose="02010803020104030203" pitchFamily="2" charset="-79"/>
              </a:rPr>
              <a:t>Коррекция психоэмоционального состояния беременной: занятия на снижение уровня тревожности, повышение уверенности в себе, улучшение общего фона настроения, занятия в сенсорной комнате с педагогом - психологом.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b="1" dirty="0">
              <a:solidFill>
                <a:srgbClr val="C00000"/>
              </a:solidFill>
              <a:latin typeface="Book Antiqua" pitchFamily="18" charset="0"/>
              <a:cs typeface="Aharoni" panose="02010803020104030203" pitchFamily="2" charset="-79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>
                <a:solidFill>
                  <a:srgbClr val="C00000"/>
                </a:solidFill>
                <a:latin typeface="Book Antiqua" pitchFamily="18" charset="0"/>
                <a:cs typeface="Aharoni" panose="02010803020104030203" pitchFamily="2" charset="-79"/>
              </a:rPr>
              <a:t>Психологическая подготовка к материнству. Ознакомление с развивающими играми для ребенка в соответствии с возрастом.  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b="1" dirty="0">
              <a:solidFill>
                <a:srgbClr val="C00000"/>
              </a:solidFill>
              <a:latin typeface="Book Antiqua" pitchFamily="18" charset="0"/>
              <a:cs typeface="Aharoni" panose="02010803020104030203" pitchFamily="2" charset="-79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>
                <a:solidFill>
                  <a:srgbClr val="C00000"/>
                </a:solidFill>
                <a:latin typeface="Book Antiqua" pitchFamily="18" charset="0"/>
                <a:cs typeface="Aharoni" panose="02010803020104030203" pitchFamily="2" charset="-79"/>
              </a:rPr>
              <a:t>Информирование о возможности получения  экстренной психологической помощи.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6EC9C45-5498-884F-B1E1-489210D4F996}"/>
              </a:ext>
            </a:extLst>
          </p:cNvPr>
          <p:cNvSpPr txBox="1">
            <a:spLocks/>
          </p:cNvSpPr>
          <p:nvPr/>
        </p:nvSpPr>
        <p:spPr>
          <a:xfrm>
            <a:off x="4333651" y="270334"/>
            <a:ext cx="7129041" cy="771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b="1" dirty="0">
                <a:solidFill>
                  <a:schemeClr val="bg1"/>
                </a:solidFill>
                <a:latin typeface="Book Antiqua" pitchFamily="18" charset="0"/>
                <a:ea typeface="+mj-ea"/>
                <a:cs typeface="+mj-cs"/>
              </a:rPr>
              <a:t>Найденные решения</a:t>
            </a:r>
            <a:endParaRPr kumimoji="0" lang="x-none" sz="20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pic>
        <p:nvPicPr>
          <p:cNvPr id="3074" name="Picture 2" descr="C:\Users\User\Desktop\db342b7fd39aa7cbc6571c1466bd47708aa3aa83caffbaa909798230bf6578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182" y="3061394"/>
            <a:ext cx="3663467" cy="24440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43910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C9C45-5498-884F-B1E1-489210D4F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4137" y="1301201"/>
            <a:ext cx="8994295" cy="630298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Book Antiqua" pitchFamily="18" charset="0"/>
              </a:rPr>
              <a:t>3. Предоставление социально-юридической помощи:</a:t>
            </a:r>
            <a:endParaRPr lang="x-none" sz="24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  <p:sp>
        <p:nvSpPr>
          <p:cNvPr id="57" name="TextBox 122">
            <a:extLst>
              <a:ext uri="{FF2B5EF4-FFF2-40B4-BE49-F238E27FC236}">
                <a16:creationId xmlns:a16="http://schemas.microsoft.com/office/drawing/2014/main" id="{8E34CAF5-B466-431E-B2A0-9B30F341A564}"/>
              </a:ext>
            </a:extLst>
          </p:cNvPr>
          <p:cNvSpPr txBox="1"/>
          <p:nvPr/>
        </p:nvSpPr>
        <p:spPr>
          <a:xfrm rot="21580908">
            <a:off x="7963218" y="1831175"/>
            <a:ext cx="3867293" cy="292388"/>
          </a:xfrm>
          <a:prstGeom prst="rect">
            <a:avLst/>
          </a:prstGeom>
          <a:noFill/>
        </p:spPr>
        <p:txBody>
          <a:bodyPr wrap="square" lIns="0" tIns="0" rtlCol="0" anchor="t">
            <a:spAutoFit/>
          </a:bodyPr>
          <a:lstStyle>
            <a:defPPr>
              <a:defRPr lang="zh-CN"/>
            </a:defPPr>
            <a:lvl1pPr defTabSz="1219170">
              <a:spcBef>
                <a:spcPct val="20000"/>
              </a:spcBef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600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59" name="直接连接符 95">
            <a:extLst>
              <a:ext uri="{FF2B5EF4-FFF2-40B4-BE49-F238E27FC236}">
                <a16:creationId xmlns:a16="http://schemas.microsoft.com/office/drawing/2014/main" id="{9B72A2B2-488D-43C6-B0CB-DAA29E7777E7}"/>
              </a:ext>
            </a:extLst>
          </p:cNvPr>
          <p:cNvCxnSpPr/>
          <p:nvPr/>
        </p:nvCxnSpPr>
        <p:spPr>
          <a:xfrm>
            <a:off x="1445341" y="5500016"/>
            <a:ext cx="3402345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直接连接符 95">
            <a:extLst>
              <a:ext uri="{FF2B5EF4-FFF2-40B4-BE49-F238E27FC236}">
                <a16:creationId xmlns:a16="http://schemas.microsoft.com/office/drawing/2014/main" id="{A4B07F51-42F9-47F9-AE4D-7381A5E0BCF5}"/>
              </a:ext>
            </a:extLst>
          </p:cNvPr>
          <p:cNvCxnSpPr/>
          <p:nvPr/>
        </p:nvCxnSpPr>
        <p:spPr>
          <a:xfrm>
            <a:off x="3472672" y="2242182"/>
            <a:ext cx="3402345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ADEF74D-07F3-428B-832F-6851761A37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979" b="19478"/>
          <a:stretch/>
        </p:blipFill>
        <p:spPr>
          <a:xfrm>
            <a:off x="1014412" y="270334"/>
            <a:ext cx="2059725" cy="2015158"/>
          </a:xfrm>
          <a:prstGeom prst="ellipse">
            <a:avLst/>
          </a:prstGeom>
          <a:ln w="63500" cap="rnd">
            <a:solidFill>
              <a:srgbClr val="C6758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8C6367E2-39E0-49F7-B62C-A621019B2F0F}"/>
              </a:ext>
            </a:extLst>
          </p:cNvPr>
          <p:cNvSpPr/>
          <p:nvPr/>
        </p:nvSpPr>
        <p:spPr>
          <a:xfrm>
            <a:off x="-775671" y="1616350"/>
            <a:ext cx="460746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dirty="0">
                <a:ln w="0">
                  <a:solidFill>
                    <a:schemeClr val="bg1"/>
                  </a:solidFill>
                </a:ln>
                <a:solidFill>
                  <a:srgbClr val="696CDD"/>
                </a:solidFill>
                <a:effectLst>
                  <a:reflection blurRad="6350" stA="53000" endA="300" endPos="35500" dir="5400000" sy="-90000" algn="bl" rotWithShape="0"/>
                </a:effectLst>
                <a:latin typeface="Haettenschweiler" panose="020B0706040902060204" pitchFamily="34" charset="0"/>
              </a:rPr>
              <a:t>«Скоро МАМА»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4C38324-9D31-4048-A5F6-8B5CBEF17181}"/>
              </a:ext>
            </a:extLst>
          </p:cNvPr>
          <p:cNvSpPr/>
          <p:nvPr/>
        </p:nvSpPr>
        <p:spPr>
          <a:xfrm>
            <a:off x="871538" y="2463114"/>
            <a:ext cx="618832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/>
            <a:r>
              <a:rPr lang="ru-RU" b="1" dirty="0">
                <a:solidFill>
                  <a:srgbClr val="696CDD"/>
                </a:solidFill>
                <a:latin typeface="Book Antiqu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Направления: </a:t>
            </a:r>
          </a:p>
          <a:p>
            <a:pPr marL="285750" lvl="0" indent="-285750"/>
            <a:endParaRPr lang="ru-RU" b="1" dirty="0">
              <a:solidFill>
                <a:srgbClr val="696CDD"/>
              </a:solidFill>
              <a:latin typeface="Book Antiqua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>
                <a:solidFill>
                  <a:srgbClr val="C00000"/>
                </a:solidFill>
                <a:latin typeface="Book Antiqua" pitchFamily="18" charset="0"/>
              </a:rPr>
              <a:t>Консультирование по оформлению выплат, льгот, пособий для беременных женщин и матерей по уходу за детьми в возрасте от 0 до 3 лет (Семейный МФЦ).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b="1" dirty="0">
              <a:solidFill>
                <a:srgbClr val="C00000"/>
              </a:solidFill>
              <a:latin typeface="Book Antiqua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>
                <a:solidFill>
                  <a:srgbClr val="C00000"/>
                </a:solidFill>
                <a:latin typeface="Book Antiqua" pitchFamily="18" charset="0"/>
              </a:rPr>
              <a:t>Предоставление юридических консультаций правового характера, в том числе на основе межведомственного взаимодействия (Семейный МФЦ).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b="1" dirty="0">
              <a:solidFill>
                <a:srgbClr val="C00000"/>
              </a:solidFill>
              <a:latin typeface="Book Antiqua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>
                <a:solidFill>
                  <a:srgbClr val="C00000"/>
                </a:solidFill>
                <a:latin typeface="Book Antiqua" pitchFamily="18" charset="0"/>
              </a:rPr>
              <a:t>Предоставление услуг пункта проката «Малыш».</a:t>
            </a:r>
          </a:p>
        </p:txBody>
      </p:sp>
      <p:pic>
        <p:nvPicPr>
          <p:cNvPr id="1026" name="Picture 2" descr="C:\Users\User\Downloads\lg!e5n.jpg"/>
          <p:cNvPicPr>
            <a:picLocks noChangeAspect="1" noChangeArrowheads="1"/>
          </p:cNvPicPr>
          <p:nvPr/>
        </p:nvPicPr>
        <p:blipFill>
          <a:blip r:embed="rId3"/>
          <a:srcRect l="55131" t="9052"/>
          <a:stretch>
            <a:fillRect/>
          </a:stretch>
        </p:blipFill>
        <p:spPr bwMode="auto">
          <a:xfrm>
            <a:off x="8338492" y="1820438"/>
            <a:ext cx="3124200" cy="47075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6EC9C45-5498-884F-B1E1-489210D4F996}"/>
              </a:ext>
            </a:extLst>
          </p:cNvPr>
          <p:cNvSpPr txBox="1">
            <a:spLocks/>
          </p:cNvSpPr>
          <p:nvPr/>
        </p:nvSpPr>
        <p:spPr>
          <a:xfrm>
            <a:off x="4333651" y="270334"/>
            <a:ext cx="7129041" cy="771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b="1" dirty="0">
                <a:solidFill>
                  <a:schemeClr val="bg1"/>
                </a:solidFill>
                <a:latin typeface="Book Antiqua" pitchFamily="18" charset="0"/>
                <a:ea typeface="+mj-ea"/>
                <a:cs typeface="+mj-cs"/>
              </a:rPr>
              <a:t>Найденные решения</a:t>
            </a:r>
            <a:endParaRPr kumimoji="0" lang="x-none" sz="20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81691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C9C45-5498-884F-B1E1-489210D4F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4137" y="1301201"/>
            <a:ext cx="8994295" cy="630298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Book Antiqua" pitchFamily="18" charset="0"/>
              </a:rPr>
              <a:t> </a:t>
            </a:r>
            <a:endParaRPr lang="x-none" sz="24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  <p:sp>
        <p:nvSpPr>
          <p:cNvPr id="57" name="TextBox 122">
            <a:extLst>
              <a:ext uri="{FF2B5EF4-FFF2-40B4-BE49-F238E27FC236}">
                <a16:creationId xmlns:a16="http://schemas.microsoft.com/office/drawing/2014/main" id="{8E34CAF5-B466-431E-B2A0-9B30F341A564}"/>
              </a:ext>
            </a:extLst>
          </p:cNvPr>
          <p:cNvSpPr txBox="1"/>
          <p:nvPr/>
        </p:nvSpPr>
        <p:spPr>
          <a:xfrm rot="21580908">
            <a:off x="7963218" y="1831175"/>
            <a:ext cx="3867293" cy="292388"/>
          </a:xfrm>
          <a:prstGeom prst="rect">
            <a:avLst/>
          </a:prstGeom>
          <a:noFill/>
        </p:spPr>
        <p:txBody>
          <a:bodyPr wrap="square" lIns="0" tIns="0" rtlCol="0" anchor="t">
            <a:spAutoFit/>
          </a:bodyPr>
          <a:lstStyle>
            <a:defPPr>
              <a:defRPr lang="zh-CN"/>
            </a:defPPr>
            <a:lvl1pPr defTabSz="1219170">
              <a:spcBef>
                <a:spcPct val="20000"/>
              </a:spcBef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600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59" name="直接连接符 95">
            <a:extLst>
              <a:ext uri="{FF2B5EF4-FFF2-40B4-BE49-F238E27FC236}">
                <a16:creationId xmlns:a16="http://schemas.microsoft.com/office/drawing/2014/main" id="{9B72A2B2-488D-43C6-B0CB-DAA29E7777E7}"/>
              </a:ext>
            </a:extLst>
          </p:cNvPr>
          <p:cNvCxnSpPr/>
          <p:nvPr/>
        </p:nvCxnSpPr>
        <p:spPr>
          <a:xfrm>
            <a:off x="1445341" y="5500016"/>
            <a:ext cx="3402345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直接连接符 95">
            <a:extLst>
              <a:ext uri="{FF2B5EF4-FFF2-40B4-BE49-F238E27FC236}">
                <a16:creationId xmlns:a16="http://schemas.microsoft.com/office/drawing/2014/main" id="{A4B07F51-42F9-47F9-AE4D-7381A5E0BCF5}"/>
              </a:ext>
            </a:extLst>
          </p:cNvPr>
          <p:cNvCxnSpPr/>
          <p:nvPr/>
        </p:nvCxnSpPr>
        <p:spPr>
          <a:xfrm>
            <a:off x="3472672" y="2242182"/>
            <a:ext cx="3402345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ADEF74D-07F3-428B-832F-6851761A37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979" b="19478"/>
          <a:stretch/>
        </p:blipFill>
        <p:spPr>
          <a:xfrm>
            <a:off x="1014412" y="270334"/>
            <a:ext cx="2059725" cy="2015158"/>
          </a:xfrm>
          <a:prstGeom prst="ellipse">
            <a:avLst/>
          </a:prstGeom>
          <a:ln w="63500" cap="rnd">
            <a:solidFill>
              <a:srgbClr val="C6758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8C6367E2-39E0-49F7-B62C-A621019B2F0F}"/>
              </a:ext>
            </a:extLst>
          </p:cNvPr>
          <p:cNvSpPr/>
          <p:nvPr/>
        </p:nvSpPr>
        <p:spPr>
          <a:xfrm>
            <a:off x="-775671" y="1616350"/>
            <a:ext cx="460746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dirty="0">
                <a:ln w="0">
                  <a:solidFill>
                    <a:schemeClr val="bg1"/>
                  </a:solidFill>
                </a:ln>
                <a:solidFill>
                  <a:srgbClr val="696CDD"/>
                </a:solidFill>
                <a:effectLst>
                  <a:reflection blurRad="6350" stA="53000" endA="300" endPos="35500" dir="5400000" sy="-90000" algn="bl" rotWithShape="0"/>
                </a:effectLst>
                <a:latin typeface="Haettenschweiler" panose="020B0706040902060204" pitchFamily="34" charset="0"/>
              </a:rPr>
              <a:t>«Скоро МАМА»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4C38324-9D31-4048-A5F6-8B5CBEF17181}"/>
              </a:ext>
            </a:extLst>
          </p:cNvPr>
          <p:cNvSpPr/>
          <p:nvPr/>
        </p:nvSpPr>
        <p:spPr>
          <a:xfrm>
            <a:off x="634314" y="2329917"/>
            <a:ext cx="732812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/>
            <a:r>
              <a:rPr lang="ru-RU" b="1" dirty="0">
                <a:solidFill>
                  <a:srgbClr val="696CDD"/>
                </a:solidFill>
                <a:latin typeface="Book Antiqu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</a:t>
            </a:r>
            <a:r>
              <a:rPr lang="ru-RU" sz="2000" b="1" dirty="0">
                <a:solidFill>
                  <a:srgbClr val="696CDD"/>
                </a:solidFill>
                <a:latin typeface="Book Antiqua" pitchFamily="18" charset="0"/>
              </a:rPr>
              <a:t>Работа по площадкам:</a:t>
            </a:r>
            <a:endParaRPr lang="ru-RU" b="1" dirty="0">
              <a:solidFill>
                <a:srgbClr val="696CDD"/>
              </a:solidFill>
              <a:latin typeface="Book Antiqua" pitchFamily="18" charset="0"/>
            </a:endParaRPr>
          </a:p>
          <a:p>
            <a:pPr marL="285750" lvl="0" indent="-285750"/>
            <a:endParaRPr lang="ru-RU" b="1" dirty="0">
              <a:solidFill>
                <a:srgbClr val="C00000"/>
              </a:solidFill>
              <a:latin typeface="Book Antiqua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>
                <a:solidFill>
                  <a:srgbClr val="C00000"/>
                </a:solidFill>
                <a:latin typeface="Book Antiqua" pitchFamily="18" charset="0"/>
              </a:rPr>
              <a:t>Организация тематических праздников в рамках Дня беременных , проведение мастер-классов,  тренингов, практических занятий. 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b="1" dirty="0">
              <a:solidFill>
                <a:srgbClr val="C00000"/>
              </a:solidFill>
              <a:latin typeface="Book Antiqua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>
                <a:solidFill>
                  <a:srgbClr val="C00000"/>
                </a:solidFill>
                <a:latin typeface="Book Antiqua" pitchFamily="18" charset="0"/>
              </a:rPr>
              <a:t> Организация консультативных встреч с врачом-гинекологом и педиатрической службой.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b="1" dirty="0">
              <a:solidFill>
                <a:srgbClr val="C00000"/>
              </a:solidFill>
              <a:latin typeface="Book Antiqua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>
                <a:solidFill>
                  <a:srgbClr val="C00000"/>
                </a:solidFill>
                <a:latin typeface="Book Antiqua" pitchFamily="18" charset="0"/>
              </a:rPr>
              <a:t> Организация встреч с представителями Социального фонда, Центра выплат и др.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6EC9C45-5498-884F-B1E1-489210D4F996}"/>
              </a:ext>
            </a:extLst>
          </p:cNvPr>
          <p:cNvSpPr txBox="1">
            <a:spLocks/>
          </p:cNvSpPr>
          <p:nvPr/>
        </p:nvSpPr>
        <p:spPr>
          <a:xfrm>
            <a:off x="4333651" y="270334"/>
            <a:ext cx="7129041" cy="771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b="1" dirty="0">
                <a:solidFill>
                  <a:schemeClr val="bg1"/>
                </a:solidFill>
                <a:latin typeface="Book Antiqua" pitchFamily="18" charset="0"/>
                <a:ea typeface="+mj-ea"/>
                <a:cs typeface="+mj-cs"/>
              </a:rPr>
              <a:t>Найденные решения</a:t>
            </a:r>
            <a:endParaRPr kumimoji="0" lang="x-none" sz="20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78658" y="1081774"/>
            <a:ext cx="87897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1" dirty="0">
                <a:solidFill>
                  <a:srgbClr val="C00000"/>
                </a:solidFill>
                <a:latin typeface="Book Antiqua" pitchFamily="18" charset="0"/>
              </a:rPr>
              <a:t>4. Организация  и проведение тематических праздников </a:t>
            </a:r>
          </a:p>
          <a:p>
            <a:pPr>
              <a:buNone/>
            </a:pPr>
            <a:r>
              <a:rPr lang="ru-RU" b="1" dirty="0">
                <a:solidFill>
                  <a:srgbClr val="C00000"/>
                </a:solidFill>
                <a:latin typeface="Book Antiqua" pitchFamily="18" charset="0"/>
              </a:rPr>
              <a:t>в рамках Дня беременных  ( 7 апреля и 7 октября )</a:t>
            </a:r>
          </a:p>
        </p:txBody>
      </p:sp>
      <p:pic>
        <p:nvPicPr>
          <p:cNvPr id="4099" name="Picture 3" descr="C:\Users\User\Desktop\gettyimages-1413848705-640x6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00925" y="2285492"/>
            <a:ext cx="4430369" cy="2490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81691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2120" y="1696995"/>
            <a:ext cx="7129041" cy="630298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29902" y="1186249"/>
            <a:ext cx="8432790" cy="219950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ru-RU" sz="100" dirty="0"/>
          </a:p>
          <a:p>
            <a:pPr>
              <a:buNone/>
            </a:pPr>
            <a:r>
              <a:rPr lang="ru-RU" sz="3600" b="1" dirty="0">
                <a:solidFill>
                  <a:srgbClr val="696CDD"/>
                </a:solidFill>
                <a:latin typeface="Book Antiqua" pitchFamily="18" charset="0"/>
              </a:rPr>
              <a:t> </a:t>
            </a:r>
            <a:r>
              <a:rPr lang="ru-RU" sz="2000" b="1" dirty="0">
                <a:solidFill>
                  <a:srgbClr val="696CDD"/>
                </a:solidFill>
                <a:latin typeface="Book Antiqua" pitchFamily="18" charset="0"/>
              </a:rPr>
              <a:t>5. При реализации программы используются следующие ресурсы, методы и формы работы:</a:t>
            </a:r>
          </a:p>
          <a:p>
            <a:pPr>
              <a:buFont typeface="Wingdings" pitchFamily="2" charset="2"/>
              <a:buChar char="Ø"/>
            </a:pPr>
            <a:r>
              <a:rPr lang="ru-RU" sz="2900" b="1" dirty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Book Antiqua" pitchFamily="18" charset="0"/>
              </a:rPr>
              <a:t>диагностические и проективные методики, практические упражнения, письменные практики, рефлексия, медитативные техники, информирование. </a:t>
            </a:r>
          </a:p>
          <a:p>
            <a:pPr>
              <a:buNone/>
            </a:pPr>
            <a:r>
              <a:rPr lang="ru-RU" sz="3600" b="1" dirty="0">
                <a:solidFill>
                  <a:srgbClr val="FF0000"/>
                </a:solidFill>
                <a:latin typeface="Book Antiqua" pitchFamily="18" charset="0"/>
              </a:rPr>
              <a:t> 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DEF74D-07F3-428B-832F-6851761A37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979" b="19478"/>
          <a:stretch/>
        </p:blipFill>
        <p:spPr>
          <a:xfrm>
            <a:off x="838200" y="477430"/>
            <a:ext cx="2059725" cy="2015158"/>
          </a:xfrm>
          <a:prstGeom prst="ellipse">
            <a:avLst/>
          </a:prstGeom>
          <a:ln w="63500" cap="rnd">
            <a:solidFill>
              <a:srgbClr val="C6758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C6367E2-39E0-49F7-B62C-A621019B2F0F}"/>
              </a:ext>
            </a:extLst>
          </p:cNvPr>
          <p:cNvSpPr/>
          <p:nvPr/>
        </p:nvSpPr>
        <p:spPr>
          <a:xfrm>
            <a:off x="-426254" y="1846257"/>
            <a:ext cx="398586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dirty="0">
                <a:ln w="0">
                  <a:solidFill>
                    <a:schemeClr val="bg1"/>
                  </a:solidFill>
                </a:ln>
                <a:solidFill>
                  <a:srgbClr val="696CDD"/>
                </a:solidFill>
                <a:effectLst>
                  <a:reflection blurRad="6350" stA="53000" endA="300" endPos="35500" dir="5400000" sy="-90000" algn="bl" rotWithShape="0"/>
                </a:effectLst>
                <a:latin typeface="Haettenschweiler" panose="020B0706040902060204" pitchFamily="34" charset="0"/>
              </a:rPr>
              <a:t>«Скоро МАМА»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59607" y="1696995"/>
            <a:ext cx="3064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/>
            <a:r>
              <a:rPr lang="ru-RU" b="1" dirty="0">
                <a:solidFill>
                  <a:srgbClr val="C00000"/>
                </a:solidFill>
                <a:latin typeface="Book Antiqu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Book Antiqu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rgbClr val="C00000"/>
              </a:solidFill>
              <a:latin typeface="Book Antiqua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6EC9C45-5498-884F-B1E1-489210D4F996}"/>
              </a:ext>
            </a:extLst>
          </p:cNvPr>
          <p:cNvSpPr txBox="1">
            <a:spLocks/>
          </p:cNvSpPr>
          <p:nvPr/>
        </p:nvSpPr>
        <p:spPr>
          <a:xfrm>
            <a:off x="4333651" y="270334"/>
            <a:ext cx="7129041" cy="771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b="1" dirty="0">
                <a:solidFill>
                  <a:schemeClr val="bg1"/>
                </a:solidFill>
                <a:latin typeface="Book Antiqua" pitchFamily="18" charset="0"/>
                <a:ea typeface="+mj-ea"/>
                <a:cs typeface="+mj-cs"/>
              </a:rPr>
              <a:t> </a:t>
            </a:r>
            <a:endParaRPr kumimoji="0" lang="x-none" sz="20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89450" y="395069"/>
            <a:ext cx="77025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prstClr val="black"/>
                </a:solidFill>
              </a:rPr>
              <a:t>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800613" y="477430"/>
            <a:ext cx="65037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ru-RU" b="1" dirty="0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Book Antiqua" pitchFamily="18" charset="0"/>
              </a:rPr>
              <a:t> Кадровые  и материально – технические ресурсы</a:t>
            </a:r>
            <a:endParaRPr lang="x-none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4885" y="3624649"/>
            <a:ext cx="74634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b="1" dirty="0">
                <a:solidFill>
                  <a:srgbClr val="696CDD"/>
                </a:solidFill>
                <a:latin typeface="Book Antiqua" pitchFamily="18" charset="0"/>
              </a:rPr>
              <a:t>6. Требования к специалистам, реализующим программу: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>
                <a:solidFill>
                  <a:srgbClr val="FF0000"/>
                </a:solidFill>
                <a:latin typeface="Book Antiqua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Book Antiqua" pitchFamily="18" charset="0"/>
              </a:rPr>
              <a:t>в реализации программы принимают участие специалисты: </a:t>
            </a:r>
          </a:p>
          <a:p>
            <a:r>
              <a:rPr lang="ru-RU" b="1" dirty="0">
                <a:solidFill>
                  <a:srgbClr val="FF0000"/>
                </a:solidFill>
                <a:latin typeface="Book Antiqua" pitchFamily="18" charset="0"/>
              </a:rPr>
              <a:t>педагог-психолог, старшая медицинская сестра, медицинский брат по массажу, специалист по социальной работе, инструктор по физической культуре.</a:t>
            </a:r>
          </a:p>
        </p:txBody>
      </p:sp>
      <p:pic>
        <p:nvPicPr>
          <p:cNvPr id="5122" name="Picture 2" descr="C:\Users\User\Desktop\Ho8lb7KuqvSjwrE0ZH25mgbQEskNfje2ELfwwzeE_9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98334" y="2920991"/>
            <a:ext cx="3717415" cy="27860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C9C45-5498-884F-B1E1-489210D4F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705" y="1190140"/>
            <a:ext cx="8994295" cy="630298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Book Antiqua" pitchFamily="18" charset="0"/>
              </a:rPr>
              <a:t> </a:t>
            </a:r>
            <a:r>
              <a:rPr lang="ru-RU" sz="2000" b="1" dirty="0">
                <a:solidFill>
                  <a:srgbClr val="696CDD"/>
                </a:solidFill>
                <a:latin typeface="Book Antiqua" pitchFamily="18" charset="0"/>
              </a:rPr>
              <a:t>7. Ожидаемые результаты.</a:t>
            </a:r>
            <a:endParaRPr lang="x-none" sz="2000" b="1" dirty="0">
              <a:solidFill>
                <a:srgbClr val="696CDD"/>
              </a:solidFill>
              <a:latin typeface="Book Antiqua" pitchFamily="18" charset="0"/>
            </a:endParaRPr>
          </a:p>
        </p:txBody>
      </p:sp>
      <p:sp>
        <p:nvSpPr>
          <p:cNvPr id="57" name="TextBox 122">
            <a:extLst>
              <a:ext uri="{FF2B5EF4-FFF2-40B4-BE49-F238E27FC236}">
                <a16:creationId xmlns:a16="http://schemas.microsoft.com/office/drawing/2014/main" id="{8E34CAF5-B466-431E-B2A0-9B30F341A564}"/>
              </a:ext>
            </a:extLst>
          </p:cNvPr>
          <p:cNvSpPr txBox="1"/>
          <p:nvPr/>
        </p:nvSpPr>
        <p:spPr>
          <a:xfrm rot="21580908">
            <a:off x="7963218" y="1831175"/>
            <a:ext cx="3867293" cy="292388"/>
          </a:xfrm>
          <a:prstGeom prst="rect">
            <a:avLst/>
          </a:prstGeom>
          <a:noFill/>
        </p:spPr>
        <p:txBody>
          <a:bodyPr wrap="square" lIns="0" tIns="0" rtlCol="0" anchor="t">
            <a:spAutoFit/>
          </a:bodyPr>
          <a:lstStyle>
            <a:defPPr>
              <a:defRPr lang="zh-CN"/>
            </a:defPPr>
            <a:lvl1pPr defTabSz="1219170">
              <a:spcBef>
                <a:spcPct val="20000"/>
              </a:spcBef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600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59" name="直接连接符 95">
            <a:extLst>
              <a:ext uri="{FF2B5EF4-FFF2-40B4-BE49-F238E27FC236}">
                <a16:creationId xmlns:a16="http://schemas.microsoft.com/office/drawing/2014/main" id="{9B72A2B2-488D-43C6-B0CB-DAA29E7777E7}"/>
              </a:ext>
            </a:extLst>
          </p:cNvPr>
          <p:cNvCxnSpPr/>
          <p:nvPr/>
        </p:nvCxnSpPr>
        <p:spPr>
          <a:xfrm>
            <a:off x="1445341" y="5500016"/>
            <a:ext cx="3402345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直接连接符 95">
            <a:extLst>
              <a:ext uri="{FF2B5EF4-FFF2-40B4-BE49-F238E27FC236}">
                <a16:creationId xmlns:a16="http://schemas.microsoft.com/office/drawing/2014/main" id="{A4B07F51-42F9-47F9-AE4D-7381A5E0BCF5}"/>
              </a:ext>
            </a:extLst>
          </p:cNvPr>
          <p:cNvCxnSpPr/>
          <p:nvPr/>
        </p:nvCxnSpPr>
        <p:spPr>
          <a:xfrm>
            <a:off x="3472672" y="2242182"/>
            <a:ext cx="3402345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ADEF74D-07F3-428B-832F-6851761A37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979" b="19478"/>
          <a:stretch/>
        </p:blipFill>
        <p:spPr>
          <a:xfrm>
            <a:off x="1014412" y="270334"/>
            <a:ext cx="2059725" cy="2015158"/>
          </a:xfrm>
          <a:prstGeom prst="ellipse">
            <a:avLst/>
          </a:prstGeom>
          <a:ln w="63500" cap="rnd">
            <a:solidFill>
              <a:srgbClr val="C6758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8C6367E2-39E0-49F7-B62C-A621019B2F0F}"/>
              </a:ext>
            </a:extLst>
          </p:cNvPr>
          <p:cNvSpPr/>
          <p:nvPr/>
        </p:nvSpPr>
        <p:spPr>
          <a:xfrm>
            <a:off x="-775671" y="1616350"/>
            <a:ext cx="460746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dirty="0">
                <a:ln w="0">
                  <a:solidFill>
                    <a:schemeClr val="bg1"/>
                  </a:solidFill>
                </a:ln>
                <a:solidFill>
                  <a:srgbClr val="696CDD"/>
                </a:solidFill>
                <a:effectLst>
                  <a:reflection blurRad="6350" stA="53000" endA="300" endPos="35500" dir="5400000" sy="-90000" algn="bl" rotWithShape="0"/>
                </a:effectLst>
                <a:latin typeface="Haettenschweiler" panose="020B0706040902060204" pitchFamily="34" charset="0"/>
              </a:rPr>
              <a:t>«Скоро МАМА»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4C38324-9D31-4048-A5F6-8B5CBEF17181}"/>
              </a:ext>
            </a:extLst>
          </p:cNvPr>
          <p:cNvSpPr/>
          <p:nvPr/>
        </p:nvSpPr>
        <p:spPr>
          <a:xfrm>
            <a:off x="301082" y="3402227"/>
            <a:ext cx="852859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/>
            <a:r>
              <a:rPr lang="ru-RU" b="1" dirty="0">
                <a:solidFill>
                  <a:srgbClr val="696CDD"/>
                </a:solidFill>
                <a:latin typeface="Book Antiqu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696CDD"/>
                </a:solidFill>
                <a:latin typeface="Book Antiqua" pitchFamily="18" charset="0"/>
              </a:rPr>
              <a:t> </a:t>
            </a:r>
            <a:endParaRPr lang="ru-RU" b="1" dirty="0">
              <a:solidFill>
                <a:srgbClr val="696CDD"/>
              </a:solidFill>
              <a:latin typeface="Book Antiqua" pitchFamily="18" charset="0"/>
            </a:endParaRPr>
          </a:p>
          <a:p>
            <a:pPr marL="285750" lvl="0" indent="-285750"/>
            <a:r>
              <a:rPr lang="ru-RU" sz="2000" b="1" dirty="0">
                <a:solidFill>
                  <a:srgbClr val="696CDD"/>
                </a:solidFill>
                <a:latin typeface="Book Antiqua" pitchFamily="18" charset="0"/>
              </a:rPr>
              <a:t> </a:t>
            </a:r>
          </a:p>
          <a:p>
            <a:pPr marL="285750" lvl="0" indent="-285750"/>
            <a:r>
              <a:rPr lang="ru-RU" sz="2000" b="1" dirty="0">
                <a:solidFill>
                  <a:srgbClr val="696CDD"/>
                </a:solidFill>
                <a:latin typeface="Book Antiqua" pitchFamily="18" charset="0"/>
              </a:rPr>
              <a:t>8.  Оценка возможностей и ресурсов.</a:t>
            </a:r>
            <a:endParaRPr lang="ru-RU" sz="2000" b="1" dirty="0">
              <a:solidFill>
                <a:srgbClr val="C00000"/>
              </a:solidFill>
              <a:latin typeface="Book Antiqua" pitchFamily="18" charset="0"/>
              <a:ea typeface="Times New Roman" pitchFamily="18" charset="0"/>
              <a:cs typeface="Times New Roman" pitchFamily="18" charset="0"/>
            </a:endParaRPr>
          </a:p>
          <a:p>
            <a:pPr marL="285750" lvl="0" indent="-285750"/>
            <a:r>
              <a:rPr lang="ru-RU" sz="2000" b="1" dirty="0">
                <a:solidFill>
                  <a:srgbClr val="C00000"/>
                </a:solidFill>
                <a:latin typeface="Book Antiqua" pitchFamily="18" charset="0"/>
                <a:ea typeface="Times New Roman" pitchFamily="18" charset="0"/>
                <a:cs typeface="Times New Roman" pitchFamily="18" charset="0"/>
              </a:rPr>
              <a:t>Информационная работа:</a:t>
            </a:r>
            <a:endParaRPr lang="ru-RU" sz="1400" b="1" dirty="0">
              <a:solidFill>
                <a:srgbClr val="C00000"/>
              </a:solidFill>
              <a:latin typeface="Book Antiqua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sz="2000" b="1" dirty="0">
                <a:solidFill>
                  <a:srgbClr val="C00000"/>
                </a:solidFill>
                <a:latin typeface="Book Antiqua" pitchFamily="18" charset="0"/>
              </a:rPr>
              <a:t>публикации рекламы программы, визиток и приглашений в СМИ, в социальных сетях и на сайте учреждения;  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2000" b="1" dirty="0">
                <a:solidFill>
                  <a:srgbClr val="C00000"/>
                </a:solidFill>
                <a:latin typeface="Book Antiqua" pitchFamily="18" charset="0"/>
              </a:rPr>
              <a:t>размещение тематических статей в социальных сетях и на сайте учреждения; 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2000" b="1" dirty="0">
                <a:solidFill>
                  <a:srgbClr val="C00000"/>
                </a:solidFill>
                <a:latin typeface="Book Antiqua" pitchFamily="18" charset="0"/>
              </a:rPr>
              <a:t>изготовление буклетов, памяток и информационных материалов. </a:t>
            </a:r>
            <a:r>
              <a:rPr lang="ru-RU" sz="2000" b="1" dirty="0">
                <a:latin typeface="Book Antiqua" pitchFamily="18" charset="0"/>
              </a:rPr>
              <a:t> </a:t>
            </a:r>
            <a:endParaRPr lang="ru-RU" sz="2000" dirty="0">
              <a:latin typeface="Book Antiqua" pitchFamily="18" charset="0"/>
            </a:endParaRPr>
          </a:p>
          <a:p>
            <a:r>
              <a:rPr lang="ru-RU" sz="2000" dirty="0">
                <a:latin typeface="Book Antiqua" pitchFamily="18" charset="0"/>
              </a:rPr>
              <a:t> 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sz="20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6EC9C45-5498-884F-B1E1-489210D4F996}"/>
              </a:ext>
            </a:extLst>
          </p:cNvPr>
          <p:cNvSpPr txBox="1">
            <a:spLocks/>
          </p:cNvSpPr>
          <p:nvPr/>
        </p:nvSpPr>
        <p:spPr>
          <a:xfrm>
            <a:off x="4333651" y="270334"/>
            <a:ext cx="7129041" cy="771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b="1" dirty="0">
                <a:solidFill>
                  <a:schemeClr val="bg1"/>
                </a:solidFill>
                <a:latin typeface="Book Antiqua" pitchFamily="18" charset="0"/>
                <a:ea typeface="+mj-ea"/>
                <a:cs typeface="+mj-cs"/>
              </a:rPr>
              <a:t>Результаты и оценка возможностей.  </a:t>
            </a:r>
            <a:endParaRPr kumimoji="0" lang="x-none" sz="20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931262" y="1616350"/>
            <a:ext cx="721286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C00000"/>
                </a:solidFill>
                <a:latin typeface="Book Antiqua" pitchFamily="18" charset="0"/>
              </a:rPr>
              <a:t>Выполнение программы позволит участникам: </a:t>
            </a:r>
          </a:p>
          <a:p>
            <a:pPr lvl="0"/>
            <a:endParaRPr lang="ru-RU" sz="2000" b="1" dirty="0">
              <a:solidFill>
                <a:srgbClr val="C00000"/>
              </a:solidFill>
              <a:latin typeface="Book Antiqua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2000" b="1" dirty="0">
                <a:solidFill>
                  <a:srgbClr val="C00000"/>
                </a:solidFill>
                <a:latin typeface="Book Antiqua" pitchFamily="18" charset="0"/>
              </a:rPr>
              <a:t> повысить мотивационную готовность </a:t>
            </a:r>
          </a:p>
          <a:p>
            <a:pPr lvl="0"/>
            <a:r>
              <a:rPr lang="ru-RU" sz="2000" b="1" dirty="0">
                <a:solidFill>
                  <a:srgbClr val="C00000"/>
                </a:solidFill>
                <a:latin typeface="Book Antiqua" pitchFamily="18" charset="0"/>
              </a:rPr>
              <a:t>    у женщин к участию в данной программе;</a:t>
            </a:r>
          </a:p>
          <a:p>
            <a:pPr lvl="0">
              <a:buFont typeface="Wingdings" pitchFamily="2" charset="2"/>
              <a:buChar char="Ø"/>
            </a:pPr>
            <a:r>
              <a:rPr lang="ru-RU" sz="2000" b="1" dirty="0">
                <a:solidFill>
                  <a:srgbClr val="C00000"/>
                </a:solidFill>
                <a:latin typeface="Book Antiqua" pitchFamily="18" charset="0"/>
              </a:rPr>
              <a:t> снизить тревожность и повысить </a:t>
            </a:r>
          </a:p>
          <a:p>
            <a:pPr lvl="0"/>
            <a:r>
              <a:rPr lang="ru-RU" sz="2000" b="1" dirty="0">
                <a:solidFill>
                  <a:srgbClr val="C00000"/>
                </a:solidFill>
                <a:latin typeface="Book Antiqua" pitchFamily="18" charset="0"/>
              </a:rPr>
              <a:t>    инициативность и интерес к познанию себя и своего ребенка. </a:t>
            </a:r>
          </a:p>
        </p:txBody>
      </p:sp>
      <p:pic>
        <p:nvPicPr>
          <p:cNvPr id="6146" name="Picture 2" descr="C:\Users\User\Desktop\e8fe43d536e157d52b9ddab69578e3f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35456" y="1240673"/>
            <a:ext cx="2395838" cy="19025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7" name="Picture 3" descr="C:\Users\User\Desktop\downloaded_e959b6b4445a5c2ccfbaf35e9b3d9e2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29675" y="3714749"/>
            <a:ext cx="2638425" cy="26384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81691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122">
            <a:extLst>
              <a:ext uri="{FF2B5EF4-FFF2-40B4-BE49-F238E27FC236}">
                <a16:creationId xmlns:a16="http://schemas.microsoft.com/office/drawing/2014/main" id="{8E34CAF5-B466-431E-B2A0-9B30F341A564}"/>
              </a:ext>
            </a:extLst>
          </p:cNvPr>
          <p:cNvSpPr txBox="1"/>
          <p:nvPr/>
        </p:nvSpPr>
        <p:spPr>
          <a:xfrm rot="21580908">
            <a:off x="7963218" y="1831175"/>
            <a:ext cx="3867293" cy="292388"/>
          </a:xfrm>
          <a:prstGeom prst="rect">
            <a:avLst/>
          </a:prstGeom>
          <a:noFill/>
        </p:spPr>
        <p:txBody>
          <a:bodyPr wrap="square" lIns="0" tIns="0" rtlCol="0" anchor="t">
            <a:spAutoFit/>
          </a:bodyPr>
          <a:lstStyle>
            <a:defPPr>
              <a:defRPr lang="zh-CN"/>
            </a:defPPr>
            <a:lvl1pPr defTabSz="1219170">
              <a:spcBef>
                <a:spcPct val="20000"/>
              </a:spcBef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600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59" name="直接连接符 95">
            <a:extLst>
              <a:ext uri="{FF2B5EF4-FFF2-40B4-BE49-F238E27FC236}">
                <a16:creationId xmlns:a16="http://schemas.microsoft.com/office/drawing/2014/main" id="{9B72A2B2-488D-43C6-B0CB-DAA29E7777E7}"/>
              </a:ext>
            </a:extLst>
          </p:cNvPr>
          <p:cNvCxnSpPr/>
          <p:nvPr/>
        </p:nvCxnSpPr>
        <p:spPr>
          <a:xfrm>
            <a:off x="1445341" y="5500016"/>
            <a:ext cx="3402345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直接连接符 95">
            <a:extLst>
              <a:ext uri="{FF2B5EF4-FFF2-40B4-BE49-F238E27FC236}">
                <a16:creationId xmlns:a16="http://schemas.microsoft.com/office/drawing/2014/main" id="{A4B07F51-42F9-47F9-AE4D-7381A5E0BCF5}"/>
              </a:ext>
            </a:extLst>
          </p:cNvPr>
          <p:cNvCxnSpPr/>
          <p:nvPr/>
        </p:nvCxnSpPr>
        <p:spPr>
          <a:xfrm>
            <a:off x="3472672" y="2242182"/>
            <a:ext cx="3402345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ADEF74D-07F3-428B-832F-6851761A37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979" b="19478"/>
          <a:stretch/>
        </p:blipFill>
        <p:spPr>
          <a:xfrm>
            <a:off x="1014412" y="270334"/>
            <a:ext cx="2059725" cy="2015158"/>
          </a:xfrm>
          <a:prstGeom prst="ellipse">
            <a:avLst/>
          </a:prstGeom>
          <a:ln w="63500" cap="rnd">
            <a:solidFill>
              <a:srgbClr val="C6758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8C6367E2-39E0-49F7-B62C-A621019B2F0F}"/>
              </a:ext>
            </a:extLst>
          </p:cNvPr>
          <p:cNvSpPr/>
          <p:nvPr/>
        </p:nvSpPr>
        <p:spPr>
          <a:xfrm>
            <a:off x="-775671" y="1616350"/>
            <a:ext cx="460746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dirty="0">
                <a:ln w="0">
                  <a:solidFill>
                    <a:schemeClr val="bg1"/>
                  </a:solidFill>
                </a:ln>
                <a:solidFill>
                  <a:srgbClr val="696CDD"/>
                </a:solidFill>
                <a:effectLst>
                  <a:reflection blurRad="6350" stA="53000" endA="300" endPos="35500" dir="5400000" sy="-90000" algn="bl" rotWithShape="0"/>
                </a:effectLst>
                <a:latin typeface="Haettenschweiler" panose="020B0706040902060204" pitchFamily="34" charset="0"/>
              </a:rPr>
              <a:t>«Скоро МАМА»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352800" y="1616350"/>
            <a:ext cx="84784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C00000"/>
                </a:solidFill>
                <a:latin typeface="Book Antiqua" pitchFamily="18" charset="0"/>
              </a:rPr>
              <a:t> </a:t>
            </a:r>
          </a:p>
          <a:p>
            <a:pPr lvl="0"/>
            <a:endParaRPr lang="ru-RU" sz="2000" b="1" dirty="0">
              <a:solidFill>
                <a:srgbClr val="C00000"/>
              </a:solidFill>
              <a:latin typeface="Book Antiqua" pitchFamily="18" charset="0"/>
            </a:endParaRPr>
          </a:p>
          <a:p>
            <a:pPr lvl="0">
              <a:buFont typeface="Wingdings" pitchFamily="2" charset="2"/>
              <a:buChar char="Ø"/>
            </a:pPr>
            <a:endParaRPr lang="ru-RU" sz="20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  <p:sp>
        <p:nvSpPr>
          <p:cNvPr id="13" name="Содержимое 2"/>
          <p:cNvSpPr>
            <a:spLocks noGrp="1"/>
          </p:cNvSpPr>
          <p:nvPr>
            <p:ph idx="1"/>
          </p:nvPr>
        </p:nvSpPr>
        <p:spPr>
          <a:xfrm>
            <a:off x="1445342" y="2285492"/>
            <a:ext cx="7140729" cy="2824691"/>
          </a:xfrm>
        </p:spPr>
        <p:txBody>
          <a:bodyPr>
            <a:normAutofit fontScale="92500"/>
          </a:bodyPr>
          <a:lstStyle/>
          <a:p>
            <a:pPr algn="just">
              <a:lnSpc>
                <a:spcPct val="110000"/>
              </a:lnSpc>
              <a:buNone/>
            </a:pPr>
            <a:r>
              <a:rPr lang="ru-RU" sz="2000" b="1" dirty="0">
                <a:solidFill>
                  <a:srgbClr val="FF0000"/>
                </a:solidFill>
                <a:latin typeface="Book Antiqua" pitchFamily="18" charset="0"/>
              </a:rPr>
              <a:t>Программа «Скоро МАМА» направлена на подготовку женщины к материнству во всех аспектах этого вопроса.</a:t>
            </a:r>
          </a:p>
          <a:p>
            <a:pPr algn="just">
              <a:lnSpc>
                <a:spcPct val="110000"/>
              </a:lnSpc>
              <a:buNone/>
            </a:pPr>
            <a:r>
              <a:rPr lang="ru-RU" sz="2000" b="1" dirty="0">
                <a:solidFill>
                  <a:srgbClr val="FF0000"/>
                </a:solidFill>
                <a:latin typeface="Book Antiqua" pitchFamily="18" charset="0"/>
              </a:rPr>
              <a:t>Работа в этом направлении объединяет медицинскую, психологическую и социальную подготовку женщины к будущему материнству, ответственному отношению к беременности, профилактику неадекватного типа воспитания и взаимодействия матери с ребенком до первого года жизни ребенка. </a:t>
            </a:r>
          </a:p>
        </p:txBody>
      </p:sp>
      <p:pic>
        <p:nvPicPr>
          <p:cNvPr id="1026" name="Picture 2" descr="C:\Users\User\Downloads\scale_12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02206" y="1553642"/>
            <a:ext cx="3012953" cy="21567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Содержимое 2">
            <a:extLst>
              <a:ext uri="{FF2B5EF4-FFF2-40B4-BE49-F238E27FC236}">
                <a16:creationId xmlns:a16="http://schemas.microsoft.com/office/drawing/2014/main" id="{AB4CD4E1-9555-4199-A82C-44B3151133A9}"/>
              </a:ext>
            </a:extLst>
          </p:cNvPr>
          <p:cNvSpPr txBox="1">
            <a:spLocks/>
          </p:cNvSpPr>
          <p:nvPr/>
        </p:nvSpPr>
        <p:spPr>
          <a:xfrm>
            <a:off x="1014413" y="5500016"/>
            <a:ext cx="10700746" cy="11967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2000" b="1" dirty="0">
                <a:solidFill>
                  <a:srgbClr val="FF0000"/>
                </a:solidFill>
                <a:latin typeface="Book Antiqua" pitchFamily="18" charset="0"/>
              </a:rPr>
              <a:t>Практика представляет собой интегрированную социально-медицинскую и социально-психологическую программу, предназначенную для реализации в учреждении социального обслуживания населения.</a:t>
            </a:r>
          </a:p>
          <a:p>
            <a:pPr algn="just">
              <a:buFont typeface="Arial" panose="020B0604020202020204" pitchFamily="34" charset="0"/>
              <a:buNone/>
            </a:pPr>
            <a:endParaRPr lang="ru-RU" sz="20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6918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2176</TotalTime>
  <Words>789</Words>
  <Application>Microsoft Office PowerPoint</Application>
  <PresentationFormat>Широкоэкранный</PresentationFormat>
  <Paragraphs>119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4" baseType="lpstr">
      <vt:lpstr>微软雅黑</vt:lpstr>
      <vt:lpstr>Arial</vt:lpstr>
      <vt:lpstr>Book Antiqua</vt:lpstr>
      <vt:lpstr>Calibri</vt:lpstr>
      <vt:lpstr>Calibri Light</vt:lpstr>
      <vt:lpstr>Constantia</vt:lpstr>
      <vt:lpstr>Franklin Gothic Demi Cond</vt:lpstr>
      <vt:lpstr>Franklin Gothic Medium Cond</vt:lpstr>
      <vt:lpstr>Gabriola</vt:lpstr>
      <vt:lpstr>Haettenschweiler</vt:lpstr>
      <vt:lpstr>inpin heiti</vt:lpstr>
      <vt:lpstr>Times New Roman</vt:lpstr>
      <vt:lpstr>Wingdings</vt:lpstr>
      <vt:lpstr>Office Theme</vt:lpstr>
      <vt:lpstr> ПРАКТИКА</vt:lpstr>
      <vt:lpstr>Краевое государственное автономное учреждение социальной защиты  «Камчатский социально-реабилитационный центр для несовершеннолетних» </vt:lpstr>
      <vt:lpstr>Цель программы:</vt:lpstr>
      <vt:lpstr>1. Составление индивидуальной социально-медицинской просветительской работы с беременными женщинами по модулям:</vt:lpstr>
      <vt:lpstr>2. Организация и оказание психолого-педагогической помощи:</vt:lpstr>
      <vt:lpstr>3. Предоставление социально-юридической помощи:</vt:lpstr>
      <vt:lpstr> </vt:lpstr>
      <vt:lpstr> </vt:lpstr>
      <vt:lpstr> 7. Ожидаемые результаты.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Zav</cp:lastModifiedBy>
  <cp:revision>179</cp:revision>
  <dcterms:created xsi:type="dcterms:W3CDTF">2024-02-13T07:45:01Z</dcterms:created>
  <dcterms:modified xsi:type="dcterms:W3CDTF">2026-08-16T23:35:52Z</dcterms:modified>
</cp:coreProperties>
</file>