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70" r:id="rId4"/>
    <p:sldId id="272" r:id="rId5"/>
    <p:sldId id="271" r:id="rId6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418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C79C4-56E9-4EDF-BA72-45109ABDD0C1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D2465-9298-4C34-A92D-E46EAFD6A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86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D2465-9298-4C34-A92D-E46EAFD6A1E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12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6F925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6F925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rgbClr val="6F925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0384" y="1154892"/>
            <a:ext cx="16760825" cy="1142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0613" y="4163733"/>
            <a:ext cx="9003665" cy="2120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73030" y="1578749"/>
            <a:ext cx="7757795" cy="8404225"/>
            <a:chOff x="9673030" y="1578749"/>
            <a:chExt cx="7757795" cy="8404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3030" y="1625200"/>
              <a:ext cx="7757257" cy="8357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983927" y="1578749"/>
              <a:ext cx="6840220" cy="7726680"/>
            </a:xfrm>
            <a:custGeom>
              <a:avLst/>
              <a:gdLst/>
              <a:ahLst/>
              <a:cxnLst/>
              <a:rect l="l" t="t" r="r" b="b"/>
              <a:pathLst>
                <a:path w="6840219" h="7726680">
                  <a:moveTo>
                    <a:pt x="6459016" y="0"/>
                  </a:moveTo>
                  <a:lnTo>
                    <a:pt x="381063" y="0"/>
                  </a:lnTo>
                  <a:lnTo>
                    <a:pt x="371707" y="114"/>
                  </a:lnTo>
                  <a:lnTo>
                    <a:pt x="325148" y="4127"/>
                  </a:lnTo>
                  <a:lnTo>
                    <a:pt x="279428" y="13810"/>
                  </a:lnTo>
                  <a:lnTo>
                    <a:pt x="235242" y="29006"/>
                  </a:lnTo>
                  <a:lnTo>
                    <a:pt x="193230" y="49511"/>
                  </a:lnTo>
                  <a:lnTo>
                    <a:pt x="154065" y="74995"/>
                  </a:lnTo>
                  <a:lnTo>
                    <a:pt x="118303" y="105085"/>
                  </a:lnTo>
                  <a:lnTo>
                    <a:pt x="86487" y="139331"/>
                  </a:lnTo>
                  <a:lnTo>
                    <a:pt x="59115" y="177201"/>
                  </a:lnTo>
                  <a:lnTo>
                    <a:pt x="36587" y="218143"/>
                  </a:lnTo>
                  <a:lnTo>
                    <a:pt x="19232" y="261536"/>
                  </a:lnTo>
                  <a:lnTo>
                    <a:pt x="7315" y="306730"/>
                  </a:lnTo>
                  <a:lnTo>
                    <a:pt x="1028" y="353040"/>
                  </a:lnTo>
                  <a:lnTo>
                    <a:pt x="0" y="381063"/>
                  </a:lnTo>
                  <a:lnTo>
                    <a:pt x="0" y="7345045"/>
                  </a:lnTo>
                  <a:lnTo>
                    <a:pt x="2864" y="7391694"/>
                  </a:lnTo>
                  <a:lnTo>
                    <a:pt x="11418" y="7437640"/>
                  </a:lnTo>
                  <a:lnTo>
                    <a:pt x="25532" y="7482187"/>
                  </a:lnTo>
                  <a:lnTo>
                    <a:pt x="44996" y="7524680"/>
                  </a:lnTo>
                  <a:lnTo>
                    <a:pt x="69509" y="7564471"/>
                  </a:lnTo>
                  <a:lnTo>
                    <a:pt x="98709" y="7600956"/>
                  </a:lnTo>
                  <a:lnTo>
                    <a:pt x="132158" y="7633591"/>
                  </a:lnTo>
                  <a:lnTo>
                    <a:pt x="169354" y="7661894"/>
                  </a:lnTo>
                  <a:lnTo>
                    <a:pt x="209728" y="7685426"/>
                  </a:lnTo>
                  <a:lnTo>
                    <a:pt x="252687" y="7703838"/>
                  </a:lnTo>
                  <a:lnTo>
                    <a:pt x="297564" y="7716853"/>
                  </a:lnTo>
                  <a:lnTo>
                    <a:pt x="343712" y="7724278"/>
                  </a:lnTo>
                  <a:lnTo>
                    <a:pt x="381063" y="7726113"/>
                  </a:lnTo>
                  <a:lnTo>
                    <a:pt x="6459016" y="7726113"/>
                  </a:lnTo>
                  <a:lnTo>
                    <a:pt x="6505667" y="7723248"/>
                  </a:lnTo>
                  <a:lnTo>
                    <a:pt x="6551631" y="7714694"/>
                  </a:lnTo>
                  <a:lnTo>
                    <a:pt x="6596226" y="7700581"/>
                  </a:lnTo>
                  <a:lnTo>
                    <a:pt x="6638721" y="7681117"/>
                  </a:lnTo>
                  <a:lnTo>
                    <a:pt x="6678464" y="7656601"/>
                  </a:lnTo>
                  <a:lnTo>
                    <a:pt x="6715001" y="7627398"/>
                  </a:lnTo>
                  <a:lnTo>
                    <a:pt x="6747602" y="7593952"/>
                  </a:lnTo>
                  <a:lnTo>
                    <a:pt x="6775881" y="7556756"/>
                  </a:lnTo>
                  <a:lnTo>
                    <a:pt x="6799470" y="7516377"/>
                  </a:lnTo>
                  <a:lnTo>
                    <a:pt x="6817839" y="7473423"/>
                  </a:lnTo>
                  <a:lnTo>
                    <a:pt x="6830851" y="7428544"/>
                  </a:lnTo>
                  <a:lnTo>
                    <a:pt x="6838238" y="7382395"/>
                  </a:lnTo>
                  <a:lnTo>
                    <a:pt x="6840143" y="7345045"/>
                  </a:lnTo>
                  <a:lnTo>
                    <a:pt x="6840143" y="381063"/>
                  </a:lnTo>
                  <a:lnTo>
                    <a:pt x="6837242" y="334421"/>
                  </a:lnTo>
                  <a:lnTo>
                    <a:pt x="6828698" y="288480"/>
                  </a:lnTo>
                  <a:lnTo>
                    <a:pt x="6814563" y="243929"/>
                  </a:lnTo>
                  <a:lnTo>
                    <a:pt x="6795185" y="201434"/>
                  </a:lnTo>
                  <a:lnTo>
                    <a:pt x="6770623" y="161646"/>
                  </a:lnTo>
                  <a:lnTo>
                    <a:pt x="6741417" y="125166"/>
                  </a:lnTo>
                  <a:lnTo>
                    <a:pt x="6707990" y="92526"/>
                  </a:lnTo>
                  <a:lnTo>
                    <a:pt x="6670725" y="64223"/>
                  </a:lnTo>
                  <a:lnTo>
                    <a:pt x="6630389" y="40688"/>
                  </a:lnTo>
                  <a:lnTo>
                    <a:pt x="6587429" y="22285"/>
                  </a:lnTo>
                  <a:lnTo>
                    <a:pt x="6542559" y="9266"/>
                  </a:lnTo>
                  <a:lnTo>
                    <a:pt x="6496354" y="1841"/>
                  </a:lnTo>
                  <a:lnTo>
                    <a:pt x="6459016" y="0"/>
                  </a:lnTo>
                  <a:close/>
                </a:path>
              </a:pathLst>
            </a:custGeom>
            <a:solidFill>
              <a:srgbClr val="BEE7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83570" y="2197099"/>
              <a:ext cx="5669280" cy="609794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171778" y="2324100"/>
            <a:ext cx="8658022" cy="16664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3235"/>
              </a:lnSpc>
              <a:spcBef>
                <a:spcPts val="95"/>
              </a:spcBef>
            </a:pPr>
            <a:r>
              <a:rPr lang="ru-RU" sz="2700" spc="-130" dirty="0" smtClean="0">
                <a:solidFill>
                  <a:srgbClr val="37383D"/>
                </a:solidFill>
                <a:latin typeface="Verdana"/>
                <a:cs typeface="Verdana"/>
              </a:rPr>
              <a:t>Областное государственное автономное учреждение социального обслуживания</a:t>
            </a:r>
          </a:p>
          <a:p>
            <a:pPr marL="12700" algn="ctr">
              <a:lnSpc>
                <a:spcPts val="3235"/>
              </a:lnSpc>
              <a:spcBef>
                <a:spcPts val="95"/>
              </a:spcBef>
            </a:pPr>
            <a:r>
              <a:rPr lang="ru-RU" sz="2700" spc="-130" dirty="0" smtClean="0">
                <a:solidFill>
                  <a:srgbClr val="37383D"/>
                </a:solidFill>
                <a:latin typeface="Verdana"/>
                <a:cs typeface="Verdana"/>
              </a:rPr>
              <a:t>«Центр социально-психологической помощи семье и детям»</a:t>
            </a:r>
            <a:endParaRPr sz="2700" dirty="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71778" y="635609"/>
            <a:ext cx="4992370" cy="800735"/>
          </a:xfrm>
          <a:custGeom>
            <a:avLst/>
            <a:gdLst/>
            <a:ahLst/>
            <a:cxnLst/>
            <a:rect l="l" t="t" r="r" b="b"/>
            <a:pathLst>
              <a:path w="4992370" h="800735">
                <a:moveTo>
                  <a:pt x="4610900" y="0"/>
                </a:moveTo>
                <a:lnTo>
                  <a:pt x="381063" y="0"/>
                </a:lnTo>
                <a:lnTo>
                  <a:pt x="371707" y="116"/>
                </a:lnTo>
                <a:lnTo>
                  <a:pt x="325150" y="4127"/>
                </a:lnTo>
                <a:lnTo>
                  <a:pt x="279435" y="13810"/>
                </a:lnTo>
                <a:lnTo>
                  <a:pt x="235242" y="29006"/>
                </a:lnTo>
                <a:lnTo>
                  <a:pt x="193236" y="49511"/>
                </a:lnTo>
                <a:lnTo>
                  <a:pt x="154065" y="74995"/>
                </a:lnTo>
                <a:lnTo>
                  <a:pt x="118305" y="105085"/>
                </a:lnTo>
                <a:lnTo>
                  <a:pt x="86499" y="139331"/>
                </a:lnTo>
                <a:lnTo>
                  <a:pt x="59117" y="177208"/>
                </a:lnTo>
                <a:lnTo>
                  <a:pt x="36586" y="218143"/>
                </a:lnTo>
                <a:lnTo>
                  <a:pt x="19233" y="261536"/>
                </a:lnTo>
                <a:lnTo>
                  <a:pt x="7322" y="306730"/>
                </a:lnTo>
                <a:lnTo>
                  <a:pt x="1031" y="353045"/>
                </a:lnTo>
                <a:lnTo>
                  <a:pt x="0" y="381076"/>
                </a:lnTo>
                <a:lnTo>
                  <a:pt x="0" y="419176"/>
                </a:lnTo>
                <a:lnTo>
                  <a:pt x="2864" y="465825"/>
                </a:lnTo>
                <a:lnTo>
                  <a:pt x="11419" y="511771"/>
                </a:lnTo>
                <a:lnTo>
                  <a:pt x="25532" y="556323"/>
                </a:lnTo>
                <a:lnTo>
                  <a:pt x="44996" y="598805"/>
                </a:lnTo>
                <a:lnTo>
                  <a:pt x="69513" y="638600"/>
                </a:lnTo>
                <a:lnTo>
                  <a:pt x="98712" y="675085"/>
                </a:lnTo>
                <a:lnTo>
                  <a:pt x="132163" y="707720"/>
                </a:lnTo>
                <a:lnTo>
                  <a:pt x="169354" y="736028"/>
                </a:lnTo>
                <a:lnTo>
                  <a:pt x="209735" y="759556"/>
                </a:lnTo>
                <a:lnTo>
                  <a:pt x="252687" y="777971"/>
                </a:lnTo>
                <a:lnTo>
                  <a:pt x="297576" y="790985"/>
                </a:lnTo>
                <a:lnTo>
                  <a:pt x="343712" y="798410"/>
                </a:lnTo>
                <a:lnTo>
                  <a:pt x="381063" y="800239"/>
                </a:lnTo>
                <a:lnTo>
                  <a:pt x="4610900" y="800239"/>
                </a:lnTo>
                <a:lnTo>
                  <a:pt x="4657547" y="797382"/>
                </a:lnTo>
                <a:lnTo>
                  <a:pt x="4703484" y="788827"/>
                </a:lnTo>
                <a:lnTo>
                  <a:pt x="4748034" y="774712"/>
                </a:lnTo>
                <a:lnTo>
                  <a:pt x="4790528" y="755243"/>
                </a:lnTo>
                <a:lnTo>
                  <a:pt x="4830322" y="730734"/>
                </a:lnTo>
                <a:lnTo>
                  <a:pt x="4866805" y="701528"/>
                </a:lnTo>
                <a:lnTo>
                  <a:pt x="4899442" y="668081"/>
                </a:lnTo>
                <a:lnTo>
                  <a:pt x="4927739" y="630885"/>
                </a:lnTo>
                <a:lnTo>
                  <a:pt x="4951275" y="590506"/>
                </a:lnTo>
                <a:lnTo>
                  <a:pt x="4969689" y="547558"/>
                </a:lnTo>
                <a:lnTo>
                  <a:pt x="4982702" y="502675"/>
                </a:lnTo>
                <a:lnTo>
                  <a:pt x="4990122" y="456526"/>
                </a:lnTo>
                <a:lnTo>
                  <a:pt x="4991963" y="419176"/>
                </a:lnTo>
                <a:lnTo>
                  <a:pt x="4991963" y="381076"/>
                </a:lnTo>
                <a:lnTo>
                  <a:pt x="4989093" y="334426"/>
                </a:lnTo>
                <a:lnTo>
                  <a:pt x="4980543" y="288480"/>
                </a:lnTo>
                <a:lnTo>
                  <a:pt x="4966430" y="243929"/>
                </a:lnTo>
                <a:lnTo>
                  <a:pt x="4946967" y="201434"/>
                </a:lnTo>
                <a:lnTo>
                  <a:pt x="4922446" y="161652"/>
                </a:lnTo>
                <a:lnTo>
                  <a:pt x="4893246" y="125166"/>
                </a:lnTo>
                <a:lnTo>
                  <a:pt x="4859799" y="92526"/>
                </a:lnTo>
                <a:lnTo>
                  <a:pt x="4822596" y="64223"/>
                </a:lnTo>
                <a:lnTo>
                  <a:pt x="4782222" y="40690"/>
                </a:lnTo>
                <a:lnTo>
                  <a:pt x="4739271" y="22285"/>
                </a:lnTo>
                <a:lnTo>
                  <a:pt x="4694386" y="9266"/>
                </a:lnTo>
                <a:lnTo>
                  <a:pt x="4648250" y="1841"/>
                </a:lnTo>
                <a:lnTo>
                  <a:pt x="4610900" y="0"/>
                </a:lnTo>
                <a:close/>
              </a:path>
            </a:pathLst>
          </a:custGeom>
          <a:solidFill>
            <a:srgbClr val="BEE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44869" y="765814"/>
            <a:ext cx="4325620" cy="528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300" spc="-165" dirty="0">
                <a:solidFill>
                  <a:srgbClr val="8E8E8D"/>
                </a:solidFill>
                <a:latin typeface="Verdana"/>
                <a:cs typeface="Verdana"/>
              </a:rPr>
              <a:t>У</a:t>
            </a:r>
            <a:r>
              <a:rPr sz="3300" spc="-165" dirty="0" err="1" smtClean="0">
                <a:solidFill>
                  <a:srgbClr val="8E8E8D"/>
                </a:solidFill>
                <a:latin typeface="Verdana"/>
                <a:cs typeface="Verdana"/>
              </a:rPr>
              <a:t>льяновская</a:t>
            </a:r>
            <a:r>
              <a:rPr sz="3300" spc="-420" dirty="0" smtClean="0">
                <a:solidFill>
                  <a:srgbClr val="8E8E8D"/>
                </a:solidFill>
                <a:latin typeface="Verdana"/>
                <a:cs typeface="Verdana"/>
              </a:rPr>
              <a:t> </a:t>
            </a:r>
            <a:r>
              <a:rPr sz="3300" spc="-55" dirty="0">
                <a:solidFill>
                  <a:srgbClr val="8E8E8D"/>
                </a:solidFill>
                <a:latin typeface="Verdana"/>
                <a:cs typeface="Verdana"/>
              </a:rPr>
              <a:t>о6ласть</a:t>
            </a:r>
            <a:endParaRPr sz="3300" dirty="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68642" y="402455"/>
            <a:ext cx="860178" cy="102855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80968" y="416507"/>
            <a:ext cx="895503" cy="895503"/>
          </a:xfrm>
          <a:prstGeom prst="rect">
            <a:avLst/>
          </a:prstGeom>
        </p:spPr>
      </p:pic>
      <p:sp>
        <p:nvSpPr>
          <p:cNvPr id="13" name="Заголовок 5"/>
          <p:cNvSpPr txBox="1">
            <a:spLocks/>
          </p:cNvSpPr>
          <p:nvPr/>
        </p:nvSpPr>
        <p:spPr>
          <a:xfrm>
            <a:off x="1230840" y="4770074"/>
            <a:ext cx="8065560" cy="3323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Практика восстановления семейной среды для развития и воспитания детей: 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Технология восстановления кровной семьи для ребенка «В семью – точка!»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8390" y="1562100"/>
            <a:ext cx="659193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Ц</a:t>
            </a:r>
            <a:r>
              <a:rPr lang="ru-RU" sz="540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е</a:t>
            </a:r>
            <a:r>
              <a:rPr sz="540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л</a:t>
            </a:r>
            <a:r>
              <a:rPr lang="ru-RU" sz="540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ь практики</a:t>
            </a:r>
            <a:endParaRPr sz="5400" dirty="0">
              <a:solidFill>
                <a:schemeClr val="accent3"/>
              </a:solidFill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455" y="2646093"/>
            <a:ext cx="8229345" cy="8179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700"/>
              </a:lnSpc>
              <a:spcBef>
                <a:spcPts val="100"/>
              </a:spcBef>
            </a:pPr>
            <a:r>
              <a:rPr lang="ru-RU" sz="2400" dirty="0">
                <a:latin typeface="Verdana" pitchFamily="34" charset="0"/>
                <a:ea typeface="Verdana" pitchFamily="34" charset="0"/>
              </a:rPr>
              <a:t>Восстановление родителей в родительских правах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         и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возврат ребенка в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кровную семью</a:t>
            </a:r>
            <a:endParaRPr sz="2300" dirty="0">
              <a:latin typeface="Verdana" pitchFamily="34" charset="0"/>
              <a:ea typeface="Verdana" pitchFamily="34" charset="0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390" y="292709"/>
            <a:ext cx="17316450" cy="7635240"/>
          </a:xfrm>
          <a:custGeom>
            <a:avLst/>
            <a:gdLst/>
            <a:ahLst/>
            <a:cxnLst/>
            <a:rect l="l" t="t" r="r" b="b"/>
            <a:pathLst>
              <a:path w="17316450" h="7635240">
                <a:moveTo>
                  <a:pt x="3058579" y="381127"/>
                </a:moveTo>
                <a:lnTo>
                  <a:pt x="3055709" y="334467"/>
                </a:lnTo>
                <a:lnTo>
                  <a:pt x="3047149" y="288518"/>
                </a:lnTo>
                <a:lnTo>
                  <a:pt x="3033039" y="243967"/>
                </a:lnTo>
                <a:lnTo>
                  <a:pt x="3013570" y="201460"/>
                </a:lnTo>
                <a:lnTo>
                  <a:pt x="2989046" y="161671"/>
                </a:lnTo>
                <a:lnTo>
                  <a:pt x="2959836" y="125183"/>
                </a:lnTo>
                <a:lnTo>
                  <a:pt x="2926384" y="92544"/>
                </a:lnTo>
                <a:lnTo>
                  <a:pt x="2889186" y="64236"/>
                </a:lnTo>
                <a:lnTo>
                  <a:pt x="2848800" y="40690"/>
                </a:lnTo>
                <a:lnTo>
                  <a:pt x="2805836" y="22275"/>
                </a:lnTo>
                <a:lnTo>
                  <a:pt x="2760942" y="9258"/>
                </a:lnTo>
                <a:lnTo>
                  <a:pt x="2714802" y="1828"/>
                </a:lnTo>
                <a:lnTo>
                  <a:pt x="2677439" y="0"/>
                </a:lnTo>
                <a:lnTo>
                  <a:pt x="381127" y="0"/>
                </a:lnTo>
                <a:lnTo>
                  <a:pt x="334467" y="2870"/>
                </a:lnTo>
                <a:lnTo>
                  <a:pt x="288518" y="11430"/>
                </a:lnTo>
                <a:lnTo>
                  <a:pt x="243967" y="25539"/>
                </a:lnTo>
                <a:lnTo>
                  <a:pt x="201460" y="44996"/>
                </a:lnTo>
                <a:lnTo>
                  <a:pt x="161671" y="69532"/>
                </a:lnTo>
                <a:lnTo>
                  <a:pt x="125171" y="98729"/>
                </a:lnTo>
                <a:lnTo>
                  <a:pt x="92532" y="132194"/>
                </a:lnTo>
                <a:lnTo>
                  <a:pt x="64236" y="169379"/>
                </a:lnTo>
                <a:lnTo>
                  <a:pt x="40690" y="209778"/>
                </a:lnTo>
                <a:lnTo>
                  <a:pt x="22275" y="252730"/>
                </a:lnTo>
                <a:lnTo>
                  <a:pt x="9258" y="297624"/>
                </a:lnTo>
                <a:lnTo>
                  <a:pt x="1828" y="343763"/>
                </a:lnTo>
                <a:lnTo>
                  <a:pt x="0" y="381127"/>
                </a:lnTo>
                <a:lnTo>
                  <a:pt x="0" y="390652"/>
                </a:lnTo>
                <a:lnTo>
                  <a:pt x="2857" y="437324"/>
                </a:lnTo>
                <a:lnTo>
                  <a:pt x="11417" y="483273"/>
                </a:lnTo>
                <a:lnTo>
                  <a:pt x="25539" y="527824"/>
                </a:lnTo>
                <a:lnTo>
                  <a:pt x="44996" y="570331"/>
                </a:lnTo>
                <a:lnTo>
                  <a:pt x="69519" y="610120"/>
                </a:lnTo>
                <a:lnTo>
                  <a:pt x="98729" y="646607"/>
                </a:lnTo>
                <a:lnTo>
                  <a:pt x="132181" y="679259"/>
                </a:lnTo>
                <a:lnTo>
                  <a:pt x="169379" y="707555"/>
                </a:lnTo>
                <a:lnTo>
                  <a:pt x="209765" y="731100"/>
                </a:lnTo>
                <a:lnTo>
                  <a:pt x="252730" y="749515"/>
                </a:lnTo>
                <a:lnTo>
                  <a:pt x="297624" y="762533"/>
                </a:lnTo>
                <a:lnTo>
                  <a:pt x="343763" y="769962"/>
                </a:lnTo>
                <a:lnTo>
                  <a:pt x="381127" y="771791"/>
                </a:lnTo>
                <a:lnTo>
                  <a:pt x="2677439" y="771791"/>
                </a:lnTo>
                <a:lnTo>
                  <a:pt x="2724099" y="768934"/>
                </a:lnTo>
                <a:lnTo>
                  <a:pt x="2770047" y="760374"/>
                </a:lnTo>
                <a:lnTo>
                  <a:pt x="2814599" y="746252"/>
                </a:lnTo>
                <a:lnTo>
                  <a:pt x="2857106" y="726782"/>
                </a:lnTo>
                <a:lnTo>
                  <a:pt x="2896908" y="702271"/>
                </a:lnTo>
                <a:lnTo>
                  <a:pt x="2933395" y="673061"/>
                </a:lnTo>
                <a:lnTo>
                  <a:pt x="2966034" y="639597"/>
                </a:lnTo>
                <a:lnTo>
                  <a:pt x="2994342" y="602399"/>
                </a:lnTo>
                <a:lnTo>
                  <a:pt x="3017875" y="562013"/>
                </a:lnTo>
                <a:lnTo>
                  <a:pt x="3036290" y="519061"/>
                </a:lnTo>
                <a:lnTo>
                  <a:pt x="3049308" y="474167"/>
                </a:lnTo>
                <a:lnTo>
                  <a:pt x="3056737" y="428015"/>
                </a:lnTo>
                <a:lnTo>
                  <a:pt x="3058579" y="390652"/>
                </a:lnTo>
                <a:lnTo>
                  <a:pt x="3058579" y="381127"/>
                </a:lnTo>
                <a:close/>
              </a:path>
              <a:path w="17316450" h="7635240">
                <a:moveTo>
                  <a:pt x="17316222" y="1314907"/>
                </a:moveTo>
                <a:lnTo>
                  <a:pt x="17313618" y="1268234"/>
                </a:lnTo>
                <a:lnTo>
                  <a:pt x="17305401" y="1222222"/>
                </a:lnTo>
                <a:lnTo>
                  <a:pt x="17291584" y="1177582"/>
                </a:lnTo>
                <a:lnTo>
                  <a:pt x="17272407" y="1134960"/>
                </a:lnTo>
                <a:lnTo>
                  <a:pt x="17248124" y="1094994"/>
                </a:lnTo>
                <a:lnTo>
                  <a:pt x="17219156" y="1058316"/>
                </a:lnTo>
                <a:lnTo>
                  <a:pt x="17185958" y="1025448"/>
                </a:lnTo>
                <a:lnTo>
                  <a:pt x="17148963" y="996911"/>
                </a:lnTo>
                <a:lnTo>
                  <a:pt x="17108704" y="973099"/>
                </a:lnTo>
                <a:lnTo>
                  <a:pt x="17065867" y="954405"/>
                </a:lnTo>
                <a:lnTo>
                  <a:pt x="17021061" y="941095"/>
                </a:lnTo>
                <a:lnTo>
                  <a:pt x="12075820" y="418452"/>
                </a:lnTo>
                <a:lnTo>
                  <a:pt x="12038457" y="416369"/>
                </a:lnTo>
                <a:lnTo>
                  <a:pt x="12029110" y="416420"/>
                </a:lnTo>
                <a:lnTo>
                  <a:pt x="11982514" y="420128"/>
                </a:lnTo>
                <a:lnTo>
                  <a:pt x="11936730" y="429514"/>
                </a:lnTo>
                <a:lnTo>
                  <a:pt x="11892420" y="444423"/>
                </a:lnTo>
                <a:lnTo>
                  <a:pt x="11850281" y="464654"/>
                </a:lnTo>
                <a:lnTo>
                  <a:pt x="11810937" y="489877"/>
                </a:lnTo>
                <a:lnTo>
                  <a:pt x="11774970" y="519747"/>
                </a:lnTo>
                <a:lnTo>
                  <a:pt x="11742941" y="553783"/>
                </a:lnTo>
                <a:lnTo>
                  <a:pt x="11715318" y="591489"/>
                </a:lnTo>
                <a:lnTo>
                  <a:pt x="11692509" y="632282"/>
                </a:lnTo>
                <a:lnTo>
                  <a:pt x="11674869" y="675563"/>
                </a:lnTo>
                <a:lnTo>
                  <a:pt x="11662651" y="720699"/>
                </a:lnTo>
                <a:lnTo>
                  <a:pt x="11031474" y="6708457"/>
                </a:lnTo>
                <a:lnTo>
                  <a:pt x="11030369" y="6736499"/>
                </a:lnTo>
                <a:lnTo>
                  <a:pt x="11030420" y="6745846"/>
                </a:lnTo>
                <a:lnTo>
                  <a:pt x="11034128" y="6792442"/>
                </a:lnTo>
                <a:lnTo>
                  <a:pt x="11043514" y="6838226"/>
                </a:lnTo>
                <a:lnTo>
                  <a:pt x="11058423" y="6882536"/>
                </a:lnTo>
                <a:lnTo>
                  <a:pt x="11078655" y="6924675"/>
                </a:lnTo>
                <a:lnTo>
                  <a:pt x="11103889" y="6964019"/>
                </a:lnTo>
                <a:lnTo>
                  <a:pt x="11133747" y="6999973"/>
                </a:lnTo>
                <a:lnTo>
                  <a:pt x="11167783" y="7032028"/>
                </a:lnTo>
                <a:lnTo>
                  <a:pt x="11205489" y="7059650"/>
                </a:lnTo>
                <a:lnTo>
                  <a:pt x="11246282" y="7082460"/>
                </a:lnTo>
                <a:lnTo>
                  <a:pt x="11289563" y="7100087"/>
                </a:lnTo>
                <a:lnTo>
                  <a:pt x="11334687" y="7112305"/>
                </a:lnTo>
                <a:lnTo>
                  <a:pt x="16280079" y="7633919"/>
                </a:lnTo>
                <a:lnTo>
                  <a:pt x="16308096" y="7635037"/>
                </a:lnTo>
                <a:lnTo>
                  <a:pt x="16317506" y="7634973"/>
                </a:lnTo>
                <a:lnTo>
                  <a:pt x="16364077" y="7631277"/>
                </a:lnTo>
                <a:lnTo>
                  <a:pt x="16409861" y="7621892"/>
                </a:lnTo>
                <a:lnTo>
                  <a:pt x="16454146" y="7606970"/>
                </a:lnTo>
                <a:lnTo>
                  <a:pt x="16496297" y="7586739"/>
                </a:lnTo>
                <a:lnTo>
                  <a:pt x="16535654" y="7561516"/>
                </a:lnTo>
                <a:lnTo>
                  <a:pt x="16571621" y="7531646"/>
                </a:lnTo>
                <a:lnTo>
                  <a:pt x="16603625" y="7497623"/>
                </a:lnTo>
                <a:lnTo>
                  <a:pt x="16631247" y="7459904"/>
                </a:lnTo>
                <a:lnTo>
                  <a:pt x="16654094" y="7419111"/>
                </a:lnTo>
                <a:lnTo>
                  <a:pt x="16671747" y="7375830"/>
                </a:lnTo>
                <a:lnTo>
                  <a:pt x="16683889" y="7330707"/>
                </a:lnTo>
                <a:lnTo>
                  <a:pt x="17315091" y="1342936"/>
                </a:lnTo>
                <a:lnTo>
                  <a:pt x="17316222" y="1314907"/>
                </a:lnTo>
                <a:close/>
              </a:path>
            </a:pathLst>
          </a:custGeom>
          <a:solidFill>
            <a:srgbClr val="BEE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8455" y="471621"/>
            <a:ext cx="266827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300" spc="-90" dirty="0" smtClean="0">
                <a:solidFill>
                  <a:srgbClr val="37383D"/>
                </a:solidFill>
                <a:latin typeface="Verdana"/>
                <a:cs typeface="Verdana"/>
              </a:rPr>
              <a:t>ОГАУСО </a:t>
            </a:r>
            <a:r>
              <a:rPr lang="ru-RU" sz="2300" spc="-90" dirty="0" err="1" smtClean="0">
                <a:solidFill>
                  <a:srgbClr val="37383D"/>
                </a:solidFill>
                <a:latin typeface="Verdana"/>
                <a:cs typeface="Verdana"/>
              </a:rPr>
              <a:t>ЦСППСиД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26" name="object 3"/>
          <p:cNvSpPr txBox="1">
            <a:spLocks/>
          </p:cNvSpPr>
          <p:nvPr/>
        </p:nvSpPr>
        <p:spPr>
          <a:xfrm>
            <a:off x="611055" y="3848100"/>
            <a:ext cx="6591934" cy="826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525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Задачи практики</a:t>
            </a:r>
            <a:endParaRPr lang="ru-RU" sz="5250" dirty="0">
              <a:solidFill>
                <a:schemeClr val="accent3"/>
              </a:solidFill>
              <a:latin typeface="Verdana"/>
              <a:cs typeface="Verdana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838455" y="4838700"/>
            <a:ext cx="8229345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2400" dirty="0">
                <a:latin typeface="Verdana" pitchFamily="34" charset="0"/>
                <a:ea typeface="Verdana" pitchFamily="34" charset="0"/>
              </a:rPr>
              <a:t>1.Выявление родителей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лишенных                               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и ограниченных в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правах с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потенциалом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              к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восстановлению в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правах.</a:t>
            </a:r>
          </a:p>
          <a:p>
            <a:endParaRPr lang="ru-RU" sz="10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dirty="0">
                <a:latin typeface="Verdana" pitchFamily="34" charset="0"/>
                <a:ea typeface="Verdana" pitchFamily="34" charset="0"/>
              </a:rPr>
              <a:t>2.Повышение родительской компетенции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                 и ответственности у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родителей в отношении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детей.</a:t>
            </a:r>
          </a:p>
          <a:p>
            <a:endParaRPr lang="ru-RU" sz="10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dirty="0">
                <a:latin typeface="Verdana" pitchFamily="34" charset="0"/>
                <a:ea typeface="Verdana" pitchFamily="34" charset="0"/>
              </a:rPr>
              <a:t>3.Оказание родителям социально-психолого-педагогической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, медико-социальной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и правовой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помощи в восстановлении в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родительских правах, возврате ребенка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в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кровную семью.</a:t>
            </a:r>
            <a:endParaRPr sz="2300" dirty="0">
              <a:latin typeface="Verdana" pitchFamily="34" charset="0"/>
              <a:ea typeface="Verdana" pitchFamily="34" charset="0"/>
              <a:cs typeface="Verdana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400" y="2196994"/>
            <a:ext cx="5102225" cy="382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8390" y="1158166"/>
            <a:ext cx="659193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Целевые группы</a:t>
            </a:r>
            <a:endParaRPr sz="5400" dirty="0">
              <a:solidFill>
                <a:schemeClr val="accent3"/>
              </a:solidFill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6904" y="2171700"/>
            <a:ext cx="1045069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2400" dirty="0"/>
              <a:t>Родители лишённые родительских прав</a:t>
            </a:r>
            <a:r>
              <a:rPr lang="ru-RU" sz="2400" dirty="0" smtClean="0"/>
              <a:t>, ограниченные </a:t>
            </a:r>
            <a:r>
              <a:rPr lang="ru-RU" sz="2400" dirty="0"/>
              <a:t>в родительских правах, поместившие </a:t>
            </a:r>
            <a:r>
              <a:rPr lang="ru-RU" sz="2400" dirty="0" smtClean="0"/>
              <a:t>по </a:t>
            </a:r>
            <a:r>
              <a:rPr lang="ru-RU" sz="2400" dirty="0"/>
              <a:t>уважительной причине детей в  организацию для детей-сирот и детей, оставшихся без попечения </a:t>
            </a:r>
            <a:endParaRPr sz="2300" dirty="0">
              <a:latin typeface="Verdana" pitchFamily="34" charset="0"/>
              <a:ea typeface="Verdana" pitchFamily="34" charset="0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390" y="292709"/>
            <a:ext cx="16659010" cy="4651560"/>
          </a:xfrm>
          <a:custGeom>
            <a:avLst/>
            <a:gdLst/>
            <a:ahLst/>
            <a:cxnLst/>
            <a:rect l="l" t="t" r="r" b="b"/>
            <a:pathLst>
              <a:path w="17316450" h="7635240">
                <a:moveTo>
                  <a:pt x="3058579" y="381127"/>
                </a:moveTo>
                <a:lnTo>
                  <a:pt x="3055709" y="334467"/>
                </a:lnTo>
                <a:lnTo>
                  <a:pt x="3047149" y="288518"/>
                </a:lnTo>
                <a:lnTo>
                  <a:pt x="3033039" y="243967"/>
                </a:lnTo>
                <a:lnTo>
                  <a:pt x="3013570" y="201460"/>
                </a:lnTo>
                <a:lnTo>
                  <a:pt x="2989046" y="161671"/>
                </a:lnTo>
                <a:lnTo>
                  <a:pt x="2959836" y="125183"/>
                </a:lnTo>
                <a:lnTo>
                  <a:pt x="2926384" y="92544"/>
                </a:lnTo>
                <a:lnTo>
                  <a:pt x="2889186" y="64236"/>
                </a:lnTo>
                <a:lnTo>
                  <a:pt x="2848800" y="40690"/>
                </a:lnTo>
                <a:lnTo>
                  <a:pt x="2805836" y="22275"/>
                </a:lnTo>
                <a:lnTo>
                  <a:pt x="2760942" y="9258"/>
                </a:lnTo>
                <a:lnTo>
                  <a:pt x="2714802" y="1828"/>
                </a:lnTo>
                <a:lnTo>
                  <a:pt x="2677439" y="0"/>
                </a:lnTo>
                <a:lnTo>
                  <a:pt x="381127" y="0"/>
                </a:lnTo>
                <a:lnTo>
                  <a:pt x="334467" y="2870"/>
                </a:lnTo>
                <a:lnTo>
                  <a:pt x="288518" y="11430"/>
                </a:lnTo>
                <a:lnTo>
                  <a:pt x="243967" y="25539"/>
                </a:lnTo>
                <a:lnTo>
                  <a:pt x="201460" y="44996"/>
                </a:lnTo>
                <a:lnTo>
                  <a:pt x="161671" y="69532"/>
                </a:lnTo>
                <a:lnTo>
                  <a:pt x="125171" y="98729"/>
                </a:lnTo>
                <a:lnTo>
                  <a:pt x="92532" y="132194"/>
                </a:lnTo>
                <a:lnTo>
                  <a:pt x="64236" y="169379"/>
                </a:lnTo>
                <a:lnTo>
                  <a:pt x="40690" y="209778"/>
                </a:lnTo>
                <a:lnTo>
                  <a:pt x="22275" y="252730"/>
                </a:lnTo>
                <a:lnTo>
                  <a:pt x="9258" y="297624"/>
                </a:lnTo>
                <a:lnTo>
                  <a:pt x="1828" y="343763"/>
                </a:lnTo>
                <a:lnTo>
                  <a:pt x="0" y="381127"/>
                </a:lnTo>
                <a:lnTo>
                  <a:pt x="0" y="390652"/>
                </a:lnTo>
                <a:lnTo>
                  <a:pt x="2857" y="437324"/>
                </a:lnTo>
                <a:lnTo>
                  <a:pt x="11417" y="483273"/>
                </a:lnTo>
                <a:lnTo>
                  <a:pt x="25539" y="527824"/>
                </a:lnTo>
                <a:lnTo>
                  <a:pt x="44996" y="570331"/>
                </a:lnTo>
                <a:lnTo>
                  <a:pt x="69519" y="610120"/>
                </a:lnTo>
                <a:lnTo>
                  <a:pt x="98729" y="646607"/>
                </a:lnTo>
                <a:lnTo>
                  <a:pt x="132181" y="679259"/>
                </a:lnTo>
                <a:lnTo>
                  <a:pt x="169379" y="707555"/>
                </a:lnTo>
                <a:lnTo>
                  <a:pt x="209765" y="731100"/>
                </a:lnTo>
                <a:lnTo>
                  <a:pt x="252730" y="749515"/>
                </a:lnTo>
                <a:lnTo>
                  <a:pt x="297624" y="762533"/>
                </a:lnTo>
                <a:lnTo>
                  <a:pt x="343763" y="769962"/>
                </a:lnTo>
                <a:lnTo>
                  <a:pt x="381127" y="771791"/>
                </a:lnTo>
                <a:lnTo>
                  <a:pt x="2677439" y="771791"/>
                </a:lnTo>
                <a:lnTo>
                  <a:pt x="2724099" y="768934"/>
                </a:lnTo>
                <a:lnTo>
                  <a:pt x="2770047" y="760374"/>
                </a:lnTo>
                <a:lnTo>
                  <a:pt x="2814599" y="746252"/>
                </a:lnTo>
                <a:lnTo>
                  <a:pt x="2857106" y="726782"/>
                </a:lnTo>
                <a:lnTo>
                  <a:pt x="2896908" y="702271"/>
                </a:lnTo>
                <a:lnTo>
                  <a:pt x="2933395" y="673061"/>
                </a:lnTo>
                <a:lnTo>
                  <a:pt x="2966034" y="639597"/>
                </a:lnTo>
                <a:lnTo>
                  <a:pt x="2994342" y="602399"/>
                </a:lnTo>
                <a:lnTo>
                  <a:pt x="3017875" y="562013"/>
                </a:lnTo>
                <a:lnTo>
                  <a:pt x="3036290" y="519061"/>
                </a:lnTo>
                <a:lnTo>
                  <a:pt x="3049308" y="474167"/>
                </a:lnTo>
                <a:lnTo>
                  <a:pt x="3056737" y="428015"/>
                </a:lnTo>
                <a:lnTo>
                  <a:pt x="3058579" y="390652"/>
                </a:lnTo>
                <a:lnTo>
                  <a:pt x="3058579" y="381127"/>
                </a:lnTo>
                <a:close/>
              </a:path>
              <a:path w="17316450" h="7635240">
                <a:moveTo>
                  <a:pt x="17316222" y="1314907"/>
                </a:moveTo>
                <a:lnTo>
                  <a:pt x="17313618" y="1268234"/>
                </a:lnTo>
                <a:lnTo>
                  <a:pt x="17305401" y="1222222"/>
                </a:lnTo>
                <a:lnTo>
                  <a:pt x="17291584" y="1177582"/>
                </a:lnTo>
                <a:lnTo>
                  <a:pt x="17272407" y="1134960"/>
                </a:lnTo>
                <a:lnTo>
                  <a:pt x="17248124" y="1094994"/>
                </a:lnTo>
                <a:lnTo>
                  <a:pt x="17219156" y="1058316"/>
                </a:lnTo>
                <a:lnTo>
                  <a:pt x="17185958" y="1025448"/>
                </a:lnTo>
                <a:lnTo>
                  <a:pt x="17148963" y="996911"/>
                </a:lnTo>
                <a:lnTo>
                  <a:pt x="17108704" y="973099"/>
                </a:lnTo>
                <a:lnTo>
                  <a:pt x="17065867" y="954405"/>
                </a:lnTo>
                <a:lnTo>
                  <a:pt x="17021061" y="941095"/>
                </a:lnTo>
                <a:lnTo>
                  <a:pt x="12075820" y="418452"/>
                </a:lnTo>
                <a:lnTo>
                  <a:pt x="12038457" y="416369"/>
                </a:lnTo>
                <a:lnTo>
                  <a:pt x="12029110" y="416420"/>
                </a:lnTo>
                <a:lnTo>
                  <a:pt x="11982514" y="420128"/>
                </a:lnTo>
                <a:lnTo>
                  <a:pt x="11936730" y="429514"/>
                </a:lnTo>
                <a:lnTo>
                  <a:pt x="11892420" y="444423"/>
                </a:lnTo>
                <a:lnTo>
                  <a:pt x="11850281" y="464654"/>
                </a:lnTo>
                <a:lnTo>
                  <a:pt x="11810937" y="489877"/>
                </a:lnTo>
                <a:lnTo>
                  <a:pt x="11774970" y="519747"/>
                </a:lnTo>
                <a:lnTo>
                  <a:pt x="11742941" y="553783"/>
                </a:lnTo>
                <a:lnTo>
                  <a:pt x="11715318" y="591489"/>
                </a:lnTo>
                <a:lnTo>
                  <a:pt x="11692509" y="632282"/>
                </a:lnTo>
                <a:lnTo>
                  <a:pt x="11674869" y="675563"/>
                </a:lnTo>
                <a:lnTo>
                  <a:pt x="11662651" y="720699"/>
                </a:lnTo>
                <a:lnTo>
                  <a:pt x="11031474" y="6708457"/>
                </a:lnTo>
                <a:lnTo>
                  <a:pt x="11030369" y="6736499"/>
                </a:lnTo>
                <a:lnTo>
                  <a:pt x="11030420" y="6745846"/>
                </a:lnTo>
                <a:lnTo>
                  <a:pt x="11034128" y="6792442"/>
                </a:lnTo>
                <a:lnTo>
                  <a:pt x="11043514" y="6838226"/>
                </a:lnTo>
                <a:lnTo>
                  <a:pt x="11058423" y="6882536"/>
                </a:lnTo>
                <a:lnTo>
                  <a:pt x="11078655" y="6924675"/>
                </a:lnTo>
                <a:lnTo>
                  <a:pt x="11103889" y="6964019"/>
                </a:lnTo>
                <a:lnTo>
                  <a:pt x="11133747" y="6999973"/>
                </a:lnTo>
                <a:lnTo>
                  <a:pt x="11167783" y="7032028"/>
                </a:lnTo>
                <a:lnTo>
                  <a:pt x="11205489" y="7059650"/>
                </a:lnTo>
                <a:lnTo>
                  <a:pt x="11246282" y="7082460"/>
                </a:lnTo>
                <a:lnTo>
                  <a:pt x="11289563" y="7100087"/>
                </a:lnTo>
                <a:lnTo>
                  <a:pt x="11334687" y="7112305"/>
                </a:lnTo>
                <a:lnTo>
                  <a:pt x="16280079" y="7633919"/>
                </a:lnTo>
                <a:lnTo>
                  <a:pt x="16308096" y="7635037"/>
                </a:lnTo>
                <a:lnTo>
                  <a:pt x="16317506" y="7634973"/>
                </a:lnTo>
                <a:lnTo>
                  <a:pt x="16364077" y="7631277"/>
                </a:lnTo>
                <a:lnTo>
                  <a:pt x="16409861" y="7621892"/>
                </a:lnTo>
                <a:lnTo>
                  <a:pt x="16454146" y="7606970"/>
                </a:lnTo>
                <a:lnTo>
                  <a:pt x="16496297" y="7586739"/>
                </a:lnTo>
                <a:lnTo>
                  <a:pt x="16535654" y="7561516"/>
                </a:lnTo>
                <a:lnTo>
                  <a:pt x="16571621" y="7531646"/>
                </a:lnTo>
                <a:lnTo>
                  <a:pt x="16603625" y="7497623"/>
                </a:lnTo>
                <a:lnTo>
                  <a:pt x="16631247" y="7459904"/>
                </a:lnTo>
                <a:lnTo>
                  <a:pt x="16654094" y="7419111"/>
                </a:lnTo>
                <a:lnTo>
                  <a:pt x="16671747" y="7375830"/>
                </a:lnTo>
                <a:lnTo>
                  <a:pt x="16683889" y="7330707"/>
                </a:lnTo>
                <a:lnTo>
                  <a:pt x="17315091" y="1342936"/>
                </a:lnTo>
                <a:lnTo>
                  <a:pt x="17316222" y="1314907"/>
                </a:lnTo>
                <a:close/>
              </a:path>
            </a:pathLst>
          </a:custGeom>
          <a:solidFill>
            <a:srgbClr val="BEE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8455" y="292709"/>
            <a:ext cx="266827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300" spc="-90" dirty="0" smtClean="0">
                <a:solidFill>
                  <a:srgbClr val="37383D"/>
                </a:solidFill>
                <a:latin typeface="Verdana"/>
                <a:cs typeface="Verdana"/>
              </a:rPr>
              <a:t>ОГАУСО </a:t>
            </a:r>
            <a:r>
              <a:rPr lang="ru-RU" sz="2300" spc="-90" dirty="0" err="1" smtClean="0">
                <a:solidFill>
                  <a:srgbClr val="37383D"/>
                </a:solidFill>
                <a:latin typeface="Verdana"/>
                <a:cs typeface="Verdana"/>
              </a:rPr>
              <a:t>ЦСППСиД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26" name="object 3"/>
          <p:cNvSpPr txBox="1">
            <a:spLocks/>
          </p:cNvSpPr>
          <p:nvPr/>
        </p:nvSpPr>
        <p:spPr>
          <a:xfrm>
            <a:off x="617998" y="3323789"/>
            <a:ext cx="8130668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525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Социальные партнеры</a:t>
            </a:r>
            <a:endParaRPr lang="ru-RU" sz="5250" dirty="0">
              <a:solidFill>
                <a:schemeClr val="accent3"/>
              </a:solidFill>
              <a:latin typeface="Verdana"/>
              <a:cs typeface="Verdana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808847" y="4305300"/>
            <a:ext cx="16318096" cy="53065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2400" dirty="0" smtClean="0">
                <a:latin typeface="Verdana" pitchFamily="34" charset="0"/>
                <a:ea typeface="Verdana" pitchFamily="34" charset="0"/>
              </a:rPr>
              <a:t>1. Администрации муниципальных образований.</a:t>
            </a:r>
          </a:p>
          <a:p>
            <a:endParaRPr lang="ru-RU" sz="10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</a:rPr>
              <a:t>2. Органы опеки и попечительства в отношении несовершеннолетних.</a:t>
            </a:r>
          </a:p>
          <a:p>
            <a:endParaRPr lang="ru-RU" sz="10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</a:rPr>
              <a:t>3. Социально-реабилитационные центры для несовершеннолетних и социальные приюты.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4. Организации для детей-сирот и детей, оставшихся без попечения родителей.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  <a:cs typeface="Verdana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5. Областное государственное казенное учреждение социальной защиты Ульяновской области.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  <a:cs typeface="Verdana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6. Департаменты Министерства социального развития Ульяновской области.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  <a:cs typeface="Verdana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7. Государственное учреждение здравоохранения Ульяновская областная клиническая наркологическая больница».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  <a:cs typeface="Verdana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8. Адвокатская палата Ульяновской области.</a:t>
            </a:r>
          </a:p>
          <a:p>
            <a:endParaRPr lang="ru-RU" sz="1000" dirty="0" smtClean="0">
              <a:latin typeface="Verdana" pitchFamily="34" charset="0"/>
              <a:ea typeface="Verdana" pitchFamily="34" charset="0"/>
              <a:cs typeface="Verdana"/>
            </a:endParaRPr>
          </a:p>
          <a:p>
            <a:r>
              <a:rPr lang="ru-RU" sz="2400" dirty="0" smtClean="0">
                <a:latin typeface="Verdana" pitchFamily="34" charset="0"/>
                <a:ea typeface="Verdana" pitchFamily="34" charset="0"/>
                <a:cs typeface="Verdana"/>
              </a:rPr>
              <a:t>9. Автономная некоммерческая организация Центр социально-правовой и психолого-педагогической поддержки семьи и детства «Родные люди».</a:t>
            </a:r>
            <a:endParaRPr sz="2300" dirty="0">
              <a:latin typeface="Verdana" pitchFamily="34" charset="0"/>
              <a:ea typeface="Verdana" pitchFamily="34" charset="0"/>
              <a:cs typeface="Verdana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1234601"/>
            <a:ext cx="4406462" cy="299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586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38390" y="292708"/>
            <a:ext cx="16659010" cy="8399057"/>
          </a:xfrm>
          <a:custGeom>
            <a:avLst/>
            <a:gdLst/>
            <a:ahLst/>
            <a:cxnLst/>
            <a:rect l="l" t="t" r="r" b="b"/>
            <a:pathLst>
              <a:path w="17316450" h="7635240">
                <a:moveTo>
                  <a:pt x="3058579" y="381127"/>
                </a:moveTo>
                <a:lnTo>
                  <a:pt x="3055709" y="334467"/>
                </a:lnTo>
                <a:lnTo>
                  <a:pt x="3047149" y="288518"/>
                </a:lnTo>
                <a:lnTo>
                  <a:pt x="3033039" y="243967"/>
                </a:lnTo>
                <a:lnTo>
                  <a:pt x="3013570" y="201460"/>
                </a:lnTo>
                <a:lnTo>
                  <a:pt x="2989046" y="161671"/>
                </a:lnTo>
                <a:lnTo>
                  <a:pt x="2959836" y="125183"/>
                </a:lnTo>
                <a:lnTo>
                  <a:pt x="2926384" y="92544"/>
                </a:lnTo>
                <a:lnTo>
                  <a:pt x="2889186" y="64236"/>
                </a:lnTo>
                <a:lnTo>
                  <a:pt x="2848800" y="40690"/>
                </a:lnTo>
                <a:lnTo>
                  <a:pt x="2805836" y="22275"/>
                </a:lnTo>
                <a:lnTo>
                  <a:pt x="2760942" y="9258"/>
                </a:lnTo>
                <a:lnTo>
                  <a:pt x="2714802" y="1828"/>
                </a:lnTo>
                <a:lnTo>
                  <a:pt x="2677439" y="0"/>
                </a:lnTo>
                <a:lnTo>
                  <a:pt x="381127" y="0"/>
                </a:lnTo>
                <a:lnTo>
                  <a:pt x="334467" y="2870"/>
                </a:lnTo>
                <a:lnTo>
                  <a:pt x="288518" y="11430"/>
                </a:lnTo>
                <a:lnTo>
                  <a:pt x="243967" y="25539"/>
                </a:lnTo>
                <a:lnTo>
                  <a:pt x="201460" y="44996"/>
                </a:lnTo>
                <a:lnTo>
                  <a:pt x="161671" y="69532"/>
                </a:lnTo>
                <a:lnTo>
                  <a:pt x="125171" y="98729"/>
                </a:lnTo>
                <a:lnTo>
                  <a:pt x="92532" y="132194"/>
                </a:lnTo>
                <a:lnTo>
                  <a:pt x="64236" y="169379"/>
                </a:lnTo>
                <a:lnTo>
                  <a:pt x="40690" y="209778"/>
                </a:lnTo>
                <a:lnTo>
                  <a:pt x="22275" y="252730"/>
                </a:lnTo>
                <a:lnTo>
                  <a:pt x="9258" y="297624"/>
                </a:lnTo>
                <a:lnTo>
                  <a:pt x="1828" y="343763"/>
                </a:lnTo>
                <a:lnTo>
                  <a:pt x="0" y="381127"/>
                </a:lnTo>
                <a:lnTo>
                  <a:pt x="0" y="390652"/>
                </a:lnTo>
                <a:lnTo>
                  <a:pt x="2857" y="437324"/>
                </a:lnTo>
                <a:lnTo>
                  <a:pt x="11417" y="483273"/>
                </a:lnTo>
                <a:lnTo>
                  <a:pt x="25539" y="527824"/>
                </a:lnTo>
                <a:lnTo>
                  <a:pt x="44996" y="570331"/>
                </a:lnTo>
                <a:lnTo>
                  <a:pt x="69519" y="610120"/>
                </a:lnTo>
                <a:lnTo>
                  <a:pt x="98729" y="646607"/>
                </a:lnTo>
                <a:lnTo>
                  <a:pt x="132181" y="679259"/>
                </a:lnTo>
                <a:lnTo>
                  <a:pt x="169379" y="707555"/>
                </a:lnTo>
                <a:lnTo>
                  <a:pt x="209765" y="731100"/>
                </a:lnTo>
                <a:lnTo>
                  <a:pt x="252730" y="749515"/>
                </a:lnTo>
                <a:lnTo>
                  <a:pt x="297624" y="762533"/>
                </a:lnTo>
                <a:lnTo>
                  <a:pt x="343763" y="769962"/>
                </a:lnTo>
                <a:lnTo>
                  <a:pt x="381127" y="771791"/>
                </a:lnTo>
                <a:lnTo>
                  <a:pt x="2677439" y="771791"/>
                </a:lnTo>
                <a:lnTo>
                  <a:pt x="2724099" y="768934"/>
                </a:lnTo>
                <a:lnTo>
                  <a:pt x="2770047" y="760374"/>
                </a:lnTo>
                <a:lnTo>
                  <a:pt x="2814599" y="746252"/>
                </a:lnTo>
                <a:lnTo>
                  <a:pt x="2857106" y="726782"/>
                </a:lnTo>
                <a:lnTo>
                  <a:pt x="2896908" y="702271"/>
                </a:lnTo>
                <a:lnTo>
                  <a:pt x="2933395" y="673061"/>
                </a:lnTo>
                <a:lnTo>
                  <a:pt x="2966034" y="639597"/>
                </a:lnTo>
                <a:lnTo>
                  <a:pt x="2994342" y="602399"/>
                </a:lnTo>
                <a:lnTo>
                  <a:pt x="3017875" y="562013"/>
                </a:lnTo>
                <a:lnTo>
                  <a:pt x="3036290" y="519061"/>
                </a:lnTo>
                <a:lnTo>
                  <a:pt x="3049308" y="474167"/>
                </a:lnTo>
                <a:lnTo>
                  <a:pt x="3056737" y="428015"/>
                </a:lnTo>
                <a:lnTo>
                  <a:pt x="3058579" y="390652"/>
                </a:lnTo>
                <a:lnTo>
                  <a:pt x="3058579" y="381127"/>
                </a:lnTo>
                <a:close/>
              </a:path>
              <a:path w="17316450" h="7635240">
                <a:moveTo>
                  <a:pt x="17316222" y="1314907"/>
                </a:moveTo>
                <a:lnTo>
                  <a:pt x="17313618" y="1268234"/>
                </a:lnTo>
                <a:lnTo>
                  <a:pt x="17305401" y="1222222"/>
                </a:lnTo>
                <a:lnTo>
                  <a:pt x="17291584" y="1177582"/>
                </a:lnTo>
                <a:lnTo>
                  <a:pt x="17272407" y="1134960"/>
                </a:lnTo>
                <a:lnTo>
                  <a:pt x="17248124" y="1094994"/>
                </a:lnTo>
                <a:lnTo>
                  <a:pt x="17219156" y="1058316"/>
                </a:lnTo>
                <a:lnTo>
                  <a:pt x="17185958" y="1025448"/>
                </a:lnTo>
                <a:lnTo>
                  <a:pt x="17148963" y="996911"/>
                </a:lnTo>
                <a:lnTo>
                  <a:pt x="17108704" y="973099"/>
                </a:lnTo>
                <a:lnTo>
                  <a:pt x="17065867" y="954405"/>
                </a:lnTo>
                <a:lnTo>
                  <a:pt x="17021061" y="941095"/>
                </a:lnTo>
                <a:lnTo>
                  <a:pt x="12075820" y="418452"/>
                </a:lnTo>
                <a:lnTo>
                  <a:pt x="12038457" y="416369"/>
                </a:lnTo>
                <a:lnTo>
                  <a:pt x="12029110" y="416420"/>
                </a:lnTo>
                <a:lnTo>
                  <a:pt x="11982514" y="420128"/>
                </a:lnTo>
                <a:lnTo>
                  <a:pt x="11936730" y="429514"/>
                </a:lnTo>
                <a:lnTo>
                  <a:pt x="11892420" y="444423"/>
                </a:lnTo>
                <a:lnTo>
                  <a:pt x="11850281" y="464654"/>
                </a:lnTo>
                <a:lnTo>
                  <a:pt x="11810937" y="489877"/>
                </a:lnTo>
                <a:lnTo>
                  <a:pt x="11774970" y="519747"/>
                </a:lnTo>
                <a:lnTo>
                  <a:pt x="11742941" y="553783"/>
                </a:lnTo>
                <a:lnTo>
                  <a:pt x="11715318" y="591489"/>
                </a:lnTo>
                <a:lnTo>
                  <a:pt x="11692509" y="632282"/>
                </a:lnTo>
                <a:lnTo>
                  <a:pt x="11674869" y="675563"/>
                </a:lnTo>
                <a:lnTo>
                  <a:pt x="11662651" y="720699"/>
                </a:lnTo>
                <a:lnTo>
                  <a:pt x="11031474" y="6708457"/>
                </a:lnTo>
                <a:lnTo>
                  <a:pt x="11030369" y="6736499"/>
                </a:lnTo>
                <a:lnTo>
                  <a:pt x="11030420" y="6745846"/>
                </a:lnTo>
                <a:lnTo>
                  <a:pt x="11034128" y="6792442"/>
                </a:lnTo>
                <a:lnTo>
                  <a:pt x="11043514" y="6838226"/>
                </a:lnTo>
                <a:lnTo>
                  <a:pt x="11058423" y="6882536"/>
                </a:lnTo>
                <a:lnTo>
                  <a:pt x="11078655" y="6924675"/>
                </a:lnTo>
                <a:lnTo>
                  <a:pt x="11103889" y="6964019"/>
                </a:lnTo>
                <a:lnTo>
                  <a:pt x="11133747" y="6999973"/>
                </a:lnTo>
                <a:lnTo>
                  <a:pt x="11167783" y="7032028"/>
                </a:lnTo>
                <a:lnTo>
                  <a:pt x="11205489" y="7059650"/>
                </a:lnTo>
                <a:lnTo>
                  <a:pt x="11246282" y="7082460"/>
                </a:lnTo>
                <a:lnTo>
                  <a:pt x="11289563" y="7100087"/>
                </a:lnTo>
                <a:lnTo>
                  <a:pt x="11334687" y="7112305"/>
                </a:lnTo>
                <a:lnTo>
                  <a:pt x="16280079" y="7633919"/>
                </a:lnTo>
                <a:lnTo>
                  <a:pt x="16308096" y="7635037"/>
                </a:lnTo>
                <a:lnTo>
                  <a:pt x="16317506" y="7634973"/>
                </a:lnTo>
                <a:lnTo>
                  <a:pt x="16364077" y="7631277"/>
                </a:lnTo>
                <a:lnTo>
                  <a:pt x="16409861" y="7621892"/>
                </a:lnTo>
                <a:lnTo>
                  <a:pt x="16454146" y="7606970"/>
                </a:lnTo>
                <a:lnTo>
                  <a:pt x="16496297" y="7586739"/>
                </a:lnTo>
                <a:lnTo>
                  <a:pt x="16535654" y="7561516"/>
                </a:lnTo>
                <a:lnTo>
                  <a:pt x="16571621" y="7531646"/>
                </a:lnTo>
                <a:lnTo>
                  <a:pt x="16603625" y="7497623"/>
                </a:lnTo>
                <a:lnTo>
                  <a:pt x="16631247" y="7459904"/>
                </a:lnTo>
                <a:lnTo>
                  <a:pt x="16654094" y="7419111"/>
                </a:lnTo>
                <a:lnTo>
                  <a:pt x="16671747" y="7375830"/>
                </a:lnTo>
                <a:lnTo>
                  <a:pt x="16683889" y="7330707"/>
                </a:lnTo>
                <a:lnTo>
                  <a:pt x="17315091" y="1342936"/>
                </a:lnTo>
                <a:lnTo>
                  <a:pt x="17316222" y="1314907"/>
                </a:lnTo>
                <a:close/>
              </a:path>
            </a:pathLst>
          </a:custGeom>
          <a:solidFill>
            <a:srgbClr val="BEE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5968" y="497237"/>
            <a:ext cx="266827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300" spc="-90" dirty="0" smtClean="0">
                <a:solidFill>
                  <a:srgbClr val="37383D"/>
                </a:solidFill>
                <a:latin typeface="Verdana"/>
                <a:cs typeface="Verdana"/>
              </a:rPr>
              <a:t>ОГАУСО </a:t>
            </a:r>
            <a:r>
              <a:rPr lang="ru-RU" sz="2300" spc="-90" dirty="0" err="1" smtClean="0">
                <a:solidFill>
                  <a:srgbClr val="37383D"/>
                </a:solidFill>
                <a:latin typeface="Verdana"/>
                <a:cs typeface="Verdana"/>
              </a:rPr>
              <a:t>ЦСППСиД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26" name="object 3"/>
          <p:cNvSpPr txBox="1">
            <a:spLocks/>
          </p:cNvSpPr>
          <p:nvPr/>
        </p:nvSpPr>
        <p:spPr>
          <a:xfrm>
            <a:off x="638390" y="1181100"/>
            <a:ext cx="10639210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800" b="0" i="0">
                <a:solidFill>
                  <a:srgbClr val="6F925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5250" b="1" spc="-580" dirty="0" smtClean="0">
                <a:solidFill>
                  <a:schemeClr val="accent3"/>
                </a:solidFill>
                <a:latin typeface="Verdana"/>
                <a:cs typeface="Verdana"/>
              </a:rPr>
              <a:t>Этапы реализации практики</a:t>
            </a:r>
          </a:p>
        </p:txBody>
      </p:sp>
      <p:sp>
        <p:nvSpPr>
          <p:cNvPr id="27" name="object 4"/>
          <p:cNvSpPr txBox="1"/>
          <p:nvPr/>
        </p:nvSpPr>
        <p:spPr>
          <a:xfrm>
            <a:off x="580247" y="2400300"/>
            <a:ext cx="10697353" cy="6291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Подготовительный этап: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анализируется информация о семье: место проживание родителей, причинах лишения или ограничения в родительских правах, контактные данные, уточняется местонахождение детей, от организаций запрашивается информация о поддержки контакта родителей 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      с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детьми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endParaRPr lang="ru-RU" sz="24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Основной этап: 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устанавливается контакт с семьей,  анализируется анамнез  семьи, проводится  диагностика детско-родительских отношений,  заключается договор на социальное сопровождение,  составляется индивидуальная программа реабилитации семьи,  осуществляется поиск ресурсов для выхода из сложившейся ситуации</a:t>
            </a:r>
            <a:r>
              <a:rPr lang="ru-RU" sz="2400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endParaRPr lang="ru-RU" sz="2400" dirty="0">
              <a:latin typeface="Verdana" pitchFamily="34" charset="0"/>
              <a:ea typeface="Verdana" pitchFamily="34" charset="0"/>
            </a:endParaRP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Заключительный этап:  </a:t>
            </a:r>
            <a:r>
              <a:rPr lang="ru-RU" sz="2400" dirty="0">
                <a:latin typeface="Verdana" pitchFamily="34" charset="0"/>
                <a:ea typeface="Verdana" pitchFamily="34" charset="0"/>
              </a:rPr>
              <a:t>достижение устойчивой, стабильной ситуации в кровной семье, устойчивое выполнение родительских обязанностей.</a:t>
            </a:r>
            <a:endParaRPr sz="2300" dirty="0">
              <a:latin typeface="Verdana" pitchFamily="34" charset="0"/>
              <a:ea typeface="Verdana" pitchFamily="34" charset="0"/>
              <a:cs typeface="Verdana"/>
            </a:endParaRPr>
          </a:p>
        </p:txBody>
      </p:sp>
      <p:pic>
        <p:nvPicPr>
          <p:cNvPr id="10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7200" y="2781300"/>
            <a:ext cx="476316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08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8390" y="1158166"/>
            <a:ext cx="1041061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b="1" spc="-580" dirty="0">
                <a:solidFill>
                  <a:schemeClr val="accent3"/>
                </a:solidFill>
                <a:latin typeface="Verdana"/>
                <a:cs typeface="Verdana"/>
              </a:rPr>
              <a:t>Результаты применения практики </a:t>
            </a:r>
            <a:endParaRPr sz="5400" dirty="0">
              <a:solidFill>
                <a:schemeClr val="accent3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0877" y="292708"/>
            <a:ext cx="16659010" cy="9117991"/>
          </a:xfrm>
          <a:custGeom>
            <a:avLst/>
            <a:gdLst/>
            <a:ahLst/>
            <a:cxnLst/>
            <a:rect l="l" t="t" r="r" b="b"/>
            <a:pathLst>
              <a:path w="17316450" h="7635240">
                <a:moveTo>
                  <a:pt x="3058579" y="381127"/>
                </a:moveTo>
                <a:lnTo>
                  <a:pt x="3055709" y="334467"/>
                </a:lnTo>
                <a:lnTo>
                  <a:pt x="3047149" y="288518"/>
                </a:lnTo>
                <a:lnTo>
                  <a:pt x="3033039" y="243967"/>
                </a:lnTo>
                <a:lnTo>
                  <a:pt x="3013570" y="201460"/>
                </a:lnTo>
                <a:lnTo>
                  <a:pt x="2989046" y="161671"/>
                </a:lnTo>
                <a:lnTo>
                  <a:pt x="2959836" y="125183"/>
                </a:lnTo>
                <a:lnTo>
                  <a:pt x="2926384" y="92544"/>
                </a:lnTo>
                <a:lnTo>
                  <a:pt x="2889186" y="64236"/>
                </a:lnTo>
                <a:lnTo>
                  <a:pt x="2848800" y="40690"/>
                </a:lnTo>
                <a:lnTo>
                  <a:pt x="2805836" y="22275"/>
                </a:lnTo>
                <a:lnTo>
                  <a:pt x="2760942" y="9258"/>
                </a:lnTo>
                <a:lnTo>
                  <a:pt x="2714802" y="1828"/>
                </a:lnTo>
                <a:lnTo>
                  <a:pt x="2677439" y="0"/>
                </a:lnTo>
                <a:lnTo>
                  <a:pt x="381127" y="0"/>
                </a:lnTo>
                <a:lnTo>
                  <a:pt x="334467" y="2870"/>
                </a:lnTo>
                <a:lnTo>
                  <a:pt x="288518" y="11430"/>
                </a:lnTo>
                <a:lnTo>
                  <a:pt x="243967" y="25539"/>
                </a:lnTo>
                <a:lnTo>
                  <a:pt x="201460" y="44996"/>
                </a:lnTo>
                <a:lnTo>
                  <a:pt x="161671" y="69532"/>
                </a:lnTo>
                <a:lnTo>
                  <a:pt x="125171" y="98729"/>
                </a:lnTo>
                <a:lnTo>
                  <a:pt x="92532" y="132194"/>
                </a:lnTo>
                <a:lnTo>
                  <a:pt x="64236" y="169379"/>
                </a:lnTo>
                <a:lnTo>
                  <a:pt x="40690" y="209778"/>
                </a:lnTo>
                <a:lnTo>
                  <a:pt x="22275" y="252730"/>
                </a:lnTo>
                <a:lnTo>
                  <a:pt x="9258" y="297624"/>
                </a:lnTo>
                <a:lnTo>
                  <a:pt x="1828" y="343763"/>
                </a:lnTo>
                <a:lnTo>
                  <a:pt x="0" y="381127"/>
                </a:lnTo>
                <a:lnTo>
                  <a:pt x="0" y="390652"/>
                </a:lnTo>
                <a:lnTo>
                  <a:pt x="2857" y="437324"/>
                </a:lnTo>
                <a:lnTo>
                  <a:pt x="11417" y="483273"/>
                </a:lnTo>
                <a:lnTo>
                  <a:pt x="25539" y="527824"/>
                </a:lnTo>
                <a:lnTo>
                  <a:pt x="44996" y="570331"/>
                </a:lnTo>
                <a:lnTo>
                  <a:pt x="69519" y="610120"/>
                </a:lnTo>
                <a:lnTo>
                  <a:pt x="98729" y="646607"/>
                </a:lnTo>
                <a:lnTo>
                  <a:pt x="132181" y="679259"/>
                </a:lnTo>
                <a:lnTo>
                  <a:pt x="169379" y="707555"/>
                </a:lnTo>
                <a:lnTo>
                  <a:pt x="209765" y="731100"/>
                </a:lnTo>
                <a:lnTo>
                  <a:pt x="252730" y="749515"/>
                </a:lnTo>
                <a:lnTo>
                  <a:pt x="297624" y="762533"/>
                </a:lnTo>
                <a:lnTo>
                  <a:pt x="343763" y="769962"/>
                </a:lnTo>
                <a:lnTo>
                  <a:pt x="381127" y="771791"/>
                </a:lnTo>
                <a:lnTo>
                  <a:pt x="2677439" y="771791"/>
                </a:lnTo>
                <a:lnTo>
                  <a:pt x="2724099" y="768934"/>
                </a:lnTo>
                <a:lnTo>
                  <a:pt x="2770047" y="760374"/>
                </a:lnTo>
                <a:lnTo>
                  <a:pt x="2814599" y="746252"/>
                </a:lnTo>
                <a:lnTo>
                  <a:pt x="2857106" y="726782"/>
                </a:lnTo>
                <a:lnTo>
                  <a:pt x="2896908" y="702271"/>
                </a:lnTo>
                <a:lnTo>
                  <a:pt x="2933395" y="673061"/>
                </a:lnTo>
                <a:lnTo>
                  <a:pt x="2966034" y="639597"/>
                </a:lnTo>
                <a:lnTo>
                  <a:pt x="2994342" y="602399"/>
                </a:lnTo>
                <a:lnTo>
                  <a:pt x="3017875" y="562013"/>
                </a:lnTo>
                <a:lnTo>
                  <a:pt x="3036290" y="519061"/>
                </a:lnTo>
                <a:lnTo>
                  <a:pt x="3049308" y="474167"/>
                </a:lnTo>
                <a:lnTo>
                  <a:pt x="3056737" y="428015"/>
                </a:lnTo>
                <a:lnTo>
                  <a:pt x="3058579" y="390652"/>
                </a:lnTo>
                <a:lnTo>
                  <a:pt x="3058579" y="381127"/>
                </a:lnTo>
                <a:close/>
              </a:path>
              <a:path w="17316450" h="7635240">
                <a:moveTo>
                  <a:pt x="17316222" y="1314907"/>
                </a:moveTo>
                <a:lnTo>
                  <a:pt x="17313618" y="1268234"/>
                </a:lnTo>
                <a:lnTo>
                  <a:pt x="17305401" y="1222222"/>
                </a:lnTo>
                <a:lnTo>
                  <a:pt x="17291584" y="1177582"/>
                </a:lnTo>
                <a:lnTo>
                  <a:pt x="17272407" y="1134960"/>
                </a:lnTo>
                <a:lnTo>
                  <a:pt x="17248124" y="1094994"/>
                </a:lnTo>
                <a:lnTo>
                  <a:pt x="17219156" y="1058316"/>
                </a:lnTo>
                <a:lnTo>
                  <a:pt x="17185958" y="1025448"/>
                </a:lnTo>
                <a:lnTo>
                  <a:pt x="17148963" y="996911"/>
                </a:lnTo>
                <a:lnTo>
                  <a:pt x="17108704" y="973099"/>
                </a:lnTo>
                <a:lnTo>
                  <a:pt x="17065867" y="954405"/>
                </a:lnTo>
                <a:lnTo>
                  <a:pt x="17021061" y="941095"/>
                </a:lnTo>
                <a:lnTo>
                  <a:pt x="12075820" y="418452"/>
                </a:lnTo>
                <a:lnTo>
                  <a:pt x="12038457" y="416369"/>
                </a:lnTo>
                <a:lnTo>
                  <a:pt x="12029110" y="416420"/>
                </a:lnTo>
                <a:lnTo>
                  <a:pt x="11982514" y="420128"/>
                </a:lnTo>
                <a:lnTo>
                  <a:pt x="11936730" y="429514"/>
                </a:lnTo>
                <a:lnTo>
                  <a:pt x="11892420" y="444423"/>
                </a:lnTo>
                <a:lnTo>
                  <a:pt x="11850281" y="464654"/>
                </a:lnTo>
                <a:lnTo>
                  <a:pt x="11810937" y="489877"/>
                </a:lnTo>
                <a:lnTo>
                  <a:pt x="11774970" y="519747"/>
                </a:lnTo>
                <a:lnTo>
                  <a:pt x="11742941" y="553783"/>
                </a:lnTo>
                <a:lnTo>
                  <a:pt x="11715318" y="591489"/>
                </a:lnTo>
                <a:lnTo>
                  <a:pt x="11692509" y="632282"/>
                </a:lnTo>
                <a:lnTo>
                  <a:pt x="11674869" y="675563"/>
                </a:lnTo>
                <a:lnTo>
                  <a:pt x="11662651" y="720699"/>
                </a:lnTo>
                <a:lnTo>
                  <a:pt x="11031474" y="6708457"/>
                </a:lnTo>
                <a:lnTo>
                  <a:pt x="11030369" y="6736499"/>
                </a:lnTo>
                <a:lnTo>
                  <a:pt x="11030420" y="6745846"/>
                </a:lnTo>
                <a:lnTo>
                  <a:pt x="11034128" y="6792442"/>
                </a:lnTo>
                <a:lnTo>
                  <a:pt x="11043514" y="6838226"/>
                </a:lnTo>
                <a:lnTo>
                  <a:pt x="11058423" y="6882536"/>
                </a:lnTo>
                <a:lnTo>
                  <a:pt x="11078655" y="6924675"/>
                </a:lnTo>
                <a:lnTo>
                  <a:pt x="11103889" y="6964019"/>
                </a:lnTo>
                <a:lnTo>
                  <a:pt x="11133747" y="6999973"/>
                </a:lnTo>
                <a:lnTo>
                  <a:pt x="11167783" y="7032028"/>
                </a:lnTo>
                <a:lnTo>
                  <a:pt x="11205489" y="7059650"/>
                </a:lnTo>
                <a:lnTo>
                  <a:pt x="11246282" y="7082460"/>
                </a:lnTo>
                <a:lnTo>
                  <a:pt x="11289563" y="7100087"/>
                </a:lnTo>
                <a:lnTo>
                  <a:pt x="11334687" y="7112305"/>
                </a:lnTo>
                <a:lnTo>
                  <a:pt x="16280079" y="7633919"/>
                </a:lnTo>
                <a:lnTo>
                  <a:pt x="16308096" y="7635037"/>
                </a:lnTo>
                <a:lnTo>
                  <a:pt x="16317506" y="7634973"/>
                </a:lnTo>
                <a:lnTo>
                  <a:pt x="16364077" y="7631277"/>
                </a:lnTo>
                <a:lnTo>
                  <a:pt x="16409861" y="7621892"/>
                </a:lnTo>
                <a:lnTo>
                  <a:pt x="16454146" y="7606970"/>
                </a:lnTo>
                <a:lnTo>
                  <a:pt x="16496297" y="7586739"/>
                </a:lnTo>
                <a:lnTo>
                  <a:pt x="16535654" y="7561516"/>
                </a:lnTo>
                <a:lnTo>
                  <a:pt x="16571621" y="7531646"/>
                </a:lnTo>
                <a:lnTo>
                  <a:pt x="16603625" y="7497623"/>
                </a:lnTo>
                <a:lnTo>
                  <a:pt x="16631247" y="7459904"/>
                </a:lnTo>
                <a:lnTo>
                  <a:pt x="16654094" y="7419111"/>
                </a:lnTo>
                <a:lnTo>
                  <a:pt x="16671747" y="7375830"/>
                </a:lnTo>
                <a:lnTo>
                  <a:pt x="16683889" y="7330707"/>
                </a:lnTo>
                <a:lnTo>
                  <a:pt x="17315091" y="1342936"/>
                </a:lnTo>
                <a:lnTo>
                  <a:pt x="17316222" y="1314907"/>
                </a:lnTo>
                <a:close/>
              </a:path>
            </a:pathLst>
          </a:custGeom>
          <a:solidFill>
            <a:srgbClr val="BEE7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5576" y="510116"/>
            <a:ext cx="266827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ru-RU" sz="2300" spc="-90" dirty="0" smtClean="0">
                <a:solidFill>
                  <a:srgbClr val="37383D"/>
                </a:solidFill>
                <a:latin typeface="Verdana"/>
                <a:cs typeface="Verdana"/>
              </a:rPr>
              <a:t>ОГАУСО </a:t>
            </a:r>
            <a:r>
              <a:rPr lang="ru-RU" sz="2300" spc="-90" dirty="0" err="1" smtClean="0">
                <a:solidFill>
                  <a:srgbClr val="37383D"/>
                </a:solidFill>
                <a:latin typeface="Verdana"/>
                <a:cs typeface="Verdana"/>
              </a:rPr>
              <a:t>ЦСППСиД</a:t>
            </a:r>
            <a:endParaRPr sz="2300" dirty="0">
              <a:latin typeface="Verdana"/>
              <a:cs typeface="Verdana"/>
            </a:endParaRPr>
          </a:p>
        </p:txBody>
      </p:sp>
      <p:sp>
        <p:nvSpPr>
          <p:cNvPr id="27" name="object 4"/>
          <p:cNvSpPr txBox="1"/>
          <p:nvPr/>
        </p:nvSpPr>
        <p:spPr>
          <a:xfrm>
            <a:off x="638391" y="3162300"/>
            <a:ext cx="10486810" cy="61837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По итогам работы 2024 года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6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семей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восстановлены либо сняты ограничения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 </a:t>
            </a:r>
          </a:p>
          <a:p>
            <a:pPr algn="ctr"/>
            <a:r>
              <a:rPr lang="ru-RU" sz="2800" dirty="0" smtClean="0">
                <a:latin typeface="Verdana" pitchFamily="34" charset="0"/>
                <a:ea typeface="Verdana" pitchFamily="34" charset="0"/>
              </a:rPr>
              <a:t>в родительских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правах; </a:t>
            </a: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12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детей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>
                <a:latin typeface="Verdana" pitchFamily="34" charset="0"/>
                <a:ea typeface="Verdana" pitchFamily="34" charset="0"/>
              </a:rPr>
              <a:t>воспитываются в кровных семьях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endParaRPr lang="ru-RU" sz="900" dirty="0">
              <a:latin typeface="Verdana" pitchFamily="34" charset="0"/>
              <a:ea typeface="Verdana" pitchFamily="34" charset="0"/>
            </a:endParaRPr>
          </a:p>
          <a:p>
            <a:pPr algn="ctr"/>
            <a:endParaRPr lang="ru-RU" sz="2800" b="1" dirty="0" smtClean="0"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По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итогам работы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2025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года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17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семей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>
                <a:latin typeface="Verdana" pitchFamily="34" charset="0"/>
                <a:ea typeface="Verdana" pitchFamily="34" charset="0"/>
              </a:rPr>
              <a:t>восстановлены либо сняты ограничения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      в </a:t>
            </a:r>
            <a:r>
              <a:rPr lang="ru-RU" sz="2800" dirty="0">
                <a:latin typeface="Verdana" pitchFamily="34" charset="0"/>
                <a:ea typeface="Verdana" pitchFamily="34" charset="0"/>
              </a:rPr>
              <a:t>родительских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правах;</a:t>
            </a:r>
            <a:endParaRPr lang="ru-RU" sz="2800" dirty="0"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34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ребенка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>
                <a:latin typeface="Verdana" pitchFamily="34" charset="0"/>
                <a:ea typeface="Verdana" pitchFamily="34" charset="0"/>
              </a:rPr>
              <a:t>воспитываются в кровных семьях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pPr algn="ctr"/>
            <a:endParaRPr lang="ru-RU" sz="2800" dirty="0"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Итого за период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реализации практики</a:t>
            </a: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23 семьи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восстановлены либо сняты ограничения       в родительских правах; </a:t>
            </a:r>
          </a:p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46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детей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 smtClean="0">
                <a:latin typeface="Verdana" pitchFamily="34" charset="0"/>
                <a:ea typeface="Verdana" pitchFamily="34" charset="0"/>
              </a:rPr>
              <a:t>воспитываются в кровных семьях.</a:t>
            </a:r>
            <a:endParaRPr lang="ru-RU" sz="28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0" y="2451403"/>
            <a:ext cx="516269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7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400</Words>
  <Application>Microsoft Office PowerPoint</Application>
  <PresentationFormat>Произвольный</PresentationFormat>
  <Paragraphs>58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Ульяновская о6ласть</vt:lpstr>
      <vt:lpstr>Цель практики</vt:lpstr>
      <vt:lpstr>Целевые группы</vt:lpstr>
      <vt:lpstr>Презентация PowerPoint</vt:lpstr>
      <vt:lpstr>Результаты применения практики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Ульяновская область</dc:title>
  <dc:creator>user2</dc:creator>
  <cp:lastModifiedBy>user2</cp:lastModifiedBy>
  <cp:revision>15</cp:revision>
  <dcterms:created xsi:type="dcterms:W3CDTF">2025-07-23T06:56:50Z</dcterms:created>
  <dcterms:modified xsi:type="dcterms:W3CDTF">2026-08-13T11:31:07Z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2025-07-23T00:00:00Z</vt:filetime>
  </property>
  <property fmtid="{D5CDD505-2E9C-101B-9397-08002B2CF9AE}" pid="3" name="Creator">
    <vt:lpwstr>SUPA</vt:lpwstr>
  </property>
  <property fmtid="{D5CDD505-2E9C-101B-9397-08002B2CF9AE}" pid="4" name="Producer">
    <vt:lpwstr>SUPA</vt:lpwstr>
  </property>
  <property fmtid="{D5CDD505-2E9C-101B-9397-08002B2CF9AE}" pid="5" name="LastSaved">
    <vt:filetime>2025-07-23T00:00:00Z</vt:filetime>
  </property>
</Properties>
</file>