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webp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0" r:id="rId3"/>
    <p:sldId id="257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5888"/>
    <a:srgbClr val="0070C0"/>
    <a:srgbClr val="65A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79" autoAdjust="0"/>
  </p:normalViewPr>
  <p:slideViewPr>
    <p:cSldViewPr showGuides="1">
      <p:cViewPr>
        <p:scale>
          <a:sx n="90" d="100"/>
          <a:sy n="90" d="100"/>
        </p:scale>
        <p:origin x="390" y="336"/>
      </p:cViewPr>
      <p:guideLst>
        <p:guide orient="horz" pos="2160"/>
        <p:guide pos="28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441695620020371E-2"/>
          <c:y val="0.1119364731521784"/>
          <c:w val="0.81662168204273267"/>
          <c:h val="0.8703893468764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2023г.</c:v>
                </c:pt>
              </c:strCache>
            </c:strRef>
          </c:tx>
          <c:invertIfNegative val="0"/>
          <c:cat>
            <c:numRef>
              <c:f>Лист1!$A$2:$A$13</c:f>
              <c:numCache>
                <c:formatCode>"О""с""н""о""в""н""о""й"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Лист1!$B$2:$B$13</c:f>
              <c:numCache>
                <c:formatCode>"О""с""н""о""в""н""о""й"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4</c:v>
                </c:pt>
                <c:pt idx="7">
                  <c:v>3</c:v>
                </c:pt>
                <c:pt idx="8">
                  <c:v>3</c:v>
                </c:pt>
                <c:pt idx="9">
                  <c:v>10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A9-436E-9347-607CBB8CC78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2024г.</c:v>
                </c:pt>
              </c:strCache>
            </c:strRef>
          </c:tx>
          <c:invertIfNegative val="0"/>
          <c:cat>
            <c:numRef>
              <c:f>Лист1!$A$2:$A$13</c:f>
              <c:numCache>
                <c:formatCode>"О""с""н""о""в""н""о""й"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Лист1!$C$2:$C$13</c:f>
              <c:numCache>
                <c:formatCode>"О""с""н""о""в""н""о""й"</c:formatCode>
                <c:ptCount val="12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4</c:v>
                </c:pt>
                <c:pt idx="5">
                  <c:v>5</c:v>
                </c:pt>
                <c:pt idx="6">
                  <c:v>5</c:v>
                </c:pt>
                <c:pt idx="7">
                  <c:v>4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A9-436E-9347-607CBB8CC78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2025г.</c:v>
                </c:pt>
              </c:strCache>
            </c:strRef>
          </c:tx>
          <c:invertIfNegative val="0"/>
          <c:cat>
            <c:numRef>
              <c:f>Лист1!$A$2:$A$13</c:f>
              <c:numCache>
                <c:formatCode>"О""с""н""о""в""н""о""й"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Лист1!$D$2:$D$13</c:f>
              <c:numCache>
                <c:formatCode>"О""с""н""о""в""н""о""й"</c:formatCode>
                <c:ptCount val="12"/>
                <c:pt idx="0">
                  <c:v>7</c:v>
                </c:pt>
                <c:pt idx="1">
                  <c:v>10</c:v>
                </c:pt>
                <c:pt idx="2">
                  <c:v>9</c:v>
                </c:pt>
                <c:pt idx="3">
                  <c:v>10</c:v>
                </c:pt>
                <c:pt idx="4">
                  <c:v>8</c:v>
                </c:pt>
                <c:pt idx="5">
                  <c:v>10</c:v>
                </c:pt>
                <c:pt idx="6">
                  <c:v>10</c:v>
                </c:pt>
                <c:pt idx="7">
                  <c:v>8</c:v>
                </c:pt>
                <c:pt idx="8">
                  <c:v>10</c:v>
                </c:pt>
                <c:pt idx="9">
                  <c:v>0</c:v>
                </c:pt>
                <c:pt idx="10">
                  <c:v>9</c:v>
                </c:pt>
                <c:pt idx="1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A9-436E-9347-607CBB8CC7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0434688"/>
        <c:axId val="121591296"/>
      </c:barChart>
      <c:catAx>
        <c:axId val="120434688"/>
        <c:scaling>
          <c:orientation val="minMax"/>
        </c:scaling>
        <c:delete val="1"/>
        <c:axPos val="b"/>
        <c:numFmt formatCode="&quot;О&quot;&quot;с&quot;&quot;н&quot;&quot;о&quot;&quot;в&quot;&quot;н&quot;&quot;о&quot;&quot;й&quot;" sourceLinked="1"/>
        <c:majorTickMark val="out"/>
        <c:minorTickMark val="none"/>
        <c:tickLblPos val="nextTo"/>
        <c:crossAx val="121591296"/>
        <c:crosses val="autoZero"/>
        <c:auto val="1"/>
        <c:lblAlgn val="ctr"/>
        <c:lblOffset val="100"/>
        <c:noMultiLvlLbl val="0"/>
      </c:catAx>
      <c:valAx>
        <c:axId val="121591296"/>
        <c:scaling>
          <c:orientation val="minMax"/>
        </c:scaling>
        <c:delete val="1"/>
        <c:axPos val="l"/>
        <c:majorGridlines/>
        <c:numFmt formatCode="&quot;О&quot;&quot;с&quot;&quot;н&quot;&quot;о&quot;&quot;в&quot;&quot;н&quot;&quot;о&quot;&quot;й&quot;" sourceLinked="1"/>
        <c:majorTickMark val="out"/>
        <c:minorTickMark val="none"/>
        <c:tickLblPos val="nextTo"/>
        <c:crossAx val="1204346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744054779927214"/>
          <c:y val="0.24622823257736398"/>
          <c:w val="0.1402319058981121"/>
          <c:h val="0.59002257748921805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3bbfe9e-d069-4a17-99ac-2a2d3c4708c3}"/>
      </c:ext>
    </c:extLst>
  </c:chart>
  <c:txPr>
    <a:bodyPr/>
    <a:lstStyle/>
    <a:p>
      <a:pPr>
        <a:defRPr lang="ru-RU"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665F928-7814-43B8-8AC7-8FA652789E9E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E575D88-1731-4D8F-895D-2451F22B29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5F928-7814-43B8-8AC7-8FA652789E9E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75D88-1731-4D8F-895D-2451F22B292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5F928-7814-43B8-8AC7-8FA652789E9E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75D88-1731-4D8F-895D-2451F22B292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5F928-7814-43B8-8AC7-8FA652789E9E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75D88-1731-4D8F-895D-2451F22B292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5F928-7814-43B8-8AC7-8FA652789E9E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75D88-1731-4D8F-895D-2451F22B292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5F928-7814-43B8-8AC7-8FA652789E9E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75D88-1731-4D8F-895D-2451F22B292D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5F928-7814-43B8-8AC7-8FA652789E9E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75D88-1731-4D8F-895D-2451F22B29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665F928-7814-43B8-8AC7-8FA652789E9E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75D88-1731-4D8F-895D-2451F22B292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665F928-7814-43B8-8AC7-8FA652789E9E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575D88-1731-4D8F-895D-2451F22B292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5F928-7814-43B8-8AC7-8FA652789E9E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75D88-1731-4D8F-895D-2451F22B29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5F928-7814-43B8-8AC7-8FA652789E9E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75D88-1731-4D8F-895D-2451F22B29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F665F928-7814-43B8-8AC7-8FA652789E9E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8E575D88-1731-4D8F-895D-2451F22B292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0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web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0.web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2.webp"/><Relationship Id="rId7" Type="http://schemas.openxmlformats.org/officeDocument/2006/relationships/image" Target="../media/image3.png"/><Relationship Id="rId2" Type="http://schemas.openxmlformats.org/officeDocument/2006/relationships/image" Target="../media/image11.web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webp"/><Relationship Id="rId5" Type="http://schemas.openxmlformats.org/officeDocument/2006/relationships/image" Target="../media/image14.webp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7.webp"/><Relationship Id="rId7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webp"/><Relationship Id="rId4" Type="http://schemas.openxmlformats.org/officeDocument/2006/relationships/image" Target="../media/image18.web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2.webp"/><Relationship Id="rId7" Type="http://schemas.openxmlformats.org/officeDocument/2006/relationships/image" Target="../media/image3.png"/><Relationship Id="rId2" Type="http://schemas.openxmlformats.org/officeDocument/2006/relationships/image" Target="../media/image21.web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webp"/><Relationship Id="rId5" Type="http://schemas.openxmlformats.org/officeDocument/2006/relationships/image" Target="../media/image24.webp"/><Relationship Id="rId4" Type="http://schemas.openxmlformats.org/officeDocument/2006/relationships/image" Target="../media/image23.web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ebp"/><Relationship Id="rId2" Type="http://schemas.openxmlformats.org/officeDocument/2006/relationships/image" Target="../media/image26.web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9.png"/><Relationship Id="rId4" Type="http://schemas.openxmlformats.org/officeDocument/2006/relationships/image" Target="../media/image28.web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eb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2.webp"/><Relationship Id="rId4" Type="http://schemas.openxmlformats.org/officeDocument/2006/relationships/image" Target="../media/image31.web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ebp"/><Relationship Id="rId7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36.webp"/><Relationship Id="rId4" Type="http://schemas.openxmlformats.org/officeDocument/2006/relationships/image" Target="../media/image35.web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9938" y="692697"/>
            <a:ext cx="8064895" cy="1805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ru-RU" sz="2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  <a:t>О ПРОЕКТЕ СЕМЕЙНАЯ МАСТЕРСКАЯ </a:t>
            </a: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ru-RU" sz="2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  <a:t>«ТВОРЕНИЕ ДОБРЫХ РУК»:</a:t>
            </a: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endParaRPr lang="ru-RU" sz="2400" b="1" spc="-1" dirty="0" smtClean="0">
              <a:solidFill>
                <a:srgbClr val="5D317D"/>
              </a:solidFill>
              <a:latin typeface="Actay Wide Bd"/>
              <a:ea typeface="Verdana" panose="020B0604030504040204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ru-RU" b="1" spc="-1" dirty="0" smtClean="0">
              <a:solidFill>
                <a:srgbClr val="5D317D"/>
              </a:solidFill>
              <a:latin typeface="Times New Roman" panose="02020603050405020304" pitchFamily="18" charset="0"/>
              <a:ea typeface="Verdana" panose="020B0604030504040204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2" t="3746" r="22366" b="11628"/>
          <a:stretch/>
        </p:blipFill>
        <p:spPr bwMode="auto">
          <a:xfrm>
            <a:off x="0" y="4394"/>
            <a:ext cx="1224136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54" y="116633"/>
            <a:ext cx="171796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7656" y="2132856"/>
            <a:ext cx="7992888" cy="3879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07000"/>
              </a:lnSpc>
              <a:spcAft>
                <a:spcPts val="600"/>
              </a:spcAft>
            </a:pPr>
            <a:r>
              <a:rPr lang="ru-RU" b="1" i="1" u="sng" spc="-1" dirty="0">
                <a:solidFill>
                  <a:srgbClr val="FF000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  <a:t>ГЛАВНАЯ РЕШАЕМАЯ ПРОБЛЕМА – </a:t>
            </a:r>
          </a:p>
          <a:p>
            <a:pPr lvl="0" algn="just">
              <a:lnSpc>
                <a:spcPct val="107000"/>
              </a:lnSpc>
              <a:spcAft>
                <a:spcPts val="600"/>
              </a:spcAft>
            </a:pPr>
            <a:r>
              <a:rPr lang="ru-RU" spc="-1" dirty="0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  <a:t>повышение потенциала семей с детьми для выхода на уровень </a:t>
            </a:r>
            <a:r>
              <a:rPr lang="ru-RU" spc="-1" dirty="0" err="1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  <a:t>самообеспечения</a:t>
            </a:r>
            <a:r>
              <a:rPr lang="ru-RU" spc="-1" dirty="0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  <a:t>, путём основанном на методе </a:t>
            </a:r>
            <a:r>
              <a:rPr lang="ru-RU" spc="-1" dirty="0" err="1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  <a:t>коучинга</a:t>
            </a:r>
            <a:r>
              <a:rPr lang="ru-RU" spc="-1" dirty="0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  <a:t>, </a:t>
            </a:r>
            <a:br>
              <a:rPr lang="ru-RU" spc="-1" dirty="0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</a:br>
            <a:r>
              <a:rPr lang="ru-RU" spc="-1" dirty="0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  <a:t>т.е. раскрытие потенциала человека и дальнейшей помощи </a:t>
            </a:r>
            <a:br>
              <a:rPr lang="ru-RU" spc="-1" dirty="0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</a:br>
            <a:r>
              <a:rPr lang="ru-RU" spc="-1" dirty="0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  <a:t>в решении существенных проблем и достижения определённой цели</a:t>
            </a:r>
            <a:r>
              <a:rPr lang="ru-RU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07000"/>
              </a:lnSpc>
              <a:spcAft>
                <a:spcPts val="600"/>
              </a:spcAft>
            </a:pPr>
            <a:endParaRPr lang="ru-RU" spc="-1" dirty="0">
              <a:solidFill>
                <a:srgbClr val="002060"/>
              </a:solidFill>
              <a:latin typeface="Times New Roman" panose="02020603050405020304" pitchFamily="18" charset="0"/>
              <a:ea typeface="Verdana" panose="020B0604030504040204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</a:pPr>
            <a:r>
              <a:rPr lang="ru-RU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  <a:t>Реализация </a:t>
            </a:r>
            <a:r>
              <a:rPr lang="ru-RU" spc="-1" dirty="0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  <a:t>типовых алгоритмов помощи, является важным компонентом Проекта развития межведомственного взаимодействия, с привлечением общественных и волонтерских организаций, а также комплексного подхода </a:t>
            </a:r>
            <a:r>
              <a:rPr lang="ru-RU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  <a:t/>
            </a:r>
            <a:br>
              <a:rPr lang="ru-RU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</a:br>
            <a:r>
              <a:rPr lang="ru-RU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  <a:t>к </a:t>
            </a:r>
            <a:r>
              <a:rPr lang="ru-RU" spc="-1" dirty="0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  <a:t>решению проблем семей с детьми, имеющих низкий уровень дохода. Специалистами центра применяются технологии помощи, ориентированные </a:t>
            </a:r>
            <a:r>
              <a:rPr lang="ru-RU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  <a:t/>
            </a:r>
            <a:br>
              <a:rPr lang="ru-RU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</a:br>
            <a:r>
              <a:rPr lang="ru-RU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  <a:t>на </a:t>
            </a:r>
            <a:r>
              <a:rPr lang="ru-RU" spc="-1" dirty="0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  <a:t>активизацию внутренних ресурсов и выхода из кризисной ситуации семьи.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604" y="168526"/>
            <a:ext cx="1720460" cy="115212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12068" y="836712"/>
            <a:ext cx="7920880" cy="591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ru-RU" sz="2400" b="1" i="1" u="sng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Verdana" panose="020B0604030504040204"/>
                <a:cs typeface="Times New Roman" panose="02020603050405020304" pitchFamily="18" charset="0"/>
              </a:rPr>
              <a:t>ЦЕЛЬ ПРОЕКТА: </a:t>
            </a:r>
          </a:p>
          <a:p>
            <a:pPr marL="285750" indent="-285750" algn="just">
              <a:lnSpc>
                <a:spcPct val="107000"/>
              </a:lnSpc>
              <a:spcAft>
                <a:spcPts val="600"/>
              </a:spcAft>
              <a:buFontTx/>
              <a:buChar char="-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потенциала семей с детьми для выхода на уровень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самообеспечения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ПРОЕКТА: </a:t>
            </a:r>
          </a:p>
          <a:p>
            <a:endParaRPr lang="ru-RU" sz="1400" b="1" i="1" u="sng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Проведение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информационно-просветительской работы и публичных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мероприятия; 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программ работы Семейной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мастерской; 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Ресурсное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Семейной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мастерской; 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Нормативное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организационное и методическое обеспечение деятельности Семейной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мастерской.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i="1" u="sng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ГРУППА ПРОЕКТА:</a:t>
            </a:r>
          </a:p>
          <a:p>
            <a:endParaRPr lang="ru-RU" sz="2400" b="1" i="1" u="sng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одители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(законные представители), имеющие доход ниже прожиточного минимума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риск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возможного развития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семейного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неблагополучия; 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лкозависимые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(законные представители), не выполняющие надлежащим образом своих обязанностей 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воспитанию, обучению и содержанию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детей; 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семей, имеющие низкий уровень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дохода; 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(законные представители), не имеющие трудового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дохода.</a:t>
            </a:r>
          </a:p>
          <a:p>
            <a:endParaRPr lang="ru-RU" sz="1600" b="1" spc="-1" dirty="0" smtClean="0">
              <a:solidFill>
                <a:srgbClr val="002060"/>
              </a:solidFill>
              <a:latin typeface="Comic Sans MS" panose="030F0702030302020204" pitchFamily="66" charset="0"/>
              <a:ea typeface="Verdana" panose="020B0604030504040204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endParaRPr lang="ru-RU" spc="-1" dirty="0">
              <a:latin typeface="Arial" panose="020B0604020202020204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2" t="3746" r="22366" b="11628"/>
          <a:stretch/>
        </p:blipFill>
        <p:spPr bwMode="auto">
          <a:xfrm>
            <a:off x="0" y="4394"/>
            <a:ext cx="1224136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677823"/>
            <a:ext cx="855297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РЕАЛИЗАЦИИ ПРОЕКТА:</a:t>
            </a:r>
          </a:p>
          <a:p>
            <a:pPr algn="ctr"/>
            <a:endParaRPr lang="ru-RU" sz="2400" b="1" i="1" u="sng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Нормативное</a:t>
            </a: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организационное и методическое обеспечение деятельности ПРОЕКТА;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Разработка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утверждение нормативных документов о создании и деятельности Семейной мастерской;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Создание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деятельность рабочей группы по управлению проектом;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Создание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рабочей группы исполнителей мероприятий проекта в формате кейс-лаборатории;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Разработка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утверждение программ «Семейных мастерских», «Кейс-лаборатория», «Уголок счастья», «Новая волна»;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Подбор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 групп проекта и наставников, привлечение добровольцев.</a:t>
            </a:r>
          </a:p>
          <a:p>
            <a:pPr algn="just"/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Ресурсное </a:t>
            </a: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ПРОЕКТА; 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Подготовка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помещений для ПРОЕКТА;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Размещение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режимной вывески, закупка и установка оборудования;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Заключение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соглашений с организациями-партнёрами.</a:t>
            </a:r>
            <a:endParaRPr lang="ru-RU" sz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Реализация </a:t>
            </a: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 работы ПРОЕКТА; 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Проведение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комплексной диагностики;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Организация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семейного клуба «Уголок счастья», выездной мобильной группы, пункта проката оборудования;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Создание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службы «Мама на час»;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3.4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Реализация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запланированных в программах занятий;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3.5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Создание </a:t>
            </a:r>
            <a:r>
              <a:rPr lang="ru-RU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антикафе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«Новая волна», портфолио достижений;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3.6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Повышение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 компетенций специалистов.</a:t>
            </a:r>
          </a:p>
          <a:p>
            <a:pPr algn="just"/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Проведение </a:t>
            </a: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информационно-просветительской работы и публичных мероприятия ПРОЕКТА;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4.1. «Всё начинается с семьи!» Торжественное мероприятие по открытию ПРОЕКТА; 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Разработка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создание информационных материалов для тиражирования и распространения;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4.3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Создание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раздела на официальном сайте организации, размещение информации в социальных сетях;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4.4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Проведение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выставок.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4.5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Участие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Всероссийском форуме-"Вместе ради детей"(2025, 2026г);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4.6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Проведение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итогового семинара.</a:t>
            </a:r>
          </a:p>
          <a:p>
            <a:endParaRPr lang="ru-RU" sz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2" t="3746" r="22366" b="11628"/>
          <a:stretch/>
        </p:blipFill>
        <p:spPr bwMode="auto">
          <a:xfrm>
            <a:off x="0" y="4394"/>
            <a:ext cx="1224136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54" y="116633"/>
            <a:ext cx="171796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881" y="508450"/>
            <a:ext cx="835292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СОЦИАЛЬНЫХ СЕРВИСОВ, </a:t>
            </a:r>
          </a:p>
          <a:p>
            <a:pPr algn="ctr"/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ТЕХНОЛОГИЙ, МЕТОДИК:</a:t>
            </a:r>
          </a:p>
          <a:p>
            <a:pPr algn="ctr"/>
            <a:endParaRPr lang="ru-RU" b="1" i="1" u="sng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1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Коуч</a:t>
            </a:r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-сервис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эта методика направлена на раскрытие потенциала семьи, определение направлений деятельности в рамках семейных мастерских и укрепление внутрисемейных отношений. </a:t>
            </a:r>
          </a:p>
          <a:p>
            <a:pPr marL="342900" indent="-342900">
              <a:buAutoNum type="arabicPeriod"/>
            </a:pPr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Кейс-менеджмент (управление случаями)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данная методика позволяет оценить ситуацию, разработать и реализовать программы сопровождения родителей с алкогольной зависимостью, опираясь на внутренние ресурсы членов семьи и их ближайшего окружения. </a:t>
            </a:r>
          </a:p>
          <a:p>
            <a:pPr marL="342900" indent="-342900">
              <a:buAutoNum type="arabicPeriod"/>
            </a:pPr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семейной и молодежной гостиной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этот подход способствует повышению социального статуса малообеспеченных семей путем стимулирования социальной активности, а также развитию личности получателей социальных услуг, формированию положительных интересов, укреплению родительской ответственности и мотивации улучшения финансового состояния семьи. </a:t>
            </a:r>
          </a:p>
          <a:p>
            <a:pPr marL="342900" indent="-342900">
              <a:buAutoNum type="arabicPeriod"/>
            </a:pPr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краткосрочного присмотра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методика обеспечивает присмотр за детьми на период занятости родителей. </a:t>
            </a:r>
          </a:p>
          <a:p>
            <a:pPr marL="342900" indent="-342900">
              <a:buAutoNum type="arabicPeriod"/>
            </a:pPr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Мобильная группа и прокат оборудования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делает помощь более доступной для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нуждающихся. </a:t>
            </a:r>
          </a:p>
          <a:p>
            <a:pPr marL="342900" indent="-342900">
              <a:buAutoNum type="arabicPeriod" startAt="6"/>
            </a:pPr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Реабилитация несовершеннолетних в условиях стационара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данный метод предназначен для предоставления комплекса социальных услуг, направленных на выход семьи из трудной ситуации.</a:t>
            </a:r>
          </a:p>
          <a:p>
            <a:pPr marL="342900" indent="-342900">
              <a:buAutoNum type="arabicPeriod" startAt="6"/>
            </a:pP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 startAt="6"/>
            </a:pP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 startAt="6"/>
            </a:pP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 startAt="6"/>
            </a:pP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 startAt="6"/>
            </a:pP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 startAt="6"/>
            </a:pP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256" y="4869160"/>
            <a:ext cx="2323728" cy="1742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056" y="4869160"/>
            <a:ext cx="2323863" cy="1742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2" t="3746" r="22366" b="11628"/>
          <a:stretch/>
        </p:blipFill>
        <p:spPr bwMode="auto">
          <a:xfrm>
            <a:off x="0" y="4394"/>
            <a:ext cx="1224136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54" y="116633"/>
            <a:ext cx="171796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0800000" flipV="1">
            <a:off x="1368326" y="637819"/>
            <a:ext cx="631844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  <a:r>
              <a:rPr lang="ru-RU" sz="2000" b="1" u="sng" dirty="0" smtClean="0">
                <a:solidFill>
                  <a:srgbClr val="002060"/>
                </a:solidFill>
              </a:rPr>
              <a:t> ПРИМЕНЕНИЯ ПРАКТИКИ </a:t>
            </a:r>
          </a:p>
          <a:p>
            <a:pPr algn="ctr"/>
            <a:r>
              <a:rPr lang="ru-RU" sz="2000" b="1" u="sng" dirty="0" smtClean="0">
                <a:solidFill>
                  <a:srgbClr val="002060"/>
                </a:solidFill>
              </a:rPr>
              <a:t>ЗА 2025 г.</a:t>
            </a:r>
          </a:p>
          <a:p>
            <a:pPr algn="ctr"/>
            <a:endParaRPr lang="ru-RU" b="1" i="1" u="sng" dirty="0" smtClean="0">
              <a:solidFill>
                <a:srgbClr val="002060"/>
              </a:solidFill>
            </a:endParaRPr>
          </a:p>
          <a:p>
            <a:pPr algn="ctr"/>
            <a:endParaRPr lang="ru-RU" b="1" i="1" u="sng" dirty="0">
              <a:solidFill>
                <a:srgbClr val="002060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954699537"/>
              </p:ext>
            </p:extLst>
          </p:nvPr>
        </p:nvGraphicFramePr>
        <p:xfrm>
          <a:off x="640843" y="1469215"/>
          <a:ext cx="8241705" cy="2155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40843" y="3645024"/>
            <a:ext cx="8408962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количества семей, справившихся с трудной жизненной ситуацией, связанной с низким уровнем дохода; </a:t>
            </a:r>
          </a:p>
          <a:p>
            <a:pPr marL="228600" indent="-228600">
              <a:buAutoNum type="arabicPeriod"/>
            </a:pPr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крепление взаимоотношений между родителями и детьми; </a:t>
            </a:r>
          </a:p>
          <a:p>
            <a:pPr marL="228600" indent="-228600">
              <a:buAutoNum type="arabicPeriod"/>
            </a:pP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жизни детей в малообеспеченных семьях;</a:t>
            </a:r>
          </a:p>
          <a:p>
            <a:pPr marL="228600" indent="-228600">
              <a:buAutoNum type="arabicPeriod"/>
            </a:pP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знаний и компетенций родителей в вопросах профессиональной ориентации своих детей;</a:t>
            </a:r>
          </a:p>
          <a:p>
            <a:pPr marL="228600" indent="-228600">
              <a:buAutoNum type="arabicPeriod"/>
            </a:pP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материально-технической базы учреждений, работающих с несовершеннолетними и семьями с детьми; </a:t>
            </a:r>
          </a:p>
          <a:p>
            <a:pPr marL="228600" indent="-228600">
              <a:buAutoNum type="arabicPeriod"/>
            </a:pPr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беспечение передачи опыта семейных традиций от старших поколений к младшим; </a:t>
            </a:r>
          </a:p>
          <a:p>
            <a:pPr marL="228600" indent="-228600">
              <a:buAutoNum type="arabicPeriod"/>
            </a:pP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возможностей для подросткового заработка; </a:t>
            </a:r>
          </a:p>
          <a:p>
            <a:pPr marL="228600" indent="-228600">
              <a:buAutoNum type="arabicPeriod"/>
            </a:pP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комплексной помощи в преодолении бедности и повышении потенциала семьи — Борьба с вредными привычками;</a:t>
            </a:r>
          </a:p>
          <a:p>
            <a:pPr marL="228600" indent="-228600">
              <a:buAutoNum type="arabicPeriod"/>
            </a:pP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спектра предоставляемых услуг; </a:t>
            </a:r>
          </a:p>
          <a:p>
            <a:pPr marL="228600" indent="-228600">
              <a:buAutoNum type="arabicPeriod"/>
            </a:pP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уровня социального сиротства за счет уменьшения числа родителей с алкогольной зависимостью;</a:t>
            </a:r>
          </a:p>
          <a:p>
            <a:pPr marL="228600" indent="-228600">
              <a:buAutoNum type="arabicPeriod"/>
            </a:pP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доступной помощи детям и семьям независимо от места проживания; </a:t>
            </a:r>
          </a:p>
          <a:p>
            <a:pPr marL="228600" indent="-228600">
              <a:buAutoNum type="arabicPeriod"/>
            </a:pP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позитивных жизненных перспектив.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2" t="3746" r="22366" b="11628"/>
          <a:stretch/>
        </p:blipFill>
        <p:spPr bwMode="auto">
          <a:xfrm>
            <a:off x="0" y="4394"/>
            <a:ext cx="1224136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54" y="116633"/>
            <a:ext cx="171796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79712" y="179349"/>
            <a:ext cx="48782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МАСТЕРСКАЯ</a:t>
            </a:r>
            <a:r>
              <a:rPr lang="ru-RU" sz="20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ЧИСТОТЫ </a:t>
            </a:r>
          </a:p>
          <a:p>
            <a:pPr algn="ctr"/>
            <a:r>
              <a:rPr lang="ru-RU" sz="20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Домовой</a:t>
            </a:r>
            <a:r>
              <a:rPr lang="ru-RU" sz="20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химчистка ковров и мягкой мебели)</a:t>
            </a:r>
          </a:p>
        </p:txBody>
      </p:sp>
      <p:pic>
        <p:nvPicPr>
          <p:cNvPr id="2" name="Изображение 1"/>
          <p:cNvPicPr/>
          <p:nvPr/>
        </p:nvPicPr>
        <p:blipFill>
          <a:blip r:embed="rId2"/>
          <a:stretch>
            <a:fillRect/>
          </a:stretch>
        </p:blipFill>
        <p:spPr>
          <a:xfrm>
            <a:off x="700476" y="4097714"/>
            <a:ext cx="3827074" cy="24276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76" y="1345402"/>
            <a:ext cx="3842749" cy="2637332"/>
          </a:xfrm>
          <a:prstGeom prst="rect">
            <a:avLst/>
          </a:prstGeom>
        </p:spPr>
      </p:pic>
      <p:pic>
        <p:nvPicPr>
          <p:cNvPr id="5" name="Изображение 4"/>
          <p:cNvPicPr/>
          <p:nvPr/>
        </p:nvPicPr>
        <p:blipFill>
          <a:blip r:embed="rId4"/>
          <a:stretch>
            <a:fillRect/>
          </a:stretch>
        </p:blipFill>
        <p:spPr>
          <a:xfrm>
            <a:off x="4644008" y="1340769"/>
            <a:ext cx="3926717" cy="5112470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2" t="3746" r="22366" b="11628"/>
          <a:stretch/>
        </p:blipFill>
        <p:spPr bwMode="auto">
          <a:xfrm>
            <a:off x="0" y="4394"/>
            <a:ext cx="1224136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54" y="116633"/>
            <a:ext cx="171796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188640"/>
            <a:ext cx="4734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ВОЛШЕБНАЯ</a:t>
            </a:r>
            <a:r>
              <a:rPr lang="ru-RU" sz="20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НИТЬ» 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(вязальная мастерская)</a:t>
            </a:r>
          </a:p>
        </p:txBody>
      </p:sp>
      <p:pic>
        <p:nvPicPr>
          <p:cNvPr id="3" name="Изображение 2"/>
          <p:cNvPicPr/>
          <p:nvPr/>
        </p:nvPicPr>
        <p:blipFill>
          <a:blip r:embed="rId2"/>
          <a:stretch>
            <a:fillRect/>
          </a:stretch>
        </p:blipFill>
        <p:spPr>
          <a:xfrm>
            <a:off x="265738" y="1412617"/>
            <a:ext cx="2493645" cy="2016383"/>
          </a:xfrm>
          <a:prstGeom prst="rect">
            <a:avLst/>
          </a:prstGeom>
        </p:spPr>
      </p:pic>
      <p:pic>
        <p:nvPicPr>
          <p:cNvPr id="4" name="Изображение 3"/>
          <p:cNvPicPr/>
          <p:nvPr/>
        </p:nvPicPr>
        <p:blipFill>
          <a:blip r:embed="rId3"/>
          <a:stretch>
            <a:fillRect/>
          </a:stretch>
        </p:blipFill>
        <p:spPr>
          <a:xfrm>
            <a:off x="251460" y="3429000"/>
            <a:ext cx="2502250" cy="20119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180" y="2191390"/>
            <a:ext cx="3469032" cy="2520280"/>
          </a:xfrm>
          <a:prstGeom prst="rect">
            <a:avLst/>
          </a:prstGeom>
        </p:spPr>
      </p:pic>
      <p:pic>
        <p:nvPicPr>
          <p:cNvPr id="6" name="Изображение 5"/>
          <p:cNvPicPr/>
          <p:nvPr/>
        </p:nvPicPr>
        <p:blipFill>
          <a:blip r:embed="rId5"/>
          <a:stretch>
            <a:fillRect/>
          </a:stretch>
        </p:blipFill>
        <p:spPr>
          <a:xfrm>
            <a:off x="6393479" y="1478562"/>
            <a:ext cx="2469460" cy="1942941"/>
          </a:xfrm>
          <a:prstGeom prst="rect">
            <a:avLst/>
          </a:prstGeom>
        </p:spPr>
      </p:pic>
      <p:pic>
        <p:nvPicPr>
          <p:cNvPr id="7" name="Изображение 6"/>
          <p:cNvPicPr/>
          <p:nvPr/>
        </p:nvPicPr>
        <p:blipFill>
          <a:blip r:embed="rId6"/>
          <a:stretch>
            <a:fillRect/>
          </a:stretch>
        </p:blipFill>
        <p:spPr>
          <a:xfrm>
            <a:off x="6393479" y="3439842"/>
            <a:ext cx="2469460" cy="2009133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2" t="3746" r="22366" b="11628"/>
          <a:stretch/>
        </p:blipFill>
        <p:spPr bwMode="auto">
          <a:xfrm>
            <a:off x="0" y="4394"/>
            <a:ext cx="1224136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54" y="116633"/>
            <a:ext cx="171796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116632"/>
            <a:ext cx="52565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СУВЕНИРНАЯ</a:t>
            </a:r>
            <a:r>
              <a:rPr lang="ru-RU" sz="20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МАСТЕРСКАЯ «СИЯНИЕ»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мыла и свечей)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07" y="4149080"/>
            <a:ext cx="2687838" cy="2175158"/>
          </a:xfrm>
          <a:prstGeom prst="rect">
            <a:avLst/>
          </a:prstGeom>
        </p:spPr>
      </p:pic>
      <p:pic>
        <p:nvPicPr>
          <p:cNvPr id="3" name="Изображение 2"/>
          <p:cNvPicPr/>
          <p:nvPr/>
        </p:nvPicPr>
        <p:blipFill rotWithShape="1">
          <a:blip r:embed="rId3"/>
          <a:srcRect t="6917" b="9629"/>
          <a:stretch/>
        </p:blipFill>
        <p:spPr>
          <a:xfrm>
            <a:off x="6252026" y="1463298"/>
            <a:ext cx="2542456" cy="2016224"/>
          </a:xfrm>
          <a:prstGeom prst="rect">
            <a:avLst/>
          </a:prstGeom>
        </p:spPr>
      </p:pic>
      <p:pic>
        <p:nvPicPr>
          <p:cNvPr id="4" name="Изображение 3"/>
          <p:cNvPicPr/>
          <p:nvPr/>
        </p:nvPicPr>
        <p:blipFill rotWithShape="1">
          <a:blip r:embed="rId4"/>
          <a:srcRect l="510" t="3062" r="-510" b="-3062"/>
          <a:stretch/>
        </p:blipFill>
        <p:spPr>
          <a:xfrm>
            <a:off x="479124" y="1628800"/>
            <a:ext cx="2270329" cy="2351380"/>
          </a:xfrm>
          <a:prstGeom prst="rect">
            <a:avLst/>
          </a:prstGeom>
        </p:spPr>
      </p:pic>
      <p:pic>
        <p:nvPicPr>
          <p:cNvPr id="5" name="Изображение 4"/>
          <p:cNvPicPr/>
          <p:nvPr/>
        </p:nvPicPr>
        <p:blipFill>
          <a:blip r:embed="rId5"/>
          <a:stretch>
            <a:fillRect/>
          </a:stretch>
        </p:blipFill>
        <p:spPr>
          <a:xfrm>
            <a:off x="3016367" y="1952361"/>
            <a:ext cx="2935605" cy="3352165"/>
          </a:xfrm>
          <a:prstGeom prst="rect">
            <a:avLst/>
          </a:prstGeom>
        </p:spPr>
      </p:pic>
      <p:pic>
        <p:nvPicPr>
          <p:cNvPr id="6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9" b="26619"/>
          <a:stretch/>
        </p:blipFill>
        <p:spPr>
          <a:xfrm>
            <a:off x="6493476" y="3717032"/>
            <a:ext cx="2059555" cy="2445731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2" t="3746" r="22366" b="11628"/>
          <a:stretch/>
        </p:blipFill>
        <p:spPr bwMode="auto">
          <a:xfrm>
            <a:off x="0" y="4394"/>
            <a:ext cx="1224136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54" y="116633"/>
            <a:ext cx="171796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116632"/>
            <a:ext cx="466226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ЛАКОМКА</a:t>
            </a:r>
            <a:r>
              <a:rPr lang="ru-RU" sz="20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(кулинарная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мастерская)</a:t>
            </a:r>
          </a:p>
        </p:txBody>
      </p:sp>
      <p:pic>
        <p:nvPicPr>
          <p:cNvPr id="4" name="Изображение 3"/>
          <p:cNvPicPr/>
          <p:nvPr/>
        </p:nvPicPr>
        <p:blipFill>
          <a:blip r:embed="rId2"/>
          <a:stretch>
            <a:fillRect/>
          </a:stretch>
        </p:blipFill>
        <p:spPr>
          <a:xfrm>
            <a:off x="160755" y="1700808"/>
            <a:ext cx="2619500" cy="1728192"/>
          </a:xfrm>
          <a:prstGeom prst="rect">
            <a:avLst/>
          </a:prstGeom>
        </p:spPr>
      </p:pic>
      <p:pic>
        <p:nvPicPr>
          <p:cNvPr id="5" name="Изображение 4"/>
          <p:cNvPicPr/>
          <p:nvPr/>
        </p:nvPicPr>
        <p:blipFill>
          <a:blip r:embed="rId3"/>
          <a:stretch>
            <a:fillRect/>
          </a:stretch>
        </p:blipFill>
        <p:spPr>
          <a:xfrm>
            <a:off x="6466676" y="3429000"/>
            <a:ext cx="2554133" cy="1613336"/>
          </a:xfrm>
          <a:prstGeom prst="rect">
            <a:avLst/>
          </a:prstGeom>
        </p:spPr>
      </p:pic>
      <p:pic>
        <p:nvPicPr>
          <p:cNvPr id="6" name="Изображение 5"/>
          <p:cNvPicPr/>
          <p:nvPr/>
        </p:nvPicPr>
        <p:blipFill>
          <a:blip r:embed="rId4"/>
          <a:stretch>
            <a:fillRect/>
          </a:stretch>
        </p:blipFill>
        <p:spPr>
          <a:xfrm>
            <a:off x="6466676" y="1556792"/>
            <a:ext cx="2554133" cy="1872208"/>
          </a:xfrm>
          <a:prstGeom prst="rect">
            <a:avLst/>
          </a:prstGeom>
        </p:spPr>
      </p:pic>
      <p:pic>
        <p:nvPicPr>
          <p:cNvPr id="7" name="Изображение 6"/>
          <p:cNvPicPr/>
          <p:nvPr/>
        </p:nvPicPr>
        <p:blipFill rotWithShape="1">
          <a:blip r:embed="rId5"/>
          <a:srcRect t="8812" b="8824"/>
          <a:stretch/>
        </p:blipFill>
        <p:spPr>
          <a:xfrm>
            <a:off x="160755" y="3429000"/>
            <a:ext cx="2619500" cy="1971937"/>
          </a:xfrm>
          <a:prstGeom prst="rect">
            <a:avLst/>
          </a:prstGeom>
        </p:spPr>
      </p:pic>
      <p:pic>
        <p:nvPicPr>
          <p:cNvPr id="8" name="Изображение 7"/>
          <p:cNvPicPr/>
          <p:nvPr/>
        </p:nvPicPr>
        <p:blipFill>
          <a:blip r:embed="rId6"/>
          <a:stretch>
            <a:fillRect/>
          </a:stretch>
        </p:blipFill>
        <p:spPr>
          <a:xfrm>
            <a:off x="2823266" y="1052736"/>
            <a:ext cx="3600399" cy="5256584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2" t="3746" r="22366" b="11628"/>
          <a:stretch/>
        </p:blipFill>
        <p:spPr bwMode="auto">
          <a:xfrm>
            <a:off x="0" y="4394"/>
            <a:ext cx="1224136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54" y="116633"/>
            <a:ext cx="171796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82763" y="240527"/>
            <a:ext cx="54197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" panose="020B0604020202020204" pitchFamily="34" charset="-122"/>
                <a:cs typeface="Times New Roman" panose="02020603050405020304" pitchFamily="18" charset="0"/>
              </a:rPr>
              <a:t>СЕМЕЙНЫЙ КЛУБ </a:t>
            </a:r>
          </a:p>
          <a:p>
            <a:pPr algn="ctr"/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" panose="020B0604020202020204" pitchFamily="34" charset="-122"/>
                <a:cs typeface="Times New Roman" panose="02020603050405020304" pitchFamily="18" charset="0"/>
              </a:rPr>
              <a:t>«</a:t>
            </a:r>
            <a:r>
              <a:rPr lang="ru-RU" sz="1600" b="1" u="sng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" panose="020B0604020202020204" pitchFamily="34" charset="-122"/>
                <a:cs typeface="Times New Roman" panose="02020603050405020304" pitchFamily="18" charset="0"/>
              </a:rPr>
              <a:t>Уголок</a:t>
            </a:r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" panose="020B0604020202020204" pitchFamily="34" charset="-122"/>
                <a:cs typeface="Times New Roman" panose="02020603050405020304" pitchFamily="18" charset="0"/>
              </a:rPr>
              <a:t> счастья»</a:t>
            </a:r>
            <a:endParaRPr lang="en-US" sz="2000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467545" y="1335950"/>
            <a:ext cx="8208912" cy="952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just"/>
            <a:r>
              <a:rPr lang="ru-RU" sz="1600" b="1" u="sng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Цель программы </a:t>
            </a:r>
            <a:r>
              <a:rPr lang="ru-RU" sz="1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</a:t>
            </a:r>
            <a:r>
              <a:rPr lang="ru-RU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формирование ключевых компетенций </a:t>
            </a:r>
            <a: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для </a:t>
            </a:r>
            <a:r>
              <a:rPr lang="ru-RU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принятия рациональных финансовых решений в сфере управления личными денежными средствами, формирование готовности к профессиональному </a:t>
            </a:r>
            <a: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самоопределению.</a:t>
            </a:r>
            <a:endParaRPr lang="ru-RU" altLang="en-US" sz="1600" dirty="0" smtClean="0">
              <a:solidFill>
                <a:srgbClr val="00B0F0"/>
              </a:solidFill>
              <a:sym typeface="+mn-ea"/>
            </a:endParaRPr>
          </a:p>
        </p:txBody>
      </p:sp>
      <p:pic>
        <p:nvPicPr>
          <p:cNvPr id="4" name="Изображение 3"/>
          <p:cNvPicPr/>
          <p:nvPr/>
        </p:nvPicPr>
        <p:blipFill>
          <a:blip r:embed="rId2"/>
          <a:stretch>
            <a:fillRect/>
          </a:stretch>
        </p:blipFill>
        <p:spPr>
          <a:xfrm>
            <a:off x="246516" y="2563574"/>
            <a:ext cx="2042160" cy="2961005"/>
          </a:xfrm>
          <a:prstGeom prst="rect">
            <a:avLst/>
          </a:prstGeom>
        </p:spPr>
      </p:pic>
      <p:pic>
        <p:nvPicPr>
          <p:cNvPr id="6" name="Изображение 5"/>
          <p:cNvPicPr/>
          <p:nvPr/>
        </p:nvPicPr>
        <p:blipFill rotWithShape="1">
          <a:blip r:embed="rId3"/>
          <a:srcRect r="15430"/>
          <a:stretch/>
        </p:blipFill>
        <p:spPr>
          <a:xfrm>
            <a:off x="6499960" y="2563574"/>
            <a:ext cx="2448272" cy="2953385"/>
          </a:xfrm>
          <a:prstGeom prst="rect">
            <a:avLst/>
          </a:prstGeom>
        </p:spPr>
      </p:pic>
      <p:pic>
        <p:nvPicPr>
          <p:cNvPr id="7" name="Изображение 6"/>
          <p:cNvPicPr/>
          <p:nvPr/>
        </p:nvPicPr>
        <p:blipFill>
          <a:blip r:embed="rId4"/>
          <a:stretch>
            <a:fillRect/>
          </a:stretch>
        </p:blipFill>
        <p:spPr>
          <a:xfrm>
            <a:off x="2451297" y="3414666"/>
            <a:ext cx="4010404" cy="31683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" y="0"/>
            <a:ext cx="1225402" cy="1005927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54" y="116633"/>
            <a:ext cx="171796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2" t="3746" r="22366" b="11628"/>
          <a:stretch/>
        </p:blipFill>
        <p:spPr bwMode="auto">
          <a:xfrm>
            <a:off x="0" y="4394"/>
            <a:ext cx="1224136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79712" y="116633"/>
            <a:ext cx="56166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" panose="020B0604020202020204" pitchFamily="34" charset="-122"/>
                <a:cs typeface="Times New Roman" panose="02020603050405020304" pitchFamily="18" charset="0"/>
              </a:rPr>
              <a:t>МОЛОДЁЖНОЕ ПРОСТРАНСТВО </a:t>
            </a:r>
          </a:p>
          <a:p>
            <a:pPr algn="ctr"/>
            <a:r>
              <a:rPr lang="ru-RU" sz="2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" panose="020B0604020202020204" pitchFamily="34" charset="-122"/>
                <a:cs typeface="Times New Roman" panose="02020603050405020304" pitchFamily="18" charset="0"/>
              </a:rPr>
              <a:t>«</a:t>
            </a:r>
            <a:r>
              <a:rPr lang="ru-RU" sz="1600" b="1" u="sng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" panose="020B0604020202020204" pitchFamily="34" charset="-122"/>
                <a:cs typeface="Times New Roman" panose="02020603050405020304" pitchFamily="18" charset="0"/>
              </a:rPr>
              <a:t>Новая</a:t>
            </a:r>
            <a:r>
              <a:rPr lang="ru-RU" sz="2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" panose="020B0604020202020204" pitchFamily="34" charset="-122"/>
                <a:cs typeface="Times New Roman" panose="02020603050405020304" pitchFamily="18" charset="0"/>
              </a:rPr>
              <a:t> </a:t>
            </a:r>
            <a:r>
              <a:rPr lang="ru-RU" sz="1600" b="1" u="sng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" panose="020B0604020202020204" pitchFamily="34" charset="-122"/>
                <a:cs typeface="Times New Roman" panose="02020603050405020304" pitchFamily="18" charset="0"/>
              </a:rPr>
              <a:t>волна»</a:t>
            </a:r>
            <a:endParaRPr lang="en-US" sz="1600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Изображение 2"/>
          <p:cNvPicPr/>
          <p:nvPr/>
        </p:nvPicPr>
        <p:blipFill rotWithShape="1">
          <a:blip r:embed="rId3"/>
          <a:srcRect t="19577"/>
          <a:stretch/>
        </p:blipFill>
        <p:spPr>
          <a:xfrm>
            <a:off x="179512" y="2601092"/>
            <a:ext cx="2546213" cy="2268068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395536" y="1247715"/>
            <a:ext cx="8280920" cy="12446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just"/>
            <a:r>
              <a:rPr lang="ru-RU" sz="1600" b="1" i="1" u="sng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Цель программы </a:t>
            </a:r>
            <a:r>
              <a:rPr lang="ru-RU" sz="1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</a:t>
            </a:r>
            <a:r>
              <a:rPr lang="ru-RU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</a:t>
            </a:r>
            <a: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аскрытие творческого потенциала, получение новых знаний </a:t>
            </a:r>
            <a:b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 развитие профессиональных навыков. Это уникальная среда </a:t>
            </a:r>
            <a:r>
              <a:rPr lang="ru-RU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для неформального общения, креатива и обучения, где каждый может проконсультироваться </a:t>
            </a:r>
            <a: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/>
            </a:r>
            <a:b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 </a:t>
            </a:r>
            <a:r>
              <a:rPr lang="ru-RU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экспертами по финансам, карьере и способам получения дополнительного дохода.</a:t>
            </a:r>
            <a:endParaRPr lang="ru-RU" altLang="en-US" sz="1600" dirty="0">
              <a:solidFill>
                <a:srgbClr val="00B0F0"/>
              </a:solidFill>
              <a:sym typeface="+mn-ea"/>
            </a:endParaRPr>
          </a:p>
        </p:txBody>
      </p:sp>
      <p:pic>
        <p:nvPicPr>
          <p:cNvPr id="6" name="Изображение 5"/>
          <p:cNvPicPr/>
          <p:nvPr/>
        </p:nvPicPr>
        <p:blipFill rotWithShape="1">
          <a:blip r:embed="rId4"/>
          <a:srcRect b="33333"/>
          <a:stretch/>
        </p:blipFill>
        <p:spPr>
          <a:xfrm>
            <a:off x="6389718" y="2601092"/>
            <a:ext cx="2598957" cy="2119367"/>
          </a:xfrm>
          <a:prstGeom prst="rect">
            <a:avLst/>
          </a:prstGeom>
        </p:spPr>
      </p:pic>
      <p:pic>
        <p:nvPicPr>
          <p:cNvPr id="9" name="Изображение 8"/>
          <p:cNvPicPr/>
          <p:nvPr/>
        </p:nvPicPr>
        <p:blipFill>
          <a:blip r:embed="rId5"/>
          <a:stretch>
            <a:fillRect/>
          </a:stretch>
        </p:blipFill>
        <p:spPr>
          <a:xfrm>
            <a:off x="2757571" y="3501090"/>
            <a:ext cx="3600301" cy="2981672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54" y="116633"/>
            <a:ext cx="171796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9238" y="116632"/>
            <a:ext cx="56166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" panose="020B0604020202020204" pitchFamily="34" charset="-122"/>
                <a:cs typeface="Times New Roman" panose="02020603050405020304" pitchFamily="18" charset="0"/>
              </a:rPr>
              <a:t>ПРОГРАММА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" panose="020B0604020202020204" pitchFamily="34" charset="-122"/>
                <a:cs typeface="Times New Roman" panose="02020603050405020304" pitchFamily="18" charset="0"/>
              </a:rPr>
              <a:t>«Мама на час»</a:t>
            </a:r>
            <a:endParaRPr lang="en-US" sz="2400" i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1940" y="1268761"/>
            <a:ext cx="82112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1" u="sng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 - </a:t>
            </a:r>
            <a: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помощи родителям (законным представителям), участвующих в мероприятиях проекта «Семейная мастерская «Творение добрых рук»», в вопросах воспитания и обучения детей в возрасте от 1-го года до 7-ми лет, организации присмотра </a:t>
            </a:r>
            <a:b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ухода за ними.</a:t>
            </a:r>
            <a:endParaRPr lang="ru-RU" sz="1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00875"/>
            <a:ext cx="2447925" cy="325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Изображение 5"/>
          <p:cNvPicPr/>
          <p:nvPr/>
        </p:nvPicPr>
        <p:blipFill>
          <a:blip r:embed="rId3"/>
          <a:stretch>
            <a:fillRect/>
          </a:stretch>
        </p:blipFill>
        <p:spPr>
          <a:xfrm>
            <a:off x="1949557" y="3895151"/>
            <a:ext cx="2462530" cy="2823845"/>
          </a:xfrm>
          <a:prstGeom prst="rect">
            <a:avLst/>
          </a:prstGeom>
        </p:spPr>
      </p:pic>
      <p:pic>
        <p:nvPicPr>
          <p:cNvPr id="7" name="Изображение 6"/>
          <p:cNvPicPr/>
          <p:nvPr/>
        </p:nvPicPr>
        <p:blipFill>
          <a:blip r:embed="rId4"/>
          <a:stretch>
            <a:fillRect/>
          </a:stretch>
        </p:blipFill>
        <p:spPr>
          <a:xfrm>
            <a:off x="4251552" y="2599313"/>
            <a:ext cx="2439035" cy="2860675"/>
          </a:xfrm>
          <a:prstGeom prst="rect">
            <a:avLst/>
          </a:prstGeom>
        </p:spPr>
      </p:pic>
      <p:pic>
        <p:nvPicPr>
          <p:cNvPr id="8" name="Изображение 7"/>
          <p:cNvPicPr/>
          <p:nvPr/>
        </p:nvPicPr>
        <p:blipFill>
          <a:blip r:embed="rId5"/>
          <a:stretch>
            <a:fillRect/>
          </a:stretch>
        </p:blipFill>
        <p:spPr>
          <a:xfrm>
            <a:off x="6530051" y="3890327"/>
            <a:ext cx="2490470" cy="28276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3482"/>
            <a:ext cx="1225402" cy="1005927"/>
          </a:xfrm>
          <a:prstGeom prst="rect">
            <a:avLst/>
          </a:prstGeom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54" y="116633"/>
            <a:ext cx="171796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77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048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289</TotalTime>
  <Words>771</Words>
  <Application>Microsoft Office PowerPoint</Application>
  <PresentationFormat>Экран (4:3)</PresentationFormat>
  <Paragraphs>93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Actay Wide Bd</vt:lpstr>
      <vt:lpstr>Arial</vt:lpstr>
      <vt:lpstr>Comic Sans MS</vt:lpstr>
      <vt:lpstr>Lucida Sans Unicode</vt:lpstr>
      <vt:lpstr>Times New Roman</vt:lpstr>
      <vt:lpstr>Verdana</vt:lpstr>
      <vt:lpstr>Wingdings 2</vt:lpstr>
      <vt:lpstr>Wingdings 3</vt:lpstr>
      <vt:lpstr>Открытая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Бюджетное учреждение Орловской области  «Должанский межрайонный социально-реабилитационный центр для несовершеннолетних»</dc:title>
  <dc:creator>Usr</dc:creator>
  <cp:lastModifiedBy>Пользователь Windows</cp:lastModifiedBy>
  <cp:revision>30</cp:revision>
  <dcterms:created xsi:type="dcterms:W3CDTF">2026-08-11T07:24:00Z</dcterms:created>
  <dcterms:modified xsi:type="dcterms:W3CDTF">2026-08-17T11:43:05Z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1049-12.1.0.28032</vt:lpwstr>
  </property>
  <property fmtid="{D5CDD505-2E9C-101B-9397-08002B2CF9AE}" pid="3" name="ICV">
    <vt:lpwstr>F1CBCF3B6FFF44BBB0E66155559A50A3_13</vt:lpwstr>
  </property>
</Properties>
</file>