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10"/>
  </p:notesMasterIdLst>
  <p:sldIdLst>
    <p:sldId id="264" r:id="rId2"/>
    <p:sldId id="257" r:id="rId3"/>
    <p:sldId id="261" r:id="rId4"/>
    <p:sldId id="262" r:id="rId5"/>
    <p:sldId id="259" r:id="rId6"/>
    <p:sldId id="266" r:id="rId7"/>
    <p:sldId id="258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E9750E-A9B9-499F-A11A-B779D62CBD2C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E326D-73DC-4B1A-A5B6-4A849DDE3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120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E326D-73DC-4B1A-A5B6-4A849DDE336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789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925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984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2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801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81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320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07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598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5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32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7173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873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3439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460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820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08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BA7CE-0AF7-48D6-9F45-30A317EE1D59}" type="datetimeFigureOut">
              <a:rPr lang="ru-RU" smtClean="0"/>
              <a:t>20.08.2026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9FE0556-6882-4E6E-AD67-4664DA3C55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66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3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34248" y="4466509"/>
            <a:ext cx="1322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Проект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14861" y="4074094"/>
            <a:ext cx="44751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n w="1905"/>
                <a:solidFill>
                  <a:srgbClr val="00CC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4500" b="1" i="1" dirty="0" err="1" smtClean="0">
                <a:ln w="1905"/>
                <a:solidFill>
                  <a:srgbClr val="00CC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ЭкоЛандия</a:t>
            </a:r>
            <a:r>
              <a:rPr lang="ru-RU" b="1" i="1" dirty="0" smtClean="0">
                <a:ln w="1905"/>
                <a:solidFill>
                  <a:srgbClr val="00CC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  <a:endParaRPr lang="ru-RU" b="1" i="1" dirty="0">
              <a:ln w="1905"/>
              <a:solidFill>
                <a:srgbClr val="00CC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18216" y="4953344"/>
            <a:ext cx="1027713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Контроль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за реализацией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Проекта: </a:t>
            </a:r>
            <a:r>
              <a:rPr lang="ru-RU" sz="1600" b="1" dirty="0">
                <a:ln w="0"/>
                <a:solidFill>
                  <a:schemeClr val="bg1">
                    <a:lumMod val="50000"/>
                  </a:schemeClr>
                </a:solidFill>
              </a:rPr>
              <a:t>д</a:t>
            </a:r>
            <a:r>
              <a:rPr lang="ru-RU" sz="1600" b="1" dirty="0" smtClean="0">
                <a:ln w="0"/>
                <a:solidFill>
                  <a:schemeClr val="bg1">
                    <a:lumMod val="50000"/>
                  </a:schemeClr>
                </a:solidFill>
              </a:rPr>
              <a:t>иректор </a:t>
            </a:r>
            <a:r>
              <a:rPr lang="ru-RU" sz="1600" b="1" dirty="0" err="1">
                <a:ln w="0"/>
                <a:solidFill>
                  <a:schemeClr val="bg1">
                    <a:lumMod val="50000"/>
                  </a:schemeClr>
                </a:solidFill>
              </a:rPr>
              <a:t>Прошева</a:t>
            </a:r>
            <a:r>
              <a:rPr lang="ru-RU" sz="1600" b="1" dirty="0">
                <a:ln w="0"/>
                <a:solidFill>
                  <a:schemeClr val="bg1">
                    <a:lumMod val="50000"/>
                  </a:schemeClr>
                </a:solidFill>
              </a:rPr>
              <a:t> Людмила Владимировна</a:t>
            </a:r>
          </a:p>
          <a:p>
            <a:endParaRPr lang="ru-RU" sz="10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Носитель практики -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о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тделение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социальной реабилитации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несовершеннолетних</a:t>
            </a:r>
          </a:p>
          <a:p>
            <a:endParaRPr lang="ru-RU" sz="10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Участники </a:t>
            </a:r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реализации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практики: </a:t>
            </a:r>
            <a:r>
              <a:rPr lang="ru-RU" sz="1600" b="1" dirty="0" smtClean="0">
                <a:solidFill>
                  <a:schemeClr val="bg1">
                    <a:lumMod val="50000"/>
                  </a:schemeClr>
                </a:solidFill>
              </a:rPr>
              <a:t>специалисты и воспитанники отделения</a:t>
            </a:r>
            <a:endParaRPr lang="ru-RU" sz="16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046" y="280611"/>
            <a:ext cx="9378441" cy="3749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23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ksim\Desktop\ydZyqzne3G_8xOm24oHPoiKyglaAgjeiEc80Ws6O4EIQpvUnQb3gAwwehuSPwU48o9Qe-EofgLQSXrQPsxOR50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349" y="571334"/>
            <a:ext cx="3344510" cy="2144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44436" y="231322"/>
            <a:ext cx="1721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Проект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152133" y="2978967"/>
            <a:ext cx="2600696" cy="54626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Направление:</a:t>
            </a:r>
            <a:endParaRPr lang="ru-RU" b="1" dirty="0"/>
          </a:p>
        </p:txBody>
      </p:sp>
      <p:sp>
        <p:nvSpPr>
          <p:cNvPr id="9" name="Пятиугольник 8"/>
          <p:cNvSpPr/>
          <p:nvPr/>
        </p:nvSpPr>
        <p:spPr>
          <a:xfrm>
            <a:off x="152133" y="3981008"/>
            <a:ext cx="2600696" cy="54626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Цель: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6935" y="2906179"/>
            <a:ext cx="9278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640080" algn="l"/>
              </a:tabLst>
            </a:pPr>
            <a:r>
              <a:rPr lang="ru-RU" sz="1600" dirty="0">
                <a:ea typeface="Times New Roman" panose="02020603050405020304" pitchFamily="18" charset="0"/>
              </a:rPr>
              <a:t>Обучить детей основам природы: устройству растений и животных, экосистемам, важности сохранения чистоты окружающей среды. Развивать наблюдательность, любознательность, навыки проведения опытов и анализа результатов.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0704" y="733634"/>
            <a:ext cx="1322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Проект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152133" y="4952883"/>
            <a:ext cx="2600696" cy="54626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Задачи: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52829" y="4819112"/>
            <a:ext cx="93130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Обустройство </a:t>
            </a: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ЭКО уголка необходимым оборудованием;</a:t>
            </a:r>
            <a:endParaRPr lang="ru-RU" sz="16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endParaRPr lang="ru-RU" sz="8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Озеленение </a:t>
            </a: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и облагораживание территории для проведения экологических мероприятий с несовершеннолетними;</a:t>
            </a:r>
            <a:endParaRPr lang="ru-RU" sz="16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endParaRPr lang="ru-RU" sz="8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Воспитание </a:t>
            </a: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бережного отношения к окружающему </a:t>
            </a:r>
            <a:r>
              <a:rPr lang="ru-RU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миру;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endParaRPr lang="ru-RU" sz="800" dirty="0" smtClean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навыков коммуникации, улучшение  эмоционального и поведенческого состояния личности несовершеннолетних;</a:t>
            </a:r>
            <a:endParaRPr lang="ru-RU" sz="160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90704" y="1370231"/>
            <a:ext cx="2600696" cy="54626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Сроки реализации: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56935" y="1043198"/>
            <a:ext cx="603616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179070" algn="l"/>
              </a:tabLst>
            </a:pPr>
            <a:r>
              <a:rPr lang="ru-RU" sz="1600" b="1" dirty="0">
                <a:ea typeface="Times New Roman" panose="02020603050405020304" pitchFamily="18" charset="0"/>
              </a:rPr>
              <a:t>Проект</a:t>
            </a:r>
            <a:r>
              <a:rPr lang="ru-RU" sz="1600" dirty="0">
                <a:ea typeface="Times New Roman" panose="02020603050405020304" pitchFamily="18" charset="0"/>
              </a:rPr>
              <a:t> «</a:t>
            </a:r>
            <a:r>
              <a:rPr lang="ru-RU" sz="1600" dirty="0" err="1" smtClean="0">
                <a:ea typeface="Times New Roman" panose="02020603050405020304" pitchFamily="18" charset="0"/>
              </a:rPr>
              <a:t>ЭкоЛандия</a:t>
            </a:r>
            <a:r>
              <a:rPr lang="ru-RU" sz="1600" dirty="0" smtClean="0">
                <a:ea typeface="Times New Roman" panose="02020603050405020304" pitchFamily="18" charset="0"/>
              </a:rPr>
              <a:t>» </a:t>
            </a:r>
            <a:r>
              <a:rPr lang="ru-RU" sz="1600" dirty="0">
                <a:ea typeface="Times New Roman" panose="02020603050405020304" pitchFamily="18" charset="0"/>
              </a:rPr>
              <a:t>является победителем </a:t>
            </a:r>
            <a:r>
              <a:rPr lang="ru-RU" sz="1600" dirty="0" smtClean="0">
                <a:ea typeface="Times New Roman" panose="02020603050405020304" pitchFamily="18" charset="0"/>
              </a:rPr>
              <a:t>конкурса социальных и культурных проектов Лукойл </a:t>
            </a:r>
            <a:r>
              <a:rPr lang="ru-RU" sz="1600" dirty="0">
                <a:ea typeface="Times New Roman" panose="02020603050405020304" pitchFamily="18" charset="0"/>
              </a:rPr>
              <a:t>в 2025 </a:t>
            </a:r>
            <a:r>
              <a:rPr lang="ru-RU" sz="1600" dirty="0" smtClean="0">
                <a:ea typeface="Times New Roman" panose="02020603050405020304" pitchFamily="18" charset="0"/>
              </a:rPr>
              <a:t>году.</a:t>
            </a:r>
          </a:p>
          <a:p>
            <a:pPr algn="just">
              <a:spcAft>
                <a:spcPts val="0"/>
              </a:spcAft>
              <a:tabLst>
                <a:tab pos="179070" algn="l"/>
              </a:tabLst>
            </a:pPr>
            <a:endParaRPr lang="ru-RU" sz="800" dirty="0" smtClean="0"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179070" algn="l"/>
              </a:tabLst>
            </a:pPr>
            <a:r>
              <a:rPr lang="ru-RU" sz="1600" b="1" dirty="0">
                <a:ea typeface="Times New Roman" panose="02020603050405020304" pitchFamily="18" charset="0"/>
              </a:rPr>
              <a:t>Н</a:t>
            </a:r>
            <a:r>
              <a:rPr lang="ru-RU" sz="1600" b="1" dirty="0" smtClean="0">
                <a:ea typeface="Times New Roman" panose="02020603050405020304" pitchFamily="18" charset="0"/>
              </a:rPr>
              <a:t>оминация</a:t>
            </a:r>
            <a:r>
              <a:rPr lang="ru-RU" sz="1600" dirty="0" smtClean="0">
                <a:ea typeface="Times New Roman" panose="02020603050405020304" pitchFamily="18" charset="0"/>
              </a:rPr>
              <a:t> экология и </a:t>
            </a:r>
            <a:r>
              <a:rPr lang="ru-RU" sz="1600" dirty="0">
                <a:ea typeface="Times New Roman" panose="02020603050405020304" pitchFamily="18" charset="0"/>
              </a:rPr>
              <a:t>реализуется </a:t>
            </a:r>
            <a:r>
              <a:rPr lang="ru-RU" sz="1600" dirty="0" smtClean="0">
                <a:ea typeface="Times New Roman" panose="02020603050405020304" pitchFamily="18" charset="0"/>
              </a:rPr>
              <a:t>в отделении </a:t>
            </a:r>
            <a:r>
              <a:rPr lang="ru-RU" sz="1600" dirty="0">
                <a:ea typeface="Times New Roman" panose="02020603050405020304" pitchFamily="18" charset="0"/>
              </a:rPr>
              <a:t>социальной реабилитации несовершеннолетних </a:t>
            </a:r>
            <a:r>
              <a:rPr lang="ru-RU" sz="1600" dirty="0" smtClean="0">
                <a:ea typeface="Times New Roman" panose="02020603050405020304" pitchFamily="18" charset="0"/>
              </a:rPr>
              <a:t>с </a:t>
            </a:r>
            <a:r>
              <a:rPr lang="ru-RU" sz="1600" dirty="0">
                <a:ea typeface="Times New Roman" panose="02020603050405020304" pitchFamily="18" charset="0"/>
              </a:rPr>
              <a:t>июня 2025 по настоящее </a:t>
            </a:r>
            <a:r>
              <a:rPr lang="ru-RU" sz="1600" dirty="0" smtClean="0">
                <a:ea typeface="Times New Roman" panose="02020603050405020304" pitchFamily="18" charset="0"/>
              </a:rPr>
              <a:t>время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856935" y="3981008"/>
            <a:ext cx="91666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640080" algn="l"/>
              </a:tabLst>
            </a:pPr>
            <a:r>
              <a:rPr lang="ru-RU" sz="1600" dirty="0" smtClean="0">
                <a:ea typeface="Times New Roman" panose="02020603050405020304" pitchFamily="18" charset="0"/>
              </a:rPr>
              <a:t>Создание </a:t>
            </a:r>
            <a:r>
              <a:rPr lang="ru-RU" sz="1600" dirty="0">
                <a:ea typeface="Times New Roman" panose="02020603050405020304" pitchFamily="18" charset="0"/>
              </a:rPr>
              <a:t>экологического пространства для формирования у детей чувства ответственности за окружающую среду, трудолюбия, любознательности и активности.</a:t>
            </a:r>
          </a:p>
        </p:txBody>
      </p:sp>
      <p:pic>
        <p:nvPicPr>
          <p:cNvPr id="18" name="Picture 2" descr="C:\Users\Maksim\Desktop\8799b1daa561cea12325d36d20b6350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273" y="101119"/>
            <a:ext cx="931446" cy="8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61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456" y="750515"/>
            <a:ext cx="1322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Проект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85758" y="288850"/>
            <a:ext cx="5082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Содержание проекта</a:t>
            </a:r>
            <a:endParaRPr lang="ru-RU" sz="2400" b="1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Пятиугольник 7"/>
          <p:cNvSpPr/>
          <p:nvPr/>
        </p:nvSpPr>
        <p:spPr>
          <a:xfrm>
            <a:off x="114456" y="2308874"/>
            <a:ext cx="3496514" cy="54626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  <a:tabLst>
                <a:tab pos="179070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Этапы реализации проекта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114456" y="1362201"/>
            <a:ext cx="3005262" cy="54626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  <a:tabLst>
                <a:tab pos="179070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Целевые группы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ru-RU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25232" y="1362201"/>
            <a:ext cx="8003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ea typeface="Times New Roman" panose="02020603050405020304" pitchFamily="18" charset="0"/>
              </a:rPr>
              <a:t>Несовершеннолетние от 3 до 18 лет – воспитанники отделения социальной реабилитации несовершеннолетних ГБУ РК «ЦСЗН г. Печоры»</a:t>
            </a:r>
            <a:endParaRPr lang="ru-RU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800361" y="2166507"/>
            <a:ext cx="80036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ea typeface="Times New Roman" panose="02020603050405020304" pitchFamily="18" charset="0"/>
              </a:rPr>
              <a:t>Практика реализуется в течение двух лет. На каждом этапе практики проводятся мероприятия с применением разнообразных форм и методов работы со сроками исполнения.</a:t>
            </a:r>
            <a:endParaRPr lang="ru-RU" sz="1600" dirty="0"/>
          </a:p>
        </p:txBody>
      </p:sp>
      <p:pic>
        <p:nvPicPr>
          <p:cNvPr id="13" name="Picture 2" descr="C:\Users\Maksim\Desktop\8799b1daa561cea12325d36d20b6350e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273" y="101119"/>
            <a:ext cx="931446" cy="8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02429" y="3191142"/>
            <a:ext cx="1149207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Осуществление </a:t>
            </a:r>
            <a:r>
              <a:rPr lang="ru-RU" sz="16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мероприятий по закупу </a:t>
            </a:r>
            <a:r>
              <a:rPr lang="ru-RU" sz="16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оборудования</a:t>
            </a:r>
          </a:p>
          <a:p>
            <a:pPr lvl="0" algn="just"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Приобретены 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рассада многолетних и однолетних растений и оборудование для ухода за рассадой 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цветов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800" b="1" i="1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Создание </a:t>
            </a:r>
            <a:r>
              <a:rPr lang="ru-RU" sz="16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скульптурной композиции на клумбе и высадка зелени в контейнеры </a:t>
            </a:r>
            <a:endParaRPr lang="ru-RU" sz="1600" b="1" i="1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установлены 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кованые изделия для декоративного оформления клумбы и входа в отделение; высажена рассада многолетних растений на клумбу, рассада однолетних растений в кашпо и 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вазоны</a:t>
            </a:r>
          </a:p>
          <a:p>
            <a:pPr lvl="0" algn="just">
              <a:spcAft>
                <a:spcPts val="0"/>
              </a:spcAft>
            </a:pPr>
            <a:endParaRPr lang="ru-RU" sz="8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Проведение </a:t>
            </a:r>
            <a:r>
              <a:rPr lang="ru-RU" sz="16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на постоянной основе мероприятий с использованием нового оборудования </a:t>
            </a:r>
            <a:endParaRPr lang="ru-RU" sz="1600" b="1" i="1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проводятся 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экологические занятия с несовершеннолетними по уходу за растениями на прилежащей к отделению 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территории 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и в помещении 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отделения</a:t>
            </a:r>
          </a:p>
          <a:p>
            <a:pPr lvl="0" algn="just">
              <a:spcAft>
                <a:spcPts val="0"/>
              </a:spcAft>
            </a:pPr>
            <a:endParaRPr lang="ru-RU" sz="8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b="1" i="1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Подготовка </a:t>
            </a:r>
            <a:r>
              <a:rPr lang="ru-RU" sz="1600" b="1" i="1" dirty="0">
                <a:solidFill>
                  <a:srgbClr val="000000"/>
                </a:solidFill>
                <a:ea typeface="Times New Roman" panose="02020603050405020304" pitchFamily="18" charset="0"/>
              </a:rPr>
              <a:t>и размещение информации о проекте в СМИ, на сайтах учреждения </a:t>
            </a:r>
            <a:endParaRPr lang="ru-RU" sz="1600" b="1" i="1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выпущен 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видеоролик на местном телевизионном канале, размещаются статьи на сайте ГБУ РК «ЦСЗН </a:t>
            </a:r>
            <a:r>
              <a:rPr lang="ru-RU" sz="1600" dirty="0" err="1">
                <a:solidFill>
                  <a:srgbClr val="000000"/>
                </a:solidFill>
                <a:ea typeface="Times New Roman" panose="02020603050405020304" pitchFamily="18" charset="0"/>
              </a:rPr>
              <a:t>г.Печоры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», в группе отделения в 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ВК</a:t>
            </a:r>
          </a:p>
        </p:txBody>
      </p:sp>
    </p:spTree>
    <p:extLst>
      <p:ext uri="{BB962C8B-B14F-4D97-AF65-F5344CB8AC3E}">
        <p14:creationId xmlns:p14="http://schemas.microsoft.com/office/powerpoint/2010/main" val="2108637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705" y="750516"/>
            <a:ext cx="1322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Проект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8739" y="114614"/>
            <a:ext cx="940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Управление и контроль за реализацией Проекта</a:t>
            </a:r>
            <a:endParaRPr lang="ru-RU" sz="2400" b="1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150419" y="1313753"/>
            <a:ext cx="4184913" cy="904850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  <a:tabLst>
                <a:tab pos="179070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Методы, применяемые в рамках реализации проекта: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27666" y="905824"/>
            <a:ext cx="72627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и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ндивидуальные наблюдения 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за 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высаженными 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видами 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растений;</a:t>
            </a:r>
          </a:p>
          <a:p>
            <a:pPr algn="just">
              <a:spcAft>
                <a:spcPts val="0"/>
              </a:spcAft>
            </a:pPr>
            <a:endParaRPr lang="ru-RU" sz="800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г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рупповые 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занятия, направленные на получение знаний об экологии и практических навыков по уходу за 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растениями;</a:t>
            </a:r>
          </a:p>
          <a:p>
            <a:pPr algn="just">
              <a:spcAft>
                <a:spcPts val="0"/>
              </a:spcAft>
            </a:pPr>
            <a:endParaRPr lang="ru-RU" sz="800" dirty="0" smtClean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практические </a:t>
            </a: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навыки работы с микроскопом. Изготовление препаратов растений с целью изучения состава </a:t>
            </a:r>
            <a:r>
              <a:rPr lang="ru-RU" sz="1600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клетки.</a:t>
            </a:r>
            <a:endParaRPr lang="ru-RU" sz="1600" dirty="0">
              <a:ea typeface="Times New Roman" panose="02020603050405020304" pitchFamily="18" charset="0"/>
            </a:endParaRPr>
          </a:p>
        </p:txBody>
      </p:sp>
      <p:pic>
        <p:nvPicPr>
          <p:cNvPr id="3074" name="Picture 2" descr="C:\Users\Maksim\Desktop\8799b1daa561cea12325d36d20b6350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273" y="101119"/>
            <a:ext cx="931446" cy="8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ятиугольник 9"/>
          <p:cNvSpPr/>
          <p:nvPr/>
        </p:nvSpPr>
        <p:spPr>
          <a:xfrm>
            <a:off x="163856" y="2572302"/>
            <a:ext cx="4184913" cy="904850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0"/>
              </a:spcAft>
              <a:tabLst>
                <a:tab pos="179070" algn="l"/>
              </a:tabLst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Подходы, применяемые в рамках реализации проекта: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7122" y="2537069"/>
            <a:ext cx="72627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ea typeface="Times New Roman" panose="02020603050405020304" pitchFamily="18" charset="0"/>
              </a:rPr>
              <a:t>Вазоны и контейнеры для высадки семян растений, грунт цветочный, семена однолетних и многолетних растений, рассада многолетних растений, лопата, шланг, лейка, грабли, детский набор садовый для огорода на окне, торфяные горшки с поддоном, набор пластиковых садовых табличек, кованые подставки под цветы, декоративный садовый декор. </a:t>
            </a:r>
            <a:endParaRPr lang="ru-RU" sz="1600" dirty="0">
              <a:ea typeface="Times New Roman" panose="02020603050405020304" pitchFamily="18" charset="0"/>
            </a:endParaRPr>
          </a:p>
        </p:txBody>
      </p:sp>
      <p:pic>
        <p:nvPicPr>
          <p:cNvPr id="3076" name="Picture 4" descr="C:\Users\Maksim\Desktop\ПРЕЗЕНТАЦИЯ эКОЛАНДИЯ\презентация по эколандии\Лукойл фото 2025\на отправку\RG17UOT2izU1hkAMNHRRQNNdgi9rILcOzFx6MII6gbSOwA5b-YXUG-n7BPQMVyDu48wYVP4wwxWITkGBXMEzIF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122" y="4106728"/>
            <a:ext cx="3413182" cy="25598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Maksim\Desktop\ПРЕЗЕНТАЦИЯ эКОЛАНДИЯ\презентация по эколандии\Лукойл фото 2025\на отправку\IMG-20250911-WA004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5512">
            <a:off x="8598936" y="3860916"/>
            <a:ext cx="2244772" cy="27386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Maksim\Desktop\ПРЕЗЕНТАЦИЯ эКОЛАНДИЯ\презентация по эколандии\Лукойл фото 2025\на отправку\t3qbX6hs0yUl5FxwckAZ_d8ExaMTuHTs7RDJIbNAg9KGZGxYuLN0m-5dcibsXmap25zB0sONQDrKuhOwimjoO6B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7"/>
          <a:stretch/>
        </p:blipFill>
        <p:spPr bwMode="auto">
          <a:xfrm rot="20997839">
            <a:off x="1729529" y="3313125"/>
            <a:ext cx="2346507" cy="33360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57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Maksim\Desktop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55956" y="4729391"/>
            <a:ext cx="2036740" cy="1866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6331" y="738640"/>
            <a:ext cx="1322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Проект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3186" y="95824"/>
            <a:ext cx="11091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Работа, проведенная в 2025 году в рамках экологического проекта  </a:t>
            </a:r>
            <a:endParaRPr lang="ru-RU" sz="2400" b="1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9129" y="647272"/>
            <a:ext cx="1059943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Сотрудниками отделения оформлена клумба, на которой высажены многолетние и однолетние цветковые растения. </a:t>
            </a:r>
            <a:endParaRPr lang="ru-RU" sz="1600" dirty="0" smtClean="0"/>
          </a:p>
          <a:p>
            <a:pPr algn="just"/>
            <a:endParaRPr lang="ru-RU" sz="800" dirty="0"/>
          </a:p>
          <a:p>
            <a:pPr algn="just"/>
            <a:r>
              <a:rPr lang="ru-RU" sz="1600" dirty="0" smtClean="0"/>
              <a:t>У </a:t>
            </a:r>
            <a:r>
              <a:rPr lang="ru-RU" sz="1600" dirty="0"/>
              <a:t>входа в отделение размещены кованые изделия с целью создания дополнительного озеленения. Создана композиция с применением садового декоративного материала.  </a:t>
            </a:r>
            <a:endParaRPr lang="ru-RU" sz="1600" dirty="0" smtClean="0"/>
          </a:p>
          <a:p>
            <a:pPr algn="just"/>
            <a:endParaRPr lang="ru-RU" sz="800" dirty="0"/>
          </a:p>
          <a:p>
            <a:pPr algn="just"/>
            <a:r>
              <a:rPr lang="ru-RU" sz="1600" dirty="0"/>
              <a:t>На окне в группе выполняется высадка растений для проведения наблюдений в помещении отделения</a:t>
            </a:r>
            <a:r>
              <a:rPr lang="ru-RU" sz="1600" dirty="0" smtClean="0"/>
              <a:t>.</a:t>
            </a:r>
          </a:p>
          <a:p>
            <a:pPr algn="just"/>
            <a:endParaRPr lang="ru-RU" sz="800" dirty="0"/>
          </a:p>
          <a:p>
            <a:pPr algn="just"/>
            <a:r>
              <a:rPr lang="ru-RU" sz="1600" dirty="0"/>
              <a:t>С июня по сентябрь  2025 года в проекте было задействовано 20 несовершеннолетних отделения</a:t>
            </a:r>
          </a:p>
        </p:txBody>
      </p:sp>
      <p:pic>
        <p:nvPicPr>
          <p:cNvPr id="6146" name="Picture 2" descr="C:\Users\Maksim\Desktop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215535">
            <a:off x="305161" y="2698987"/>
            <a:ext cx="1901591" cy="24181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aksim\Desktop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2677">
            <a:off x="2197591" y="2825414"/>
            <a:ext cx="2190211" cy="16426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Maksim\Desktop\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4914">
            <a:off x="10163366" y="2890132"/>
            <a:ext cx="1787931" cy="29101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Maksim\Desktop\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7988">
            <a:off x="8599647" y="2832487"/>
            <a:ext cx="1691317" cy="2324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Maksim\Desktop\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8816">
            <a:off x="8719106" y="4848987"/>
            <a:ext cx="1513425" cy="2017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Maksim\Desktop\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0148">
            <a:off x="3593830" y="4324190"/>
            <a:ext cx="1790116" cy="2386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Maksim\Desktop\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9805">
            <a:off x="6940890" y="2825546"/>
            <a:ext cx="1620014" cy="28204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Maksim\Desktop\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576" y="2750218"/>
            <a:ext cx="1610615" cy="1964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 descr="C:\Users\Maksim\Desktop\ПРЕЗЕНТАЦИЯ эКОЛАНДИЯ\презентация по эколандии\Лукойл фото 2025\IMG-20250911-WA0028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347" y="5045336"/>
            <a:ext cx="2169727" cy="16272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Maksim\Desktop\8799b1daa561cea12325d36d20b6350e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273" y="101119"/>
            <a:ext cx="931446" cy="8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94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6331" y="738640"/>
            <a:ext cx="1322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Проект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3186" y="95824"/>
            <a:ext cx="11091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Работа, проведенная в 2026 году в рамках экологического проекта  </a:t>
            </a:r>
            <a:endParaRPr lang="ru-RU" sz="2400" b="1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81373" y="704857"/>
            <a:ext cx="104671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Проект «</a:t>
            </a:r>
            <a:r>
              <a:rPr lang="ru-RU" sz="1600" dirty="0" err="1"/>
              <a:t>ЭкоЛандия</a:t>
            </a:r>
            <a:r>
              <a:rPr lang="ru-RU" sz="1600" dirty="0"/>
              <a:t>» мотивировал воспитанников отделения к осуществлению ухода за зелеными насаждениями и воспитывает у них бережное отношение к окружающей среде. </a:t>
            </a:r>
            <a:endParaRPr lang="ru-RU" sz="1600" dirty="0" smtClean="0"/>
          </a:p>
          <a:p>
            <a:pPr algn="just"/>
            <a:endParaRPr lang="ru-RU" sz="800" dirty="0"/>
          </a:p>
          <a:p>
            <a:pPr algn="just"/>
            <a:r>
              <a:rPr lang="ru-RU" sz="1600" dirty="0" smtClean="0"/>
              <a:t>С </a:t>
            </a:r>
            <a:r>
              <a:rPr lang="ru-RU" sz="1600" dirty="0"/>
              <a:t>марта </a:t>
            </a:r>
            <a:r>
              <a:rPr lang="ru-RU" sz="1600" dirty="0" smtClean="0"/>
              <a:t>2026 года  </a:t>
            </a:r>
            <a:r>
              <a:rPr lang="ru-RU" sz="1600" dirty="0"/>
              <a:t>и по настоящее время в проекте участвует 35 несовершеннолетних</a:t>
            </a:r>
          </a:p>
        </p:txBody>
      </p:sp>
      <p:pic>
        <p:nvPicPr>
          <p:cNvPr id="7170" name="Picture 2" descr="C:\Users\Maksim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5403">
            <a:off x="470182" y="1610868"/>
            <a:ext cx="1957892" cy="26110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Maksim\Desktop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9140">
            <a:off x="2515345" y="1866299"/>
            <a:ext cx="1879572" cy="2506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Maksim\Desktop\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4151">
            <a:off x="9589273" y="1664094"/>
            <a:ext cx="2307032" cy="3076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Maksim\Desktop\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225" y="2328269"/>
            <a:ext cx="2939612" cy="1817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Maksim\Desktop\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217">
            <a:off x="4849482" y="4773082"/>
            <a:ext cx="3261074" cy="1834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Maksim\Desktop\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86" y="4591473"/>
            <a:ext cx="3743382" cy="21056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Maksim\Desktop\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7133">
            <a:off x="8475952" y="4442656"/>
            <a:ext cx="3342991" cy="18804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Maksim\Desktop\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4" y="1790499"/>
            <a:ext cx="2169672" cy="28928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aksim\Desktop\8799b1daa561cea12325d36d20b6350e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273" y="101119"/>
            <a:ext cx="931446" cy="8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00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705" y="738640"/>
            <a:ext cx="1322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Проект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3744" y="162704"/>
            <a:ext cx="9405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Ожидаемые результаты реализации проекта</a:t>
            </a:r>
            <a:endParaRPr lang="ru-RU" sz="2400" b="1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46418" y="738640"/>
            <a:ext cx="1020532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179070" algn="l"/>
              </a:tabLst>
            </a:pPr>
            <a:r>
              <a:rPr lang="ru-RU" sz="1600" b="1" dirty="0">
                <a:ea typeface="Times New Roman" panose="02020603050405020304" pitchFamily="18" charset="0"/>
              </a:rPr>
              <a:t>2025 год: </a:t>
            </a:r>
            <a:r>
              <a:rPr lang="ru-RU" sz="1600" dirty="0">
                <a:ea typeface="Times New Roman" panose="02020603050405020304" pitchFamily="18" charset="0"/>
              </a:rPr>
              <a:t>Улучшение физического и психологического здоровья воспитанников, через контакт с природой и участие в </a:t>
            </a:r>
            <a:r>
              <a:rPr lang="ru-RU" sz="1600" dirty="0" smtClean="0">
                <a:ea typeface="Times New Roman" panose="02020603050405020304" pitchFamily="18" charset="0"/>
              </a:rPr>
              <a:t>трудотерапии</a:t>
            </a:r>
          </a:p>
          <a:p>
            <a:pPr algn="just">
              <a:spcAft>
                <a:spcPts val="0"/>
              </a:spcAft>
              <a:tabLst>
                <a:tab pos="179070" algn="l"/>
              </a:tabLst>
            </a:pPr>
            <a:endParaRPr lang="ru-RU" sz="800" dirty="0"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179070" algn="l"/>
              </a:tabLst>
            </a:pPr>
            <a:r>
              <a:rPr lang="ru-RU" sz="1600" b="1" dirty="0" smtClean="0">
                <a:ea typeface="Times New Roman" panose="02020603050405020304" pitchFamily="18" charset="0"/>
              </a:rPr>
              <a:t>2026 год: </a:t>
            </a:r>
            <a:r>
              <a:rPr lang="ru-RU" sz="1600" dirty="0">
                <a:ea typeface="Times New Roman" panose="02020603050405020304" pitchFamily="18" charset="0"/>
              </a:rPr>
              <a:t>Повышение уровня развития сенсорных способностей. Улучшение эмоциональных и коммуникативных особенностей личности воспитанников</a:t>
            </a:r>
            <a:r>
              <a:rPr lang="ru-RU" sz="1600" dirty="0" smtClean="0"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  <a:tabLst>
                <a:tab pos="179070" algn="l"/>
              </a:tabLst>
            </a:pPr>
            <a:endParaRPr lang="ru-RU" sz="800" dirty="0"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179070" algn="l"/>
              </a:tabLst>
            </a:pPr>
            <a:r>
              <a:rPr lang="ru-RU" sz="1600" dirty="0" smtClean="0">
                <a:ea typeface="Times New Roman" panose="02020603050405020304" pitchFamily="18" charset="0"/>
              </a:rPr>
              <a:t>Повышение </a:t>
            </a:r>
            <a:r>
              <a:rPr lang="ru-RU" sz="1600" dirty="0">
                <a:ea typeface="Times New Roman" panose="02020603050405020304" pitchFamily="18" charset="0"/>
              </a:rPr>
              <a:t>уровня экологической культуры и социальной активности, стремление к здоровому образу жизни. </a:t>
            </a:r>
            <a:endParaRPr lang="ru-RU" sz="16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5123" name="Picture 3" descr="C:\Users\Maksim\Desktop\ПРЕЗЕНТАЦИЯ эКОЛАНДИЯ\презентация по эколандии\Лукойл фото 2025\на отправку\SBEGWoxrkLFNB5QdeC-yz7yprzYNFEjqVgTsyveAzBkZe_ugkIdFr81yQH7FOXNU0_iNSO2sSSWwl50oI1GuQVY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8326">
            <a:off x="824202" y="2730219"/>
            <a:ext cx="3219083" cy="3219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Maksim\Desktop\ПРЕЗЕНТАЦИЯ эКОЛАНДИЯ\презентация по эколандии\Лукойл фото 2025\на отправку\nA-28Yw9kLTl2TdAjqPQ2V2iLTe9DriVUPLTqYTGS-OzYTa30CIhMS9xLGiFMIqrMb6p2a0hQK8v09YRyOObcIM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805" y="2707058"/>
            <a:ext cx="3064303" cy="3064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Maksim\Desktop\ПРЕЗЕНТАЦИЯ эКОЛАНДИЯ\презентация по эколандии\Лукойл фото 2025\IMG-20250911-WA00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9682">
            <a:off x="8155558" y="3077081"/>
            <a:ext cx="3367143" cy="25253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Maksim\Desktop\8799b1daa561cea12325d36d20b6350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273" y="101119"/>
            <a:ext cx="931446" cy="83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05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57" y="714890"/>
            <a:ext cx="13227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Проект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88177" y="2018805"/>
            <a:ext cx="83602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СПАСИБО </a:t>
            </a:r>
          </a:p>
          <a:p>
            <a:pPr algn="ctr"/>
            <a:r>
              <a:rPr lang="ru-RU" sz="8000" b="1" dirty="0" smtClean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 ВНИМАНИЕ!</a:t>
            </a:r>
            <a:endParaRPr lang="ru-RU" sz="8000" b="1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8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352</TotalTime>
  <Words>622</Words>
  <Application>Microsoft Office PowerPoint</Application>
  <PresentationFormat>Широкоэкранный</PresentationFormat>
  <Paragraphs>77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Компьютерный клуб «Новая жизнь»</dc:title>
  <dc:creator>User</dc:creator>
  <cp:lastModifiedBy>User</cp:lastModifiedBy>
  <cp:revision>39</cp:revision>
  <dcterms:created xsi:type="dcterms:W3CDTF">2023-03-14T09:13:40Z</dcterms:created>
  <dcterms:modified xsi:type="dcterms:W3CDTF">2026-08-20T06:03:06Z</dcterms:modified>
</cp:coreProperties>
</file>