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96" r:id="rId4"/>
    <p:sldId id="306" r:id="rId5"/>
    <p:sldId id="311" r:id="rId6"/>
    <p:sldId id="268" r:id="rId7"/>
    <p:sldId id="303" r:id="rId8"/>
    <p:sldId id="319" r:id="rId9"/>
    <p:sldId id="293" r:id="rId10"/>
    <p:sldId id="302" r:id="rId11"/>
    <p:sldId id="276" r:id="rId12"/>
    <p:sldId id="301" r:id="rId13"/>
    <p:sldId id="320" r:id="rId14"/>
    <p:sldId id="316" r:id="rId15"/>
    <p:sldId id="317" r:id="rId16"/>
    <p:sldId id="315" r:id="rId17"/>
    <p:sldId id="331" r:id="rId18"/>
    <p:sldId id="321" r:id="rId19"/>
    <p:sldId id="349" r:id="rId20"/>
    <p:sldId id="344" r:id="rId21"/>
    <p:sldId id="327" r:id="rId22"/>
    <p:sldId id="333" r:id="rId23"/>
    <p:sldId id="336" r:id="rId24"/>
    <p:sldId id="334" r:id="rId25"/>
    <p:sldId id="335" r:id="rId26"/>
    <p:sldId id="347" r:id="rId27"/>
    <p:sldId id="337" r:id="rId28"/>
    <p:sldId id="340" r:id="rId29"/>
    <p:sldId id="343" r:id="rId30"/>
    <p:sldId id="350" r:id="rId31"/>
    <p:sldId id="351" r:id="rId32"/>
    <p:sldId id="342" r:id="rId33"/>
    <p:sldId id="348" r:id="rId34"/>
  </p:sldIdLst>
  <p:sldSz cx="12192000" cy="6858000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3D6"/>
    <a:srgbClr val="40782A"/>
    <a:srgbClr val="60A417"/>
    <a:srgbClr val="455F51"/>
    <a:srgbClr val="4E9133"/>
    <a:srgbClr val="FFFF99"/>
    <a:srgbClr val="549E39"/>
    <a:srgbClr val="BA6906"/>
    <a:srgbClr val="EE8608"/>
    <a:srgbClr val="559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48" y="6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slide" Target="slides/slide21.xml" /><Relationship Id="rId24" Type="http://schemas.openxmlformats.org/officeDocument/2006/relationships/slide" Target="slides/slide22.xml" /><Relationship Id="rId25" Type="http://schemas.openxmlformats.org/officeDocument/2006/relationships/slide" Target="slides/slide23.xml" /><Relationship Id="rId26" Type="http://schemas.openxmlformats.org/officeDocument/2006/relationships/slide" Target="slides/slide24.xml" /><Relationship Id="rId27" Type="http://schemas.openxmlformats.org/officeDocument/2006/relationships/slide" Target="slides/slide25.xml" /><Relationship Id="rId28" Type="http://schemas.openxmlformats.org/officeDocument/2006/relationships/slide" Target="slides/slide26.xml" /><Relationship Id="rId29" Type="http://schemas.openxmlformats.org/officeDocument/2006/relationships/slide" Target="slides/slide27.xml" /><Relationship Id="rId3" Type="http://schemas.openxmlformats.org/officeDocument/2006/relationships/slide" Target="slides/slide1.xml" /><Relationship Id="rId30" Type="http://schemas.openxmlformats.org/officeDocument/2006/relationships/slide" Target="slides/slide28.xml" /><Relationship Id="rId31" Type="http://schemas.openxmlformats.org/officeDocument/2006/relationships/slide" Target="slides/slide29.xml" /><Relationship Id="rId32" Type="http://schemas.openxmlformats.org/officeDocument/2006/relationships/slide" Target="slides/slide30.xml" /><Relationship Id="rId33" Type="http://schemas.openxmlformats.org/officeDocument/2006/relationships/slide" Target="slides/slide31.xml" /><Relationship Id="rId34" Type="http://schemas.openxmlformats.org/officeDocument/2006/relationships/slide" Target="slides/slide32.xml" /><Relationship Id="rId35" Type="http://schemas.openxmlformats.org/officeDocument/2006/relationships/tags" Target="tags/tag1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51722-F7DE-4037-B505-5B50250F7598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131D3-C7AF-4A9F-A39C-8F6889C258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441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hyperlink" Target="https://presentation-creation.ru/" TargetMode="External" /><Relationship Id="rId2" Type="http://schemas.openxmlformats.org/officeDocument/2006/relationships/image" Target="../media/image1.jpeg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hyperlink" Target="https://presentation-creation.ru/" TargetMode="External" /><Relationship Id="rId2" Type="http://schemas.openxmlformats.org/officeDocument/2006/relationships/image" Target="../media/image2.jpeg" /><Relationship Id="rId3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hyperlink" Target="https://presentation-creation.ru/" TargetMode="External" /><Relationship Id="rId2" Type="http://schemas.openxmlformats.org/officeDocument/2006/relationships/image" Target="../media/image3.jpeg" /><Relationship Id="rId3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9C825F-AAE9-4388-9E5D-44CD2DF9F2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3155" y="1551007"/>
            <a:ext cx="9637356" cy="1518767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039D7D-9754-4A0F-BC09-70DF84ADD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5556" y="3200805"/>
            <a:ext cx="7583844" cy="761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2072C2-AEB8-4A11-B5E6-0A004206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05CEE2-44D1-4C01-BD46-E6EDC2585EF5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06507C-1F74-4516-9A16-92B8D09C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E10741-3173-4BCE-816D-9218FC4FD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8344F2-3142-48E6-9654-71CE769E45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99794AB-AB59-4675-870A-95D7F6AE3DF6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1"/>
                </a:solidFill>
                <a:hlinkClick r:id="rId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13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5440B-8AB2-4AFF-9551-4526C992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9" y="397913"/>
            <a:ext cx="11566581" cy="11853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413119-03FA-4BDA-8647-1B3E342BD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91640"/>
            <a:ext cx="8221498" cy="45586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71B780-90DA-4BCC-A4A2-AB6AF543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05CEE2-44D1-4C01-BD46-E6EDC2585EF5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3545A-1E5D-41C3-B379-CA2672D1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1D5A8-BA87-48AB-B725-AB9CF5ED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8344F2-3142-48E6-9654-71CE769E45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47E1F17-2AD0-48DF-833D-A5B3633EF3BD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1"/>
                </a:solidFill>
                <a:hlinkClick r:id="rId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01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1_Заголовок и объект">
    <p:bg>
      <p:bgPr>
        <a:blipFill dpi="0" rotWithShape="1">
          <a:blip r:embed="rId2">
            <a:lum/>
          </a:blip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5440B-8AB2-4AFF-9551-4526C992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19" y="397913"/>
            <a:ext cx="11566581" cy="11853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413119-03FA-4BDA-8647-1B3E342BD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691640"/>
            <a:ext cx="11566580" cy="45586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71B780-90DA-4BCC-A4A2-AB6AF543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05CEE2-44D1-4C01-BD46-E6EDC2585EF5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43545A-1E5D-41C3-B379-CA2672D1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1D5A8-BA87-48AB-B725-AB9CF5ED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8344F2-3142-48E6-9654-71CE769E45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47E1F17-2AD0-48DF-833D-A5B3633EF3BD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1"/>
                </a:solidFill>
                <a:hlinkClick r:id="rId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97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image" Target="../media/image4.png" /><Relationship Id="rId5" Type="http://schemas.openxmlformats.org/officeDocument/2006/relationships/hyperlink" Target="https://presentation-creation.ru/" TargetMode="External" /><Relationship Id="rId6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C4F43-30CD-4196-9266-8C0504B1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E96781-784A-4901-B46E-ADFAEBC1D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CE129B-7DDC-4CD3-96E6-FEF5FB3D8D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5CEE2-44D1-4C01-BD46-E6EDC2585EF5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F647F3-8D51-4CE5-8221-CE0FD1525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4B2CA1-25FB-4F56-87DB-0580A981E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344F2-3142-48E6-9654-71CE769E4527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hlinkClick r:id="rId5"/>
            <a:extLst>
              <a:ext uri="{FF2B5EF4-FFF2-40B4-BE49-F238E27FC236}">
                <a16:creationId xmlns:a16="http://schemas.microsoft.com/office/drawing/2014/main" id="{63EDA966-953B-4EDE-AB6D-20376AC3C0C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58584" y="-1519762"/>
            <a:ext cx="757762" cy="75776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E6D3EB9-8343-40EF-AF3F-E5CDE49D727D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solidFill>
                  <a:srgbClr val="E6E6E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presentation-creation.ru</a:t>
            </a:r>
            <a:endParaRPr lang="ru-RU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05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9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jpeg" /><Relationship Id="rId3" Type="http://schemas.openxmlformats.org/officeDocument/2006/relationships/image" Target="../media/image16.jpeg" /><Relationship Id="rId4" Type="http://schemas.openxmlformats.org/officeDocument/2006/relationships/image" Target="../media/image17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8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4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7.jpeg" /><Relationship Id="rId3" Type="http://schemas.openxmlformats.org/officeDocument/2006/relationships/image" Target="../media/image28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9.jpeg" /><Relationship Id="rId3" Type="http://schemas.openxmlformats.org/officeDocument/2006/relationships/image" Target="../media/image30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3.jpeg" /><Relationship Id="rId3" Type="http://schemas.openxmlformats.org/officeDocument/2006/relationships/image" Target="../media/image34.jpeg" /><Relationship Id="rId4" Type="http://schemas.openxmlformats.org/officeDocument/2006/relationships/image" Target="../media/image3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7.jpe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0.jpeg" /><Relationship Id="rId3" Type="http://schemas.openxmlformats.org/officeDocument/2006/relationships/image" Target="../media/image41.jpeg" /><Relationship Id="rId4" Type="http://schemas.openxmlformats.org/officeDocument/2006/relationships/image" Target="../media/image42.jpeg" /><Relationship Id="rId5" Type="http://schemas.openxmlformats.org/officeDocument/2006/relationships/image" Target="../media/image43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4.jpeg" /><Relationship Id="rId3" Type="http://schemas.openxmlformats.org/officeDocument/2006/relationships/image" Target="../media/image45.jpeg" /><Relationship Id="rId4" Type="http://schemas.openxmlformats.org/officeDocument/2006/relationships/image" Target="../media/image46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7.jpeg" /><Relationship Id="rId3" Type="http://schemas.openxmlformats.org/officeDocument/2006/relationships/image" Target="../media/image48.jpeg" /><Relationship Id="rId4" Type="http://schemas.openxmlformats.org/officeDocument/2006/relationships/image" Target="../media/image49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0.jpeg" /><Relationship Id="rId3" Type="http://schemas.openxmlformats.org/officeDocument/2006/relationships/image" Target="../media/image51.jpeg" /><Relationship Id="rId4" Type="http://schemas.openxmlformats.org/officeDocument/2006/relationships/image" Target="../media/image52.jpeg" /><Relationship Id="rId5" Type="http://schemas.openxmlformats.org/officeDocument/2006/relationships/image" Target="../media/image53.jpeg" /><Relationship Id="rId6" Type="http://schemas.openxmlformats.org/officeDocument/2006/relationships/image" Target="../media/image5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5.jpeg" /><Relationship Id="rId3" Type="http://schemas.openxmlformats.org/officeDocument/2006/relationships/image" Target="../media/image56.jpeg" /><Relationship Id="rId4" Type="http://schemas.openxmlformats.org/officeDocument/2006/relationships/image" Target="../media/image57.jpeg" /><Relationship Id="rId5" Type="http://schemas.openxmlformats.org/officeDocument/2006/relationships/image" Target="../media/image58.jpeg" /><Relationship Id="rId6" Type="http://schemas.openxmlformats.org/officeDocument/2006/relationships/image" Target="../media/image59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0.jpeg" /><Relationship Id="rId3" Type="http://schemas.openxmlformats.org/officeDocument/2006/relationships/image" Target="../media/image61.jpeg" /><Relationship Id="rId4" Type="http://schemas.openxmlformats.org/officeDocument/2006/relationships/image" Target="../media/image62.jpeg" /><Relationship Id="rId5" Type="http://schemas.openxmlformats.org/officeDocument/2006/relationships/image" Target="../media/image63.jpeg" /><Relationship Id="rId6" Type="http://schemas.openxmlformats.org/officeDocument/2006/relationships/image" Target="../media/image64.jpeg" /><Relationship Id="rId7" Type="http://schemas.openxmlformats.org/officeDocument/2006/relationships/image" Target="../media/image65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6.jpeg" /><Relationship Id="rId3" Type="http://schemas.openxmlformats.org/officeDocument/2006/relationships/image" Target="../media/image67.jpeg" /><Relationship Id="rId4" Type="http://schemas.openxmlformats.org/officeDocument/2006/relationships/image" Target="../media/image68.jpeg" /><Relationship Id="rId5" Type="http://schemas.openxmlformats.org/officeDocument/2006/relationships/image" Target="../media/image69.jpeg" /><Relationship Id="rId6" Type="http://schemas.openxmlformats.org/officeDocument/2006/relationships/image" Target="../media/image70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1.jpeg" /><Relationship Id="rId3" Type="http://schemas.openxmlformats.org/officeDocument/2006/relationships/image" Target="../media/image72.jpeg" /><Relationship Id="rId4" Type="http://schemas.openxmlformats.org/officeDocument/2006/relationships/image" Target="../media/image73.jpeg" /><Relationship Id="rId5" Type="http://schemas.openxmlformats.org/officeDocument/2006/relationships/image" Target="../media/image74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5.png" /><Relationship Id="rId3" Type="http://schemas.openxmlformats.org/officeDocument/2006/relationships/image" Target="../media/image76.png" /><Relationship Id="rId4" Type="http://schemas.openxmlformats.org/officeDocument/2006/relationships/image" Target="../media/image77.png" /><Relationship Id="rId5" Type="http://schemas.openxmlformats.org/officeDocument/2006/relationships/image" Target="../media/image78.png" /><Relationship Id="rId6" Type="http://schemas.openxmlformats.org/officeDocument/2006/relationships/image" Target="../media/image79.pn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0.png" /><Relationship Id="rId3" Type="http://schemas.openxmlformats.org/officeDocument/2006/relationships/image" Target="../media/image81.jpeg" /><Relationship Id="rId4" Type="http://schemas.openxmlformats.org/officeDocument/2006/relationships/image" Target="../media/image82.jpeg" /><Relationship Id="rId5" Type="http://schemas.openxmlformats.org/officeDocument/2006/relationships/image" Target="../media/image44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0.png" /><Relationship Id="rId3" Type="http://schemas.openxmlformats.org/officeDocument/2006/relationships/image" Target="../media/image83.jpeg" /><Relationship Id="rId4" Type="http://schemas.openxmlformats.org/officeDocument/2006/relationships/image" Target="../media/image84.jpeg" /><Relationship Id="rId5" Type="http://schemas.openxmlformats.org/officeDocument/2006/relationships/image" Target="../media/image85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6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Прямоугольник 8"/>
          <p:cNvSpPr/>
          <p:nvPr/>
        </p:nvSpPr>
        <p:spPr>
          <a:xfrm>
            <a:off x="2956955" y="2352351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>
                <a:ln w="50800"/>
                <a:solidFill>
                  <a:schemeClr val="accent5">
                    <a:lumMod val="75000"/>
                  </a:schemeClr>
                </a:solidFill>
                <a:latin typeface="+mj-lt"/>
              </a:rPr>
              <a:t>Выездная служба ранней помощи </a:t>
            </a:r>
          </a:p>
          <a:p>
            <a:pPr algn="ctr"/>
            <a:r>
              <a:rPr lang="ru-RU" sz="3600" b="1">
                <a:ln w="50800"/>
                <a:solidFill>
                  <a:schemeClr val="accent5">
                    <a:lumMod val="75000"/>
                  </a:schemeClr>
                </a:solidFill>
                <a:latin typeface="+mj-lt"/>
              </a:rPr>
              <a:t>«Домашний консультант» эффективная форма работы с семьей</a:t>
            </a:r>
          </a:p>
          <a:p>
            <a:pPr algn="ctr"/>
            <a:endParaRPr lang="ru-RU" sz="3600" b="1">
              <a:ln w="50800"/>
              <a:solidFill>
                <a:srgbClr val="35493E"/>
              </a:solidFill>
              <a:latin typeface="+mj-lt"/>
            </a:endParaRPr>
          </a:p>
        </p:txBody>
      </p:sp>
      <p:pic>
        <p:nvPicPr>
          <p:cNvPr id="8" name="Picture 4" descr="\\192.168.100.17\сетевая new\СЕТЕВАЯ\Грант 2024\Логотипы\FPD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1817" y="385483"/>
            <a:ext cx="140335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71" y="217235"/>
            <a:ext cx="1798171" cy="110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0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7383824" y="176048"/>
            <a:ext cx="4414344" cy="1417461"/>
          </a:xfrm>
          <a:noFill/>
          <a:ln>
            <a:noFill/>
          </a:ln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effectLst/>
                <a:cs typeface="Times New Roman" pitchFamily="18" charset="0"/>
              </a:rPr>
              <a:t>ГРУППА КРАТКОВРЕМЕННОГО ПРЕБЫВАНИЯ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797C27E-32E2-D343-6D4A-5E12E79211F3}"/>
              </a:ext>
            </a:extLst>
          </p:cNvPr>
          <p:cNvPicPr/>
          <p:nvPr/>
        </p:nvPicPr>
        <p:blipFill>
          <a:blip r:embed="rId2"/>
          <a:srcRect l="3979" t="7427"/>
          <a:stretch>
            <a:fillRect/>
          </a:stretch>
        </p:blipFill>
        <p:spPr bwMode="auto">
          <a:xfrm>
            <a:off x="-375446" y="-557233"/>
            <a:ext cx="6130768" cy="4803214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53960" y="1822644"/>
            <a:ext cx="5917324" cy="4676384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56674" y="2987322"/>
            <a:ext cx="6295532" cy="472144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317500"/>
          </a:effectLst>
        </p:spPr>
      </p:pic>
      <p:grpSp>
        <p:nvGrpSpPr>
          <p:cNvPr id="34" name="Группа 33"/>
          <p:cNvGrpSpPr/>
          <p:nvPr/>
        </p:nvGrpSpPr>
        <p:grpSpPr>
          <a:xfrm>
            <a:off x="5440339" y="141157"/>
            <a:ext cx="6624000" cy="1476000"/>
            <a:chOff x="5094417" y="116472"/>
            <a:chExt cx="6714338" cy="1499468"/>
          </a:xfrm>
        </p:grpSpPr>
        <p:sp>
          <p:nvSpPr>
            <p:cNvPr id="35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6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7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659821" y="4919008"/>
            <a:ext cx="6532179" cy="1670978"/>
            <a:chOff x="5659821" y="4919008"/>
            <a:chExt cx="6532179" cy="1670978"/>
          </a:xfrm>
        </p:grpSpPr>
        <p:sp>
          <p:nvSpPr>
            <p:cNvPr id="11" name="圆角矩形 30"/>
            <p:cNvSpPr/>
            <p:nvPr/>
          </p:nvSpPr>
          <p:spPr>
            <a:xfrm>
              <a:off x="5659821" y="4934606"/>
              <a:ext cx="6532179" cy="1655380"/>
            </a:xfrm>
            <a:prstGeom prst="roundRect">
              <a:avLst/>
            </a:prstGeom>
            <a:gradFill flip="none" rotWithShape="1">
              <a:gsLst>
                <a:gs pos="100000">
                  <a:schemeClr val="accent3">
                    <a:lumMod val="50000"/>
                  </a:schemeClr>
                </a:gs>
                <a:gs pos="0">
                  <a:schemeClr val="accent3">
                    <a:lumMod val="50000"/>
                  </a:schemeClr>
                </a:gs>
                <a:gs pos="18000">
                  <a:schemeClr val="accent3">
                    <a:lumMod val="60000"/>
                    <a:lumOff val="40000"/>
                  </a:schemeClr>
                </a:gs>
                <a:gs pos="81000">
                  <a:schemeClr val="accent3">
                    <a:lumMod val="60000"/>
                    <a:lumOff val="40000"/>
                  </a:schemeClr>
                </a:gs>
              </a:gsLst>
              <a:lin ang="108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  <a:softEdge rad="63500"/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sz="24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722883" y="4919008"/>
              <a:ext cx="646911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>
                  <a:solidFill>
                    <a:schemeClr val="accent5">
                      <a:lumMod val="75000"/>
                    </a:schemeClr>
                  </a:solidFill>
                </a:rPr>
                <a:t>работа в условиях ГКП включает гибкое содержание и педагогические технологии, обеспечивающие индивидуальное, личностно-ориентированное развитие ребенка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8342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FEBD102-DEB1-C326-FA56-43A103073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8"/>
          <a:stretch>
            <a:fillRect/>
          </a:stretch>
        </p:blipFill>
        <p:spPr>
          <a:xfrm>
            <a:off x="5616397" y="1007265"/>
            <a:ext cx="6101884" cy="6386763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63596" y="-32474"/>
            <a:ext cx="6802576" cy="5101710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A6C516-58C9-1381-4879-052950EFE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1" b="20109"/>
          <a:stretch>
            <a:fillRect/>
          </a:stretch>
        </p:blipFill>
        <p:spPr>
          <a:xfrm>
            <a:off x="614855" y="2764254"/>
            <a:ext cx="5539877" cy="5137367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157544" y="0"/>
            <a:ext cx="4493171" cy="1417461"/>
          </a:xfrm>
          <a:noFill/>
          <a:ln>
            <a:noFill/>
          </a:ln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effectLst/>
                <a:cs typeface="Times New Roman" pitchFamily="18" charset="0"/>
              </a:rPr>
              <a:t>ГРУППА КРАТКОВРЕМЕННОГО ПРЕБЫВАНИЯ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5256944" y="0"/>
            <a:ext cx="6624000" cy="1476000"/>
            <a:chOff x="5094417" y="116472"/>
            <a:chExt cx="6714338" cy="1499468"/>
          </a:xfrm>
        </p:grpSpPr>
        <p:sp>
          <p:nvSpPr>
            <p:cNvPr id="13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5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654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7" name="Овал 76"/>
          <p:cNvSpPr/>
          <p:nvPr/>
        </p:nvSpPr>
        <p:spPr>
          <a:xfrm>
            <a:off x="6583186" y="242251"/>
            <a:ext cx="7056696" cy="6435099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8" name="Группа 77"/>
          <p:cNvGrpSpPr/>
          <p:nvPr/>
        </p:nvGrpSpPr>
        <p:grpSpPr>
          <a:xfrm>
            <a:off x="154156" y="1517077"/>
            <a:ext cx="578872" cy="4405372"/>
            <a:chOff x="751204" y="1282700"/>
            <a:chExt cx="945359" cy="4405372"/>
          </a:xfrm>
        </p:grpSpPr>
        <p:grpSp>
          <p:nvGrpSpPr>
            <p:cNvPr id="79" name="组合 23"/>
            <p:cNvGrpSpPr/>
            <p:nvPr/>
          </p:nvGrpSpPr>
          <p:grpSpPr>
            <a:xfrm>
              <a:off x="751204" y="1282700"/>
              <a:ext cx="938213" cy="4011067"/>
              <a:chOff x="3494584" y="3264942"/>
              <a:chExt cx="938213" cy="1944688"/>
            </a:xfrm>
          </p:grpSpPr>
          <p:grpSp>
            <p:nvGrpSpPr>
              <p:cNvPr id="83" name="Group 27"/>
              <p:cNvGrpSpPr/>
              <p:nvPr/>
            </p:nvGrpSpPr>
            <p:grpSpPr>
              <a:xfrm>
                <a:off x="3494584" y="3264942"/>
                <a:ext cx="938213" cy="1944688"/>
                <a:chOff x="1529" y="1871"/>
                <a:chExt cx="919" cy="1497"/>
              </a:xfrm>
            </p:grpSpPr>
            <p:sp>
              <p:nvSpPr>
                <p:cNvPr id="85" name="Freeform 28"/>
                <p:cNvSpPr/>
                <p:nvPr/>
              </p:nvSpPr>
              <p:spPr bwMode="gray">
                <a:xfrm>
                  <a:off x="1529" y="1871"/>
                  <a:ext cx="919" cy="1497"/>
                </a:xfrm>
                <a:custGeom>
                  <a:gdLst>
                    <a:gd name="T0" fmla="*/ 7 w 919"/>
                    <a:gd name="T1" fmla="*/ 76 h 1497"/>
                    <a:gd name="T2" fmla="*/ 7 w 919"/>
                    <a:gd name="T3" fmla="*/ 1429 h 1497"/>
                    <a:gd name="T4" fmla="*/ 441 w 919"/>
                    <a:gd name="T5" fmla="*/ 1497 h 1497"/>
                    <a:gd name="T6" fmla="*/ 919 w 919"/>
                    <a:gd name="T7" fmla="*/ 1425 h 1497"/>
                    <a:gd name="T8" fmla="*/ 918 w 919"/>
                    <a:gd name="T9" fmla="*/ 73 h 1497"/>
                    <a:gd name="T10" fmla="*/ 414 w 919"/>
                    <a:gd name="T11" fmla="*/ 0 h 1497"/>
                    <a:gd name="T12" fmla="*/ 7 w 919"/>
                    <a:gd name="T13" fmla="*/ 76 h 149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19"/>
                    <a:gd name="T22" fmla="*/ 0 h 1497"/>
                    <a:gd name="T23" fmla="*/ 919 w 919"/>
                    <a:gd name="T24" fmla="*/ 1497 h 1497"/>
                  </a:gdLst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19" h="1497">
                      <a:moveTo>
                        <a:pt x="7" y="76"/>
                      </a:moveTo>
                      <a:cubicBezTo>
                        <a:pt x="7" y="76"/>
                        <a:pt x="7" y="752"/>
                        <a:pt x="7" y="1429"/>
                      </a:cubicBezTo>
                      <a:cubicBezTo>
                        <a:pt x="33" y="1477"/>
                        <a:pt x="289" y="1495"/>
                        <a:pt x="441" y="1497"/>
                      </a:cubicBezTo>
                      <a:cubicBezTo>
                        <a:pt x="593" y="1497"/>
                        <a:pt x="898" y="1486"/>
                        <a:pt x="919" y="1425"/>
                      </a:cubicBezTo>
                      <a:cubicBezTo>
                        <a:pt x="918" y="749"/>
                        <a:pt x="918" y="73"/>
                        <a:pt x="918" y="73"/>
                      </a:cubicBezTo>
                      <a:cubicBezTo>
                        <a:pt x="904" y="12"/>
                        <a:pt x="566" y="0"/>
                        <a:pt x="414" y="0"/>
                      </a:cubicBezTo>
                      <a:cubicBezTo>
                        <a:pt x="262" y="0"/>
                        <a:pt x="0" y="28"/>
                        <a:pt x="7" y="76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BABABA">
                        <a:alpha val="50000"/>
                      </a:srgbClr>
                    </a:gs>
                    <a:gs pos="50000">
                      <a:srgbClr val="FFFFFF">
                        <a:alpha val="50000"/>
                      </a:srgbClr>
                    </a:gs>
                    <a:gs pos="100000">
                      <a:srgbClr val="BABABA">
                        <a:alpha val="50000"/>
                      </a:srgbClr>
                    </a:gs>
                  </a:gsLst>
                  <a:lin ang="0" scaled="1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Impact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86" name="Oval 29"/>
                <p:cNvSpPr>
                  <a:spLocks noChangeArrowheads="1"/>
                </p:cNvSpPr>
                <p:nvPr/>
              </p:nvSpPr>
              <p:spPr bwMode="gray">
                <a:xfrm>
                  <a:off x="1536" y="1872"/>
                  <a:ext cx="912" cy="144"/>
                </a:xfrm>
                <a:prstGeom prst="ellipse">
                  <a:avLst/>
                </a:prstGeom>
                <a:solidFill>
                  <a:srgbClr val="FFFFFF">
                    <a:alpha val="30196"/>
                  </a:srgb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Impact" pitchFamily="34" charset="0"/>
                    <a:ea typeface="微软雅黑" pitchFamily="34" charset="-122"/>
                  </a:endParaRPr>
                </a:p>
              </p:txBody>
            </p:sp>
            <p:sp>
              <p:nvSpPr>
                <p:cNvPr id="87" name="Oval 30"/>
                <p:cNvSpPr>
                  <a:spLocks noChangeArrowheads="1"/>
                </p:cNvSpPr>
                <p:nvPr/>
              </p:nvSpPr>
              <p:spPr bwMode="gray">
                <a:xfrm>
                  <a:off x="1536" y="3224"/>
                  <a:ext cx="912" cy="144"/>
                </a:xfrm>
                <a:prstGeom prst="ellipse">
                  <a:avLst/>
                </a:prstGeom>
                <a:solidFill>
                  <a:srgbClr val="FFFFFF">
                    <a:alpha val="10196"/>
                  </a:srgb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Impact" pitchFamily="34" charset="0"/>
                    <a:ea typeface="微软雅黑" pitchFamily="34" charset="-122"/>
                  </a:endParaRPr>
                </a:p>
              </p:txBody>
            </p:sp>
          </p:grpSp>
          <p:sp>
            <p:nvSpPr>
              <p:cNvPr id="84" name="AutoShape 34"/>
              <p:cNvSpPr>
                <a:spLocks noChangeArrowheads="1"/>
              </p:cNvSpPr>
              <p:nvPr/>
            </p:nvSpPr>
            <p:spPr bwMode="gray">
              <a:xfrm>
                <a:off x="3502522" y="4158343"/>
                <a:ext cx="930275" cy="1049698"/>
              </a:xfrm>
              <a:prstGeom prst="can">
                <a:avLst>
                  <a:gd name="adj" fmla="val 30417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80" name="Text Box 37"/>
            <p:cNvSpPr txBox="1">
              <a:spLocks noChangeArrowheads="1"/>
            </p:cNvSpPr>
            <p:nvPr/>
          </p:nvSpPr>
          <p:spPr bwMode="auto">
            <a:xfrm>
              <a:off x="833306" y="4809204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rPr>
                <a:t>9</a:t>
              </a:r>
              <a:endParaRPr lang="en-US" altLang="zh-CN" kern="0">
                <a:solidFill>
                  <a:srgbClr val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81" name="Rectangle 47"/>
            <p:cNvSpPr>
              <a:spLocks noChangeArrowheads="1"/>
            </p:cNvSpPr>
            <p:nvPr/>
          </p:nvSpPr>
          <p:spPr bwMode="auto">
            <a:xfrm>
              <a:off x="758350" y="5429540"/>
              <a:ext cx="938213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2019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Text Box 37"/>
            <p:cNvSpPr txBox="1">
              <a:spLocks noChangeArrowheads="1"/>
            </p:cNvSpPr>
            <p:nvPr/>
          </p:nvSpPr>
          <p:spPr bwMode="auto">
            <a:xfrm>
              <a:off x="833306" y="1878956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20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2110928" y="1999677"/>
            <a:ext cx="586979" cy="3922772"/>
            <a:chOff x="3948794" y="1765300"/>
            <a:chExt cx="958599" cy="3922772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3948794" y="1765300"/>
              <a:ext cx="936625" cy="3577679"/>
              <a:chOff x="3948794" y="2672804"/>
              <a:chExt cx="936625" cy="2670175"/>
            </a:xfrm>
          </p:grpSpPr>
          <p:sp>
            <p:nvSpPr>
              <p:cNvPr id="92" name="Freeform 24"/>
              <p:cNvSpPr/>
              <p:nvPr/>
            </p:nvSpPr>
            <p:spPr bwMode="gray">
              <a:xfrm>
                <a:off x="3948794" y="2672804"/>
                <a:ext cx="936625" cy="2670175"/>
              </a:xfrm>
              <a:custGeom>
                <a:gdLst>
                  <a:gd name="T0" fmla="*/ 2147483647 w 919"/>
                  <a:gd name="T1" fmla="*/ 2147483647 h 1497"/>
                  <a:gd name="T2" fmla="*/ 2147483647 w 919"/>
                  <a:gd name="T3" fmla="*/ 2147483647 h 1497"/>
                  <a:gd name="T4" fmla="*/ 2147483647 w 919"/>
                  <a:gd name="T5" fmla="*/ 2147483647 h 1497"/>
                  <a:gd name="T6" fmla="*/ 2147483647 w 919"/>
                  <a:gd name="T7" fmla="*/ 2147483647 h 1497"/>
                  <a:gd name="T8" fmla="*/ 2147483647 w 919"/>
                  <a:gd name="T9" fmla="*/ 2147483647 h 1497"/>
                  <a:gd name="T10" fmla="*/ 2147483647 w 919"/>
                  <a:gd name="T11" fmla="*/ 0 h 1497"/>
                  <a:gd name="T12" fmla="*/ 2147483647 w 919"/>
                  <a:gd name="T13" fmla="*/ 2147483647 h 14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9"/>
                  <a:gd name="T22" fmla="*/ 0 h 1497"/>
                  <a:gd name="T23" fmla="*/ 919 w 919"/>
                  <a:gd name="T24" fmla="*/ 1497 h 149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9" h="1497">
                    <a:moveTo>
                      <a:pt x="7" y="76"/>
                    </a:moveTo>
                    <a:cubicBezTo>
                      <a:pt x="7" y="76"/>
                      <a:pt x="7" y="752"/>
                      <a:pt x="7" y="1429"/>
                    </a:cubicBezTo>
                    <a:cubicBezTo>
                      <a:pt x="33" y="1477"/>
                      <a:pt x="289" y="1495"/>
                      <a:pt x="441" y="1497"/>
                    </a:cubicBezTo>
                    <a:cubicBezTo>
                      <a:pt x="593" y="1497"/>
                      <a:pt x="898" y="1486"/>
                      <a:pt x="919" y="1425"/>
                    </a:cubicBezTo>
                    <a:cubicBezTo>
                      <a:pt x="918" y="749"/>
                      <a:pt x="918" y="73"/>
                      <a:pt x="918" y="73"/>
                    </a:cubicBezTo>
                    <a:cubicBezTo>
                      <a:pt x="904" y="12"/>
                      <a:pt x="566" y="0"/>
                      <a:pt x="414" y="0"/>
                    </a:cubicBezTo>
                    <a:cubicBezTo>
                      <a:pt x="262" y="0"/>
                      <a:pt x="0" y="28"/>
                      <a:pt x="7" y="7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ABABA">
                      <a:alpha val="5000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BABABA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93" name="Oval 25"/>
              <p:cNvSpPr>
                <a:spLocks noChangeArrowheads="1"/>
              </p:cNvSpPr>
              <p:nvPr/>
            </p:nvSpPr>
            <p:spPr bwMode="gray">
              <a:xfrm>
                <a:off x="3955144" y="2674392"/>
                <a:ext cx="930275" cy="257175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94" name="Oval 26"/>
              <p:cNvSpPr>
                <a:spLocks noChangeArrowheads="1"/>
              </p:cNvSpPr>
              <p:nvPr/>
            </p:nvSpPr>
            <p:spPr bwMode="gray">
              <a:xfrm>
                <a:off x="3955144" y="5085804"/>
                <a:ext cx="930275" cy="257175"/>
              </a:xfrm>
              <a:prstGeom prst="ellips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95" name="AutoShape 36"/>
              <p:cNvSpPr>
                <a:spLocks noChangeArrowheads="1"/>
              </p:cNvSpPr>
              <p:nvPr/>
            </p:nvSpPr>
            <p:spPr bwMode="gray">
              <a:xfrm>
                <a:off x="3950382" y="4464251"/>
                <a:ext cx="930275" cy="878728"/>
              </a:xfrm>
              <a:prstGeom prst="can">
                <a:avLst>
                  <a:gd name="adj" fmla="val 30022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6" name="Text Box 39"/>
              <p:cNvSpPr txBox="1">
                <a:spLocks noChangeArrowheads="1"/>
              </p:cNvSpPr>
              <p:nvPr/>
            </p:nvSpPr>
            <p:spPr bwMode="auto">
              <a:xfrm>
                <a:off x="4095426" y="4951751"/>
                <a:ext cx="762000" cy="275648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4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90" name="Rectangle 41"/>
            <p:cNvSpPr>
              <a:spLocks noChangeArrowheads="1"/>
            </p:cNvSpPr>
            <p:nvPr/>
          </p:nvSpPr>
          <p:spPr bwMode="auto">
            <a:xfrm>
              <a:off x="3969180" y="5429540"/>
              <a:ext cx="938213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2021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1" name="Text Box 37"/>
            <p:cNvSpPr txBox="1">
              <a:spLocks noChangeArrowheads="1"/>
            </p:cNvSpPr>
            <p:nvPr/>
          </p:nvSpPr>
          <p:spPr bwMode="auto">
            <a:xfrm>
              <a:off x="4076851" y="2227675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15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3095233" y="3359785"/>
            <a:ext cx="636586" cy="2562664"/>
            <a:chOff x="5543619" y="3125408"/>
            <a:chExt cx="1039612" cy="2562664"/>
          </a:xfrm>
        </p:grpSpPr>
        <p:sp>
          <p:nvSpPr>
            <p:cNvPr id="98" name="Rectangle 42"/>
            <p:cNvSpPr>
              <a:spLocks noChangeArrowheads="1"/>
            </p:cNvSpPr>
            <p:nvPr/>
          </p:nvSpPr>
          <p:spPr bwMode="auto">
            <a:xfrm>
              <a:off x="5582266" y="5429540"/>
              <a:ext cx="1000965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2022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9" name="Группа 98"/>
            <p:cNvGrpSpPr/>
            <p:nvPr/>
          </p:nvGrpSpPr>
          <p:grpSpPr>
            <a:xfrm>
              <a:off x="5543619" y="3125408"/>
              <a:ext cx="946150" cy="2219159"/>
              <a:chOff x="5543619" y="2299742"/>
              <a:chExt cx="946150" cy="3044825"/>
            </a:xfrm>
          </p:grpSpPr>
          <p:sp>
            <p:nvSpPr>
              <p:cNvPr id="101" name="Freeform 31"/>
              <p:cNvSpPr/>
              <p:nvPr/>
            </p:nvSpPr>
            <p:spPr bwMode="gray">
              <a:xfrm>
                <a:off x="5548382" y="2299742"/>
                <a:ext cx="936625" cy="3044825"/>
              </a:xfrm>
              <a:custGeom>
                <a:gdLst>
                  <a:gd name="T0" fmla="*/ 2147483647 w 919"/>
                  <a:gd name="T1" fmla="*/ 2147483647 h 1497"/>
                  <a:gd name="T2" fmla="*/ 2147483647 w 919"/>
                  <a:gd name="T3" fmla="*/ 2147483647 h 1497"/>
                  <a:gd name="T4" fmla="*/ 2147483647 w 919"/>
                  <a:gd name="T5" fmla="*/ 2147483647 h 1497"/>
                  <a:gd name="T6" fmla="*/ 2147483647 w 919"/>
                  <a:gd name="T7" fmla="*/ 2147483647 h 1497"/>
                  <a:gd name="T8" fmla="*/ 2147483647 w 919"/>
                  <a:gd name="T9" fmla="*/ 2147483647 h 1497"/>
                  <a:gd name="T10" fmla="*/ 2147483647 w 919"/>
                  <a:gd name="T11" fmla="*/ 0 h 1497"/>
                  <a:gd name="T12" fmla="*/ 2147483647 w 919"/>
                  <a:gd name="T13" fmla="*/ 2147483647 h 14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9"/>
                  <a:gd name="T22" fmla="*/ 0 h 1497"/>
                  <a:gd name="T23" fmla="*/ 919 w 919"/>
                  <a:gd name="T24" fmla="*/ 1497 h 149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9" h="1497">
                    <a:moveTo>
                      <a:pt x="7" y="76"/>
                    </a:moveTo>
                    <a:cubicBezTo>
                      <a:pt x="7" y="76"/>
                      <a:pt x="7" y="752"/>
                      <a:pt x="7" y="1429"/>
                    </a:cubicBezTo>
                    <a:cubicBezTo>
                      <a:pt x="33" y="1477"/>
                      <a:pt x="289" y="1495"/>
                      <a:pt x="441" y="1497"/>
                    </a:cubicBezTo>
                    <a:cubicBezTo>
                      <a:pt x="593" y="1497"/>
                      <a:pt x="898" y="1486"/>
                      <a:pt x="919" y="1425"/>
                    </a:cubicBezTo>
                    <a:cubicBezTo>
                      <a:pt x="918" y="749"/>
                      <a:pt x="918" y="73"/>
                      <a:pt x="918" y="73"/>
                    </a:cubicBezTo>
                    <a:cubicBezTo>
                      <a:pt x="904" y="12"/>
                      <a:pt x="566" y="0"/>
                      <a:pt x="414" y="0"/>
                    </a:cubicBezTo>
                    <a:cubicBezTo>
                      <a:pt x="262" y="0"/>
                      <a:pt x="0" y="28"/>
                      <a:pt x="7" y="7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ABABA">
                      <a:alpha val="5000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BABABA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02" name="Oval 32"/>
              <p:cNvSpPr>
                <a:spLocks noChangeArrowheads="1"/>
              </p:cNvSpPr>
              <p:nvPr/>
            </p:nvSpPr>
            <p:spPr bwMode="gray">
              <a:xfrm>
                <a:off x="5554732" y="5052467"/>
                <a:ext cx="930275" cy="292100"/>
              </a:xfrm>
              <a:prstGeom prst="ellips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03" name="AutoShape 33"/>
              <p:cNvSpPr>
                <a:spLocks noChangeArrowheads="1"/>
              </p:cNvSpPr>
              <p:nvPr/>
            </p:nvSpPr>
            <p:spPr bwMode="gray">
              <a:xfrm>
                <a:off x="5561082" y="3726951"/>
                <a:ext cx="928687" cy="1604917"/>
              </a:xfrm>
              <a:prstGeom prst="can">
                <a:avLst>
                  <a:gd name="adj" fmla="val 26994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4" name="Text Box 40"/>
              <p:cNvSpPr txBox="1">
                <a:spLocks noChangeArrowheads="1"/>
              </p:cNvSpPr>
              <p:nvPr/>
            </p:nvSpPr>
            <p:spPr bwMode="blackWhite">
              <a:xfrm>
                <a:off x="5662169" y="4610544"/>
                <a:ext cx="761999" cy="506747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4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05" name="Oval 49"/>
              <p:cNvSpPr>
                <a:spLocks noChangeArrowheads="1"/>
              </p:cNvSpPr>
              <p:nvPr/>
            </p:nvSpPr>
            <p:spPr bwMode="gray">
              <a:xfrm>
                <a:off x="5543619" y="2309267"/>
                <a:ext cx="930275" cy="257175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00" name="Text Box 37"/>
            <p:cNvSpPr txBox="1">
              <a:spLocks noChangeArrowheads="1"/>
            </p:cNvSpPr>
            <p:nvPr/>
          </p:nvSpPr>
          <p:spPr bwMode="auto">
            <a:xfrm>
              <a:off x="5711894" y="3502821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9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06" name="Группа 105"/>
          <p:cNvGrpSpPr/>
          <p:nvPr/>
        </p:nvGrpSpPr>
        <p:grpSpPr>
          <a:xfrm>
            <a:off x="4129145" y="2024804"/>
            <a:ext cx="696137" cy="3897645"/>
            <a:chOff x="7267682" y="1790427"/>
            <a:chExt cx="1136865" cy="3897645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7267682" y="1790427"/>
              <a:ext cx="936625" cy="3577679"/>
              <a:chOff x="3948794" y="2672804"/>
              <a:chExt cx="936625" cy="2670175"/>
            </a:xfrm>
          </p:grpSpPr>
          <p:sp>
            <p:nvSpPr>
              <p:cNvPr id="110" name="Freeform 24"/>
              <p:cNvSpPr/>
              <p:nvPr/>
            </p:nvSpPr>
            <p:spPr bwMode="gray">
              <a:xfrm>
                <a:off x="3948794" y="2672804"/>
                <a:ext cx="936625" cy="2670175"/>
              </a:xfrm>
              <a:custGeom>
                <a:gdLst>
                  <a:gd name="T0" fmla="*/ 2147483647 w 919"/>
                  <a:gd name="T1" fmla="*/ 2147483647 h 1497"/>
                  <a:gd name="T2" fmla="*/ 2147483647 w 919"/>
                  <a:gd name="T3" fmla="*/ 2147483647 h 1497"/>
                  <a:gd name="T4" fmla="*/ 2147483647 w 919"/>
                  <a:gd name="T5" fmla="*/ 2147483647 h 1497"/>
                  <a:gd name="T6" fmla="*/ 2147483647 w 919"/>
                  <a:gd name="T7" fmla="*/ 2147483647 h 1497"/>
                  <a:gd name="T8" fmla="*/ 2147483647 w 919"/>
                  <a:gd name="T9" fmla="*/ 2147483647 h 1497"/>
                  <a:gd name="T10" fmla="*/ 2147483647 w 919"/>
                  <a:gd name="T11" fmla="*/ 0 h 1497"/>
                  <a:gd name="T12" fmla="*/ 2147483647 w 919"/>
                  <a:gd name="T13" fmla="*/ 2147483647 h 14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9"/>
                  <a:gd name="T22" fmla="*/ 0 h 1497"/>
                  <a:gd name="T23" fmla="*/ 919 w 919"/>
                  <a:gd name="T24" fmla="*/ 1497 h 149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9" h="1497">
                    <a:moveTo>
                      <a:pt x="7" y="76"/>
                    </a:moveTo>
                    <a:cubicBezTo>
                      <a:pt x="7" y="76"/>
                      <a:pt x="7" y="752"/>
                      <a:pt x="7" y="1429"/>
                    </a:cubicBezTo>
                    <a:cubicBezTo>
                      <a:pt x="33" y="1477"/>
                      <a:pt x="289" y="1495"/>
                      <a:pt x="441" y="1497"/>
                    </a:cubicBezTo>
                    <a:cubicBezTo>
                      <a:pt x="593" y="1497"/>
                      <a:pt x="898" y="1486"/>
                      <a:pt x="919" y="1425"/>
                    </a:cubicBezTo>
                    <a:cubicBezTo>
                      <a:pt x="918" y="749"/>
                      <a:pt x="918" y="73"/>
                      <a:pt x="918" y="73"/>
                    </a:cubicBezTo>
                    <a:cubicBezTo>
                      <a:pt x="904" y="12"/>
                      <a:pt x="566" y="0"/>
                      <a:pt x="414" y="0"/>
                    </a:cubicBezTo>
                    <a:cubicBezTo>
                      <a:pt x="262" y="0"/>
                      <a:pt x="0" y="28"/>
                      <a:pt x="7" y="7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ABABA">
                      <a:alpha val="5000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BABABA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11" name="Oval 25"/>
              <p:cNvSpPr>
                <a:spLocks noChangeArrowheads="1"/>
              </p:cNvSpPr>
              <p:nvPr/>
            </p:nvSpPr>
            <p:spPr bwMode="gray">
              <a:xfrm>
                <a:off x="3955144" y="2674392"/>
                <a:ext cx="930275" cy="257175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12" name="Oval 26"/>
              <p:cNvSpPr>
                <a:spLocks noChangeArrowheads="1"/>
              </p:cNvSpPr>
              <p:nvPr/>
            </p:nvSpPr>
            <p:spPr bwMode="gray">
              <a:xfrm>
                <a:off x="3955144" y="5085804"/>
                <a:ext cx="930275" cy="257175"/>
              </a:xfrm>
              <a:prstGeom prst="ellips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13" name="AutoShape 36"/>
              <p:cNvSpPr>
                <a:spLocks noChangeArrowheads="1"/>
              </p:cNvSpPr>
              <p:nvPr/>
            </p:nvSpPr>
            <p:spPr bwMode="gray">
              <a:xfrm>
                <a:off x="3950382" y="4445497"/>
                <a:ext cx="930275" cy="897482"/>
              </a:xfrm>
              <a:prstGeom prst="can">
                <a:avLst>
                  <a:gd name="adj" fmla="val 30022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Text Box 39"/>
              <p:cNvSpPr txBox="1">
                <a:spLocks noChangeArrowheads="1"/>
              </p:cNvSpPr>
              <p:nvPr/>
            </p:nvSpPr>
            <p:spPr bwMode="auto">
              <a:xfrm>
                <a:off x="4041773" y="4932998"/>
                <a:ext cx="762000" cy="275648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4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08" name="Rectangle 41"/>
            <p:cNvSpPr>
              <a:spLocks noChangeArrowheads="1"/>
            </p:cNvSpPr>
            <p:nvPr/>
          </p:nvSpPr>
          <p:spPr bwMode="auto">
            <a:xfrm>
              <a:off x="7466335" y="5429540"/>
              <a:ext cx="938212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2023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9" name="Text Box 37"/>
            <p:cNvSpPr txBox="1">
              <a:spLocks noChangeArrowheads="1"/>
            </p:cNvSpPr>
            <p:nvPr/>
          </p:nvSpPr>
          <p:spPr bwMode="auto">
            <a:xfrm>
              <a:off x="7442307" y="2274654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15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5222608" y="2534119"/>
            <a:ext cx="663319" cy="3388330"/>
            <a:chOff x="8909075" y="2299742"/>
            <a:chExt cx="1083269" cy="3388330"/>
          </a:xfrm>
        </p:grpSpPr>
        <p:sp>
          <p:nvSpPr>
            <p:cNvPr id="116" name="Rectangle 42"/>
            <p:cNvSpPr>
              <a:spLocks noChangeArrowheads="1"/>
            </p:cNvSpPr>
            <p:nvPr/>
          </p:nvSpPr>
          <p:spPr bwMode="auto">
            <a:xfrm>
              <a:off x="8991380" y="5429540"/>
              <a:ext cx="1000964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2024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7" name="Группа 116"/>
            <p:cNvGrpSpPr/>
            <p:nvPr/>
          </p:nvGrpSpPr>
          <p:grpSpPr>
            <a:xfrm>
              <a:off x="8909075" y="2299742"/>
              <a:ext cx="946150" cy="3044825"/>
              <a:chOff x="8909075" y="2299742"/>
              <a:chExt cx="946150" cy="3044825"/>
            </a:xfrm>
          </p:grpSpPr>
          <p:sp>
            <p:nvSpPr>
              <p:cNvPr id="119" name="Freeform 31"/>
              <p:cNvSpPr/>
              <p:nvPr/>
            </p:nvSpPr>
            <p:spPr bwMode="gray">
              <a:xfrm>
                <a:off x="8913838" y="2299742"/>
                <a:ext cx="936625" cy="3044825"/>
              </a:xfrm>
              <a:custGeom>
                <a:gdLst>
                  <a:gd name="T0" fmla="*/ 2147483647 w 919"/>
                  <a:gd name="T1" fmla="*/ 2147483647 h 1497"/>
                  <a:gd name="T2" fmla="*/ 2147483647 w 919"/>
                  <a:gd name="T3" fmla="*/ 2147483647 h 1497"/>
                  <a:gd name="T4" fmla="*/ 2147483647 w 919"/>
                  <a:gd name="T5" fmla="*/ 2147483647 h 1497"/>
                  <a:gd name="T6" fmla="*/ 2147483647 w 919"/>
                  <a:gd name="T7" fmla="*/ 2147483647 h 1497"/>
                  <a:gd name="T8" fmla="*/ 2147483647 w 919"/>
                  <a:gd name="T9" fmla="*/ 2147483647 h 1497"/>
                  <a:gd name="T10" fmla="*/ 2147483647 w 919"/>
                  <a:gd name="T11" fmla="*/ 0 h 1497"/>
                  <a:gd name="T12" fmla="*/ 2147483647 w 919"/>
                  <a:gd name="T13" fmla="*/ 2147483647 h 14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9"/>
                  <a:gd name="T22" fmla="*/ 0 h 1497"/>
                  <a:gd name="T23" fmla="*/ 919 w 919"/>
                  <a:gd name="T24" fmla="*/ 1497 h 149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9" h="1497">
                    <a:moveTo>
                      <a:pt x="7" y="76"/>
                    </a:moveTo>
                    <a:cubicBezTo>
                      <a:pt x="7" y="76"/>
                      <a:pt x="7" y="752"/>
                      <a:pt x="7" y="1429"/>
                    </a:cubicBezTo>
                    <a:cubicBezTo>
                      <a:pt x="33" y="1477"/>
                      <a:pt x="289" y="1495"/>
                      <a:pt x="441" y="1497"/>
                    </a:cubicBezTo>
                    <a:cubicBezTo>
                      <a:pt x="593" y="1497"/>
                      <a:pt x="898" y="1486"/>
                      <a:pt x="919" y="1425"/>
                    </a:cubicBezTo>
                    <a:cubicBezTo>
                      <a:pt x="918" y="749"/>
                      <a:pt x="918" y="73"/>
                      <a:pt x="918" y="73"/>
                    </a:cubicBezTo>
                    <a:cubicBezTo>
                      <a:pt x="904" y="12"/>
                      <a:pt x="566" y="0"/>
                      <a:pt x="414" y="0"/>
                    </a:cubicBezTo>
                    <a:cubicBezTo>
                      <a:pt x="262" y="0"/>
                      <a:pt x="0" y="28"/>
                      <a:pt x="7" y="7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ABABA">
                      <a:alpha val="5000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BABABA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20" name="Oval 32"/>
              <p:cNvSpPr>
                <a:spLocks noChangeArrowheads="1"/>
              </p:cNvSpPr>
              <p:nvPr/>
            </p:nvSpPr>
            <p:spPr bwMode="gray">
              <a:xfrm>
                <a:off x="8920188" y="5052467"/>
                <a:ext cx="930275" cy="292100"/>
              </a:xfrm>
              <a:prstGeom prst="ellips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21" name="AutoShape 33"/>
              <p:cNvSpPr>
                <a:spLocks noChangeArrowheads="1"/>
              </p:cNvSpPr>
              <p:nvPr/>
            </p:nvSpPr>
            <p:spPr bwMode="gray">
              <a:xfrm>
                <a:off x="8926538" y="4165600"/>
                <a:ext cx="928687" cy="1166267"/>
              </a:xfrm>
              <a:prstGeom prst="can">
                <a:avLst>
                  <a:gd name="adj" fmla="val 26994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22" name="Text Box 40"/>
              <p:cNvSpPr txBox="1">
                <a:spLocks noChangeArrowheads="1"/>
              </p:cNvSpPr>
              <p:nvPr/>
            </p:nvSpPr>
            <p:spPr bwMode="blackWhite">
              <a:xfrm>
                <a:off x="9020835" y="4829103"/>
                <a:ext cx="762000" cy="366713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4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23" name="Oval 49"/>
              <p:cNvSpPr>
                <a:spLocks noChangeArrowheads="1"/>
              </p:cNvSpPr>
              <p:nvPr/>
            </p:nvSpPr>
            <p:spPr bwMode="gray">
              <a:xfrm>
                <a:off x="8909075" y="2309267"/>
                <a:ext cx="930275" cy="257175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18" name="Text Box 37"/>
            <p:cNvSpPr txBox="1">
              <a:spLocks noChangeArrowheads="1"/>
            </p:cNvSpPr>
            <p:nvPr/>
          </p:nvSpPr>
          <p:spPr bwMode="auto">
            <a:xfrm>
              <a:off x="9050231" y="2793363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13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24" name="Группа 123"/>
          <p:cNvGrpSpPr/>
          <p:nvPr/>
        </p:nvGrpSpPr>
        <p:grpSpPr>
          <a:xfrm>
            <a:off x="6283255" y="3026640"/>
            <a:ext cx="690138" cy="2895809"/>
            <a:chOff x="10591800" y="2792263"/>
            <a:chExt cx="1127068" cy="2895809"/>
          </a:xfrm>
        </p:grpSpPr>
        <p:sp>
          <p:nvSpPr>
            <p:cNvPr id="125" name="Rectangle 42"/>
            <p:cNvSpPr>
              <a:spLocks noChangeArrowheads="1"/>
            </p:cNvSpPr>
            <p:nvPr/>
          </p:nvSpPr>
          <p:spPr bwMode="auto">
            <a:xfrm>
              <a:off x="10677164" y="5429540"/>
              <a:ext cx="1041704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2025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6" name="Группа 125"/>
            <p:cNvGrpSpPr/>
            <p:nvPr/>
          </p:nvGrpSpPr>
          <p:grpSpPr>
            <a:xfrm>
              <a:off x="10591800" y="2792263"/>
              <a:ext cx="984659" cy="2552304"/>
              <a:chOff x="10591800" y="2299742"/>
              <a:chExt cx="984659" cy="3044825"/>
            </a:xfrm>
          </p:grpSpPr>
          <p:sp>
            <p:nvSpPr>
              <p:cNvPr id="128" name="Freeform 31"/>
              <p:cNvSpPr/>
              <p:nvPr/>
            </p:nvSpPr>
            <p:spPr bwMode="gray">
              <a:xfrm>
                <a:off x="10596757" y="2299742"/>
                <a:ext cx="974746" cy="3044825"/>
              </a:xfrm>
              <a:custGeom>
                <a:gdLst>
                  <a:gd name="T0" fmla="*/ 2147483647 w 919"/>
                  <a:gd name="T1" fmla="*/ 2147483647 h 1497"/>
                  <a:gd name="T2" fmla="*/ 2147483647 w 919"/>
                  <a:gd name="T3" fmla="*/ 2147483647 h 1497"/>
                  <a:gd name="T4" fmla="*/ 2147483647 w 919"/>
                  <a:gd name="T5" fmla="*/ 2147483647 h 1497"/>
                  <a:gd name="T6" fmla="*/ 2147483647 w 919"/>
                  <a:gd name="T7" fmla="*/ 2147483647 h 1497"/>
                  <a:gd name="T8" fmla="*/ 2147483647 w 919"/>
                  <a:gd name="T9" fmla="*/ 2147483647 h 1497"/>
                  <a:gd name="T10" fmla="*/ 2147483647 w 919"/>
                  <a:gd name="T11" fmla="*/ 0 h 1497"/>
                  <a:gd name="T12" fmla="*/ 2147483647 w 919"/>
                  <a:gd name="T13" fmla="*/ 2147483647 h 14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9"/>
                  <a:gd name="T22" fmla="*/ 0 h 1497"/>
                  <a:gd name="T23" fmla="*/ 919 w 919"/>
                  <a:gd name="T24" fmla="*/ 1497 h 1497"/>
                </a:gdLst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9" h="1497">
                    <a:moveTo>
                      <a:pt x="7" y="76"/>
                    </a:moveTo>
                    <a:cubicBezTo>
                      <a:pt x="7" y="76"/>
                      <a:pt x="7" y="752"/>
                      <a:pt x="7" y="1429"/>
                    </a:cubicBezTo>
                    <a:cubicBezTo>
                      <a:pt x="33" y="1477"/>
                      <a:pt x="289" y="1495"/>
                      <a:pt x="441" y="1497"/>
                    </a:cubicBezTo>
                    <a:cubicBezTo>
                      <a:pt x="593" y="1497"/>
                      <a:pt x="898" y="1486"/>
                      <a:pt x="919" y="1425"/>
                    </a:cubicBezTo>
                    <a:cubicBezTo>
                      <a:pt x="918" y="749"/>
                      <a:pt x="918" y="73"/>
                      <a:pt x="918" y="73"/>
                    </a:cubicBezTo>
                    <a:cubicBezTo>
                      <a:pt x="904" y="12"/>
                      <a:pt x="566" y="0"/>
                      <a:pt x="414" y="0"/>
                    </a:cubicBezTo>
                    <a:cubicBezTo>
                      <a:pt x="262" y="0"/>
                      <a:pt x="0" y="28"/>
                      <a:pt x="7" y="7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BABABA">
                      <a:alpha val="50000"/>
                    </a:srgbClr>
                  </a:gs>
                  <a:gs pos="50000">
                    <a:srgbClr val="FFFFFF">
                      <a:alpha val="50000"/>
                    </a:srgbClr>
                  </a:gs>
                  <a:gs pos="100000">
                    <a:srgbClr val="BABABA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29" name="Oval 32"/>
              <p:cNvSpPr>
                <a:spLocks noChangeArrowheads="1"/>
              </p:cNvSpPr>
              <p:nvPr/>
            </p:nvSpPr>
            <p:spPr bwMode="gray">
              <a:xfrm>
                <a:off x="10603365" y="5052467"/>
                <a:ext cx="968138" cy="292100"/>
              </a:xfrm>
              <a:prstGeom prst="ellipse">
                <a:avLst/>
              </a:prstGeom>
              <a:solidFill>
                <a:srgbClr val="FFFFFF">
                  <a:alpha val="1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30" name="AutoShape 33"/>
              <p:cNvSpPr>
                <a:spLocks noChangeArrowheads="1"/>
              </p:cNvSpPr>
              <p:nvPr/>
            </p:nvSpPr>
            <p:spPr bwMode="gray">
              <a:xfrm>
                <a:off x="10591800" y="3938093"/>
                <a:ext cx="984659" cy="1393776"/>
              </a:xfrm>
              <a:prstGeom prst="can">
                <a:avLst>
                  <a:gd name="adj" fmla="val 26994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</p:spPr>
            <p:txBody>
              <a:bodyPr vert="eaVert" anchor="ctr"/>
              <a:lstStyle/>
              <a:p>
                <a:pPr>
                  <a:defRPr/>
                </a:pPr>
                <a:endParaRPr lang="zh-CN" altLang="en-US" sz="3200" ker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1" name="Text Box 40"/>
              <p:cNvSpPr txBox="1">
                <a:spLocks noChangeArrowheads="1"/>
              </p:cNvSpPr>
              <p:nvPr/>
            </p:nvSpPr>
            <p:spPr bwMode="blackWhite">
              <a:xfrm>
                <a:off x="10654921" y="4705894"/>
                <a:ext cx="793014" cy="440602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9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  <p:sp>
            <p:nvSpPr>
              <p:cNvPr id="132" name="Oval 49"/>
              <p:cNvSpPr>
                <a:spLocks noChangeArrowheads="1"/>
              </p:cNvSpPr>
              <p:nvPr/>
            </p:nvSpPr>
            <p:spPr bwMode="gray">
              <a:xfrm>
                <a:off x="10591800" y="2309267"/>
                <a:ext cx="968138" cy="257175"/>
              </a:xfrm>
              <a:prstGeom prst="ellipse">
                <a:avLst/>
              </a:prstGeom>
              <a:solidFill>
                <a:srgbClr val="FFFFFF">
                  <a:alpha val="30196"/>
                </a:srgb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kern="0">
                  <a:solidFill>
                    <a:sysClr val="windowText" lastClr="000000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27" name="Text Box 37"/>
            <p:cNvSpPr txBox="1">
              <a:spLocks noChangeArrowheads="1"/>
            </p:cNvSpPr>
            <p:nvPr/>
          </p:nvSpPr>
          <p:spPr bwMode="auto">
            <a:xfrm>
              <a:off x="10694869" y="3225424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23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1130354" y="3808309"/>
            <a:ext cx="583248" cy="2114140"/>
            <a:chOff x="2357144" y="3573932"/>
            <a:chExt cx="952506" cy="2114140"/>
          </a:xfrm>
        </p:grpSpPr>
        <p:grpSp>
          <p:nvGrpSpPr>
            <p:cNvPr id="134" name="Группа 133"/>
            <p:cNvGrpSpPr/>
            <p:nvPr/>
          </p:nvGrpSpPr>
          <p:grpSpPr>
            <a:xfrm>
              <a:off x="2357144" y="3573932"/>
              <a:ext cx="941387" cy="1762696"/>
              <a:chOff x="2357144" y="3036342"/>
              <a:chExt cx="941387" cy="2300286"/>
            </a:xfrm>
          </p:grpSpPr>
          <p:grpSp>
            <p:nvGrpSpPr>
              <p:cNvPr id="137" name="组合 14"/>
              <p:cNvGrpSpPr/>
              <p:nvPr/>
            </p:nvGrpSpPr>
            <p:grpSpPr>
              <a:xfrm>
                <a:off x="2357144" y="3036342"/>
                <a:ext cx="941387" cy="2300286"/>
                <a:chOff x="4655047" y="3139530"/>
                <a:chExt cx="941387" cy="2300286"/>
              </a:xfrm>
            </p:grpSpPr>
            <p:grpSp>
              <p:nvGrpSpPr>
                <p:cNvPr id="139" name="Group 20"/>
                <p:cNvGrpSpPr/>
                <p:nvPr/>
              </p:nvGrpSpPr>
              <p:grpSpPr>
                <a:xfrm>
                  <a:off x="4655047" y="3139530"/>
                  <a:ext cx="938212" cy="2297112"/>
                  <a:chOff x="1529" y="1871"/>
                  <a:chExt cx="919" cy="1497"/>
                </a:xfrm>
              </p:grpSpPr>
              <p:sp>
                <p:nvSpPr>
                  <p:cNvPr id="141" name="Freeform 21"/>
                  <p:cNvSpPr/>
                  <p:nvPr/>
                </p:nvSpPr>
                <p:spPr bwMode="gray">
                  <a:xfrm>
                    <a:off x="1529" y="1871"/>
                    <a:ext cx="919" cy="1497"/>
                  </a:xfrm>
                  <a:custGeom>
                    <a:gdLst>
                      <a:gd name="T0" fmla="*/ 7 w 919"/>
                      <a:gd name="T1" fmla="*/ 76 h 1497"/>
                      <a:gd name="T2" fmla="*/ 7 w 919"/>
                      <a:gd name="T3" fmla="*/ 1429 h 1497"/>
                      <a:gd name="T4" fmla="*/ 441 w 919"/>
                      <a:gd name="T5" fmla="*/ 1497 h 1497"/>
                      <a:gd name="T6" fmla="*/ 919 w 919"/>
                      <a:gd name="T7" fmla="*/ 1425 h 1497"/>
                      <a:gd name="T8" fmla="*/ 918 w 919"/>
                      <a:gd name="T9" fmla="*/ 73 h 1497"/>
                      <a:gd name="T10" fmla="*/ 414 w 919"/>
                      <a:gd name="T11" fmla="*/ 0 h 1497"/>
                      <a:gd name="T12" fmla="*/ 7 w 919"/>
                      <a:gd name="T13" fmla="*/ 76 h 149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919"/>
                      <a:gd name="T22" fmla="*/ 0 h 1497"/>
                      <a:gd name="T23" fmla="*/ 919 w 919"/>
                      <a:gd name="T24" fmla="*/ 1497 h 1497"/>
                    </a:gdLst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919" h="1497">
                        <a:moveTo>
                          <a:pt x="7" y="76"/>
                        </a:moveTo>
                        <a:cubicBezTo>
                          <a:pt x="7" y="76"/>
                          <a:pt x="7" y="752"/>
                          <a:pt x="7" y="1429"/>
                        </a:cubicBezTo>
                        <a:cubicBezTo>
                          <a:pt x="33" y="1477"/>
                          <a:pt x="289" y="1495"/>
                          <a:pt x="441" y="1497"/>
                        </a:cubicBezTo>
                        <a:cubicBezTo>
                          <a:pt x="593" y="1497"/>
                          <a:pt x="898" y="1486"/>
                          <a:pt x="919" y="1425"/>
                        </a:cubicBezTo>
                        <a:cubicBezTo>
                          <a:pt x="918" y="749"/>
                          <a:pt x="918" y="73"/>
                          <a:pt x="918" y="73"/>
                        </a:cubicBezTo>
                        <a:cubicBezTo>
                          <a:pt x="904" y="12"/>
                          <a:pt x="566" y="0"/>
                          <a:pt x="414" y="0"/>
                        </a:cubicBezTo>
                        <a:cubicBezTo>
                          <a:pt x="262" y="0"/>
                          <a:pt x="0" y="28"/>
                          <a:pt x="7" y="76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BABABA">
                          <a:alpha val="50000"/>
                        </a:srgbClr>
                      </a:gs>
                      <a:gs pos="50000">
                        <a:srgbClr val="FFFFFF">
                          <a:alpha val="50000"/>
                        </a:srgbClr>
                      </a:gs>
                      <a:gs pos="100000">
                        <a:srgbClr val="BABABA">
                          <a:alpha val="50000"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zh-CN" altLang="en-US" kern="0">
                      <a:solidFill>
                        <a:srgbClr val="7D7D7D"/>
                      </a:solidFill>
                      <a:latin typeface="Impact" pitchFamily="34" charset="0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2" name="Oval 22"/>
                  <p:cNvSpPr>
                    <a:spLocks noChangeArrowheads="1"/>
                  </p:cNvSpPr>
                  <p:nvPr/>
                </p:nvSpPr>
                <p:spPr bwMode="gray">
                  <a:xfrm>
                    <a:off x="1536" y="1872"/>
                    <a:ext cx="912" cy="144"/>
                  </a:xfrm>
                  <a:prstGeom prst="ellipse">
                    <a:avLst/>
                  </a:prstGeom>
                  <a:solidFill>
                    <a:srgbClr val="FFFFFF">
                      <a:alpha val="30196"/>
                    </a:srgbClr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kern="0">
                      <a:solidFill>
                        <a:srgbClr val="7D7D7D"/>
                      </a:solidFill>
                      <a:latin typeface="Impact" pitchFamily="34" charset="0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143" name="Oval 23"/>
                  <p:cNvSpPr>
                    <a:spLocks noChangeArrowheads="1"/>
                  </p:cNvSpPr>
                  <p:nvPr/>
                </p:nvSpPr>
                <p:spPr bwMode="gray">
                  <a:xfrm>
                    <a:off x="1536" y="3224"/>
                    <a:ext cx="912" cy="144"/>
                  </a:xfrm>
                  <a:prstGeom prst="ellipse">
                    <a:avLst/>
                  </a:prstGeom>
                  <a:solidFill>
                    <a:srgbClr val="FFFFFF">
                      <a:alpha val="10196"/>
                    </a:srgbClr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kern="0">
                      <a:solidFill>
                        <a:srgbClr val="7D7D7D"/>
                      </a:solidFill>
                      <a:latin typeface="Impact" pitchFamily="34" charset="0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140" name="AutoShape 35"/>
                <p:cNvSpPr>
                  <a:spLocks noChangeArrowheads="1"/>
                </p:cNvSpPr>
                <p:nvPr/>
              </p:nvSpPr>
              <p:spPr bwMode="ltGray">
                <a:xfrm>
                  <a:off x="4676735" y="4287443"/>
                  <a:ext cx="919699" cy="1152373"/>
                </a:xfrm>
                <a:prstGeom prst="can">
                  <a:avLst>
                    <a:gd name="adj" fmla="val 26948"/>
                  </a:avLst>
                </a:prstGeom>
                <a:solidFill>
                  <a:schemeClr val="accent2"/>
                </a:solidFill>
                <a:ln w="3175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</p:spPr>
              <p:txBody>
                <a:bodyPr vert="eaVert" anchor="ctr"/>
                <a:lstStyle/>
                <a:p>
                  <a:pPr>
                    <a:defRPr/>
                  </a:pPr>
                  <a:endParaRPr lang="zh-CN" altLang="en-US" sz="3200" kern="0">
                    <a:solidFill>
                      <a:sysClr val="window" lastClr="FFFF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  <p:sp>
            <p:nvSpPr>
              <p:cNvPr id="138" name="Text Box 38"/>
              <p:cNvSpPr txBox="1">
                <a:spLocks noChangeArrowheads="1"/>
              </p:cNvSpPr>
              <p:nvPr/>
            </p:nvSpPr>
            <p:spPr bwMode="auto">
              <a:xfrm>
                <a:off x="2445250" y="4668956"/>
                <a:ext cx="762000" cy="481971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lang="ru-RU" altLang="zh-CN" kern="0">
                    <a:solidFill>
                      <a:srgbClr val="FFFFFF"/>
                    </a:solidFill>
                    <a:latin typeface="Impact" pitchFamily="34" charset="0"/>
                    <a:ea typeface="微软雅黑" pitchFamily="34" charset="-122"/>
                  </a:rPr>
                  <a:t>3</a:t>
                </a:r>
                <a:endParaRPr lang="en-US" altLang="zh-CN" kern="0">
                  <a:solidFill>
                    <a:srgbClr val="FFFFFF"/>
                  </a:solidFill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  <p:sp>
          <p:nvSpPr>
            <p:cNvPr id="135" name="Rectangle 46"/>
            <p:cNvSpPr>
              <a:spLocks noChangeArrowheads="1"/>
            </p:cNvSpPr>
            <p:nvPr/>
          </p:nvSpPr>
          <p:spPr bwMode="auto">
            <a:xfrm>
              <a:off x="2371437" y="5429540"/>
              <a:ext cx="938213" cy="2585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ru-RU" altLang="zh-CN" sz="1200" b="1" kern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2020</a:t>
              </a:r>
              <a:endParaRPr lang="en-US" altLang="zh-CN" sz="1200" b="1" kern="0">
                <a:solidFill>
                  <a:srgbClr val="7D7D7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6" name="Text Box 37"/>
            <p:cNvSpPr txBox="1">
              <a:spLocks noChangeArrowheads="1"/>
            </p:cNvSpPr>
            <p:nvPr/>
          </p:nvSpPr>
          <p:spPr bwMode="auto">
            <a:xfrm>
              <a:off x="2458501" y="3909494"/>
              <a:ext cx="762000" cy="36671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ru-RU" altLang="zh-CN" kern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  <a:ea typeface="微软雅黑" pitchFamily="34" charset="-122"/>
                </a:rPr>
                <a:t>8</a:t>
              </a:r>
              <a:endParaRPr lang="en-US" altLang="zh-CN" kern="0"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154156" y="143459"/>
            <a:ext cx="5652000" cy="1116000"/>
            <a:chOff x="5094417" y="116472"/>
            <a:chExt cx="6714338" cy="1499468"/>
          </a:xfrm>
        </p:grpSpPr>
        <p:sp>
          <p:nvSpPr>
            <p:cNvPr id="145" name="TextBox 144"/>
            <p:cNvSpPr txBox="1"/>
            <p:nvPr/>
          </p:nvSpPr>
          <p:spPr>
            <a:xfrm>
              <a:off x="7798119" y="538317"/>
              <a:ext cx="2695748" cy="6202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>
                  <a:ln w="50800"/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СТАТИСТИКА</a:t>
              </a:r>
            </a:p>
          </p:txBody>
        </p:sp>
        <p:sp>
          <p:nvSpPr>
            <p:cNvPr id="146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7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8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72107" y="1459711"/>
            <a:ext cx="1178501" cy="521136"/>
            <a:chOff x="533400" y="1711161"/>
            <a:chExt cx="1588730" cy="625639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533400" y="1968500"/>
              <a:ext cx="780391" cy="36830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Прямая соединительная линия 148"/>
            <p:cNvCxnSpPr/>
            <p:nvPr/>
          </p:nvCxnSpPr>
          <p:spPr>
            <a:xfrm>
              <a:off x="1301672" y="1965652"/>
              <a:ext cx="820458" cy="0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/>
            <p:cNvCxnSpPr/>
            <p:nvPr/>
          </p:nvCxnSpPr>
          <p:spPr>
            <a:xfrm flipH="1">
              <a:off x="2110660" y="1711161"/>
              <a:ext cx="0" cy="508981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1850608" y="1495149"/>
            <a:ext cx="126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>
                <a:solidFill>
                  <a:schemeClr val="bg1">
                    <a:lumMod val="50000"/>
                  </a:schemeClr>
                </a:solidFill>
              </a:rPr>
              <a:t>Дети с ОВЗ</a:t>
            </a:r>
          </a:p>
        </p:txBody>
      </p:sp>
      <p:cxnSp>
        <p:nvCxnSpPr>
          <p:cNvPr id="152" name="Прямая соединительная линия 151"/>
          <p:cNvCxnSpPr/>
          <p:nvPr/>
        </p:nvCxnSpPr>
        <p:spPr>
          <a:xfrm>
            <a:off x="1563236" y="5566244"/>
            <a:ext cx="659264" cy="669456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 flipV="1">
            <a:off x="2222500" y="6239409"/>
            <a:ext cx="608606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/>
          <p:nvPr/>
        </p:nvCxnSpPr>
        <p:spPr>
          <a:xfrm flipH="1" flipV="1">
            <a:off x="2831106" y="6025942"/>
            <a:ext cx="0" cy="423964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2859695" y="6109752"/>
            <a:ext cx="188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>
                <a:solidFill>
                  <a:schemeClr val="bg1">
                    <a:lumMod val="50000"/>
                  </a:schemeClr>
                </a:solidFill>
              </a:rPr>
              <a:t>Дети - инвалиды</a:t>
            </a:r>
          </a:p>
        </p:txBody>
      </p:sp>
      <p:grpSp>
        <p:nvGrpSpPr>
          <p:cNvPr id="156" name="Group 9"/>
          <p:cNvGrpSpPr/>
          <p:nvPr/>
        </p:nvGrpSpPr>
        <p:grpSpPr>
          <a:xfrm flipH="1">
            <a:off x="7422991" y="5824128"/>
            <a:ext cx="4545013" cy="968557"/>
            <a:chOff x="2304" y="2058"/>
            <a:chExt cx="3102" cy="774"/>
          </a:xfrm>
        </p:grpSpPr>
        <p:sp>
          <p:nvSpPr>
            <p:cNvPr id="157" name="AutoShape 10"/>
            <p:cNvSpPr>
              <a:spLocks noChangeArrowheads="1"/>
            </p:cNvSpPr>
            <p:nvPr/>
          </p:nvSpPr>
          <p:spPr bwMode="ltGray">
            <a:xfrm>
              <a:off x="2334" y="2058"/>
              <a:ext cx="3072" cy="77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8" name="AutoShape 11"/>
            <p:cNvSpPr>
              <a:spLocks noChangeArrowheads="1"/>
            </p:cNvSpPr>
            <p:nvPr/>
          </p:nvSpPr>
          <p:spPr bwMode="ltGray">
            <a:xfrm>
              <a:off x="2304" y="235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7507027" y="5831826"/>
            <a:ext cx="42146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группе кратковременного пребывания услуги оказаны </a:t>
            </a: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103</a:t>
            </a:r>
            <a:r>
              <a:rPr lang="ru-RU" sz="1600">
                <a:solidFill>
                  <a:schemeClr val="accent5">
                    <a:lumMod val="75000"/>
                  </a:schemeClr>
                </a:solidFill>
              </a:rPr>
              <a:t> детям с ОВЗ, из них </a:t>
            </a:r>
          </a:p>
          <a:p>
            <a:pPr algn="ctr"/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37 </a:t>
            </a:r>
            <a:r>
              <a:rPr lang="ru-RU" sz="1600">
                <a:solidFill>
                  <a:schemeClr val="accent5">
                    <a:lumMod val="75000"/>
                  </a:schemeClr>
                </a:solidFill>
              </a:rPr>
              <a:t>детей имеют статус инвалид</a:t>
            </a:r>
          </a:p>
          <a:p>
            <a:pPr algn="ctr"/>
            <a:r>
              <a:rPr 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88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Прямоугольник 26"/>
          <p:cNvSpPr>
            <a:spLocks noChangeArrowheads="1"/>
          </p:cNvSpPr>
          <p:nvPr/>
        </p:nvSpPr>
        <p:spPr bwMode="auto">
          <a:xfrm>
            <a:off x="3211158" y="292608"/>
            <a:ext cx="557289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ВЫЕЗДНАЯ СЛУЖБА </a:t>
            </a:r>
          </a:p>
          <a:p>
            <a:pPr algn="ctr" eaLnBrk="1" hangingPunct="1"/>
            <a:r>
              <a:rPr lang="ru-RU" altLang="ru-RU" sz="2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РАННЕЙ ПОМОЩИ </a:t>
            </a:r>
          </a:p>
          <a:p>
            <a:pPr algn="ctr" eaLnBrk="1" hangingPunct="1"/>
            <a:r>
              <a:rPr lang="ru-RU" altLang="ru-RU" sz="20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«ДОМАШНИЙ КОНСУЛЬТАНТ»</a:t>
            </a:r>
          </a:p>
        </p:txBody>
      </p:sp>
      <p:sp>
        <p:nvSpPr>
          <p:cNvPr id="5" name="Овал 4"/>
          <p:cNvSpPr/>
          <p:nvPr/>
        </p:nvSpPr>
        <p:spPr>
          <a:xfrm>
            <a:off x="-2483891" y="-382137"/>
            <a:ext cx="7656394" cy="7444854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7EE1B4-C5B9-6C97-AE17-93A117EBA71A}"/>
              </a:ext>
            </a:extLst>
          </p:cNvPr>
          <p:cNvSpPr txBox="1"/>
          <p:nvPr/>
        </p:nvSpPr>
        <p:spPr>
          <a:xfrm>
            <a:off x="3521381" y="1597235"/>
            <a:ext cx="689866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080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small">
                <a:latin typeface="Times New Roman" panose="02020603050405020304" pitchFamily="18" charset="0"/>
                <a:cs typeface="Times New Roman" pitchFamily="18" charset="0"/>
              </a:rPr>
              <a:t>Сумма грантовой поддержки:</a:t>
            </a:r>
          </a:p>
          <a:p>
            <a:pPr marL="540000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cap="small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2 400 000,00 рублей</a:t>
            </a: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small">
                <a:latin typeface="Times New Roman" panose="02020603050405020304" pitchFamily="18" charset="0"/>
                <a:cs typeface="Times New Roman" pitchFamily="18" charset="0"/>
              </a:rPr>
              <a:t>                      Продолжительность </a:t>
            </a: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small">
                <a:latin typeface="Times New Roman" panose="02020603050405020304" pitchFamily="18" charset="0"/>
                <a:cs typeface="Times New Roman" pitchFamily="18" charset="0"/>
              </a:rPr>
              <a:t>                      реализации проекта: </a:t>
            </a:r>
          </a:p>
          <a:p>
            <a:pPr algn="ctr"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cap="small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18 месяцев</a:t>
            </a: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cap="small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июль 2024 г. -  декабрь 2025 г.</a:t>
            </a: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2400" cap="small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cap="small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endParaRPr lang="ko-KR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1323" y="4606974"/>
            <a:ext cx="6096000" cy="12618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cap="small">
                <a:latin typeface="Times New Roman" panose="02020603050405020304" pitchFamily="18" charset="0"/>
                <a:cs typeface="Times New Roman" pitchFamily="18" charset="0"/>
              </a:rPr>
              <a:t>Территория реализации проекта: </a:t>
            </a:r>
          </a:p>
          <a:p>
            <a:pPr>
              <a:defRPr/>
            </a:pPr>
            <a:r>
              <a:rPr lang="ru-RU" altLang="ko-KR" sz="24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      Ярославская область</a:t>
            </a:r>
            <a:endParaRPr lang="ko-KR" altLang="en-US" sz="240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altLang="ko-KR" sz="280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город Рыбинск</a:t>
            </a:r>
          </a:p>
        </p:txBody>
      </p:sp>
    </p:spTree>
    <p:extLst>
      <p:ext uri="{BB962C8B-B14F-4D97-AF65-F5344CB8AC3E}">
        <p14:creationId xmlns:p14="http://schemas.microsoft.com/office/powerpoint/2010/main" val="2390505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" name="Овал 9"/>
          <p:cNvSpPr/>
          <p:nvPr/>
        </p:nvSpPr>
        <p:spPr>
          <a:xfrm>
            <a:off x="-984998" y="1856430"/>
            <a:ext cx="5215621" cy="500157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396736" y="-1388617"/>
            <a:ext cx="7567195" cy="6685034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202827" y="543892"/>
            <a:ext cx="1993194" cy="146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20650" indent="-1206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lnSpc>
                <a:spcPct val="130000"/>
              </a:lnSpc>
            </a:pPr>
            <a:r>
              <a:rPr lang="ru-RU" altLang="zh-CN" sz="1400">
                <a:ea typeface="微软雅黑" pitchFamily="34" charset="-122"/>
                <a:cs typeface="Arial" panose="020b0604020202020204" pitchFamily="34" charset="0"/>
              </a:rPr>
              <a:t>Создание условий для обеспечения доступности ранней помощи по месту жительства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037452" y="490820"/>
            <a:ext cx="1832806" cy="1736950"/>
            <a:chOff x="2909888" y="2667000"/>
            <a:chExt cx="1535112" cy="1508125"/>
          </a:xfrm>
        </p:grpSpPr>
        <p:sp>
          <p:nvSpPr>
            <p:cNvPr id="14" name="Arc 3"/>
            <p:cNvSpPr/>
            <p:nvPr/>
          </p:nvSpPr>
          <p:spPr bwMode="gray">
            <a:xfrm rot="16454901" flipH="1">
              <a:off x="2923381" y="2653507"/>
              <a:ext cx="1508125" cy="1535112"/>
            </a:xfrm>
            <a:custGeom>
              <a:gdLst>
                <a:gd name="G0" fmla="+- 21600 0 0"/>
                <a:gd name="G1" fmla="+- 21600 0 0"/>
                <a:gd name="G2" fmla="+- 21600 0 0"/>
                <a:gd name="T0" fmla="*/ 14182 w 43200"/>
                <a:gd name="T1" fmla="*/ 41886 h 42427"/>
                <a:gd name="T2" fmla="*/ 27326 w 43200"/>
                <a:gd name="T3" fmla="*/ 42427 h 42427"/>
                <a:gd name="T4" fmla="*/ 21600 w 43200"/>
                <a:gd name="T5" fmla="*/ 21600 h 4242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2427" fill="none" extrusionOk="0">
                  <a:moveTo>
                    <a:pt x="14181" y="41886"/>
                  </a:moveTo>
                  <a:cubicBezTo>
                    <a:pt x="5664" y="38771"/>
                    <a:pt x="0" y="306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1324"/>
                    <a:pt x="36702" y="39849"/>
                    <a:pt x="27326" y="42427"/>
                  </a:cubicBezTo>
                </a:path>
                <a:path w="43200" h="42427" stroke="0" extrusionOk="0">
                  <a:moveTo>
                    <a:pt x="14181" y="41886"/>
                  </a:moveTo>
                  <a:cubicBezTo>
                    <a:pt x="5664" y="38771"/>
                    <a:pt x="0" y="3066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1324"/>
                    <a:pt x="36702" y="39849"/>
                    <a:pt x="27326" y="4242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>
              <a:solidFill>
                <a:srgbClr val="1C1C1C"/>
              </a:solidFill>
              <a:prstDash val="sysDot"/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66CC"/>
                      </a:gs>
                      <a:gs pos="50000">
                        <a:srgbClr val="CCFFFF"/>
                      </a:gs>
                      <a:gs pos="100000">
                        <a:srgbClr val="0066CC"/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5" name="Picture 24" descr="circuler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3033713" y="2794000"/>
              <a:ext cx="1287462" cy="1274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Oval 25"/>
            <p:cNvSpPr>
              <a:spLocks noChangeArrowheads="1"/>
            </p:cNvSpPr>
            <p:nvPr/>
          </p:nvSpPr>
          <p:spPr bwMode="gray">
            <a:xfrm>
              <a:off x="3033713" y="2794000"/>
              <a:ext cx="1277937" cy="1277938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26275"/>
                    <a:invGamma/>
                    <a:alpha val="60001"/>
                  </a:schemeClr>
                </a:gs>
                <a:gs pos="50000">
                  <a:schemeClr val="accent1">
                    <a:alpha val="60001"/>
                  </a:schemeClr>
                </a:gs>
                <a:gs pos="100000">
                  <a:schemeClr val="accent1">
                    <a:gamma/>
                    <a:shade val="26275"/>
                    <a:invGamma/>
                    <a:alpha val="6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Rectangle 26"/>
            <p:cNvSpPr>
              <a:spLocks noChangeArrowheads="1"/>
            </p:cNvSpPr>
            <p:nvPr/>
          </p:nvSpPr>
          <p:spPr bwMode="auto">
            <a:xfrm>
              <a:off x="3282037" y="3251200"/>
              <a:ext cx="779702" cy="400110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altLang="ru-RU" sz="2000" b="1">
                  <a:solidFill>
                    <a:srgbClr val="000000"/>
                  </a:solidFill>
                </a:rPr>
                <a:t>ЦЕЛЬ</a:t>
              </a:r>
              <a:endParaRPr lang="en-US" altLang="ru-RU" sz="2000" b="1">
                <a:solidFill>
                  <a:srgbClr val="000000"/>
                </a:solidFill>
              </a:endParaRPr>
            </a:p>
          </p:txBody>
        </p:sp>
        <p:sp>
          <p:nvSpPr>
            <p:cNvPr id="23" name="Freeform 34"/>
            <p:cNvSpPr/>
            <p:nvPr/>
          </p:nvSpPr>
          <p:spPr bwMode="gray">
            <a:xfrm>
              <a:off x="3079750" y="2820988"/>
              <a:ext cx="1179513" cy="541337"/>
            </a:xfrm>
            <a:custGeom>
              <a:gdLst>
                <a:gd name="T0" fmla="*/ 12 w 748"/>
                <a:gd name="T1" fmla="*/ 361 h 394"/>
                <a:gd name="T2" fmla="*/ 376 w 748"/>
                <a:gd name="T3" fmla="*/ 0 h 394"/>
                <a:gd name="T4" fmla="*/ 745 w 748"/>
                <a:gd name="T5" fmla="*/ 348 h 394"/>
                <a:gd name="T6" fmla="*/ 397 w 748"/>
                <a:gd name="T7" fmla="*/ 391 h 394"/>
                <a:gd name="T8" fmla="*/ 12 w 748"/>
                <a:gd name="T9" fmla="*/ 361 h 39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394">
                  <a:moveTo>
                    <a:pt x="12" y="361"/>
                  </a:moveTo>
                  <a:cubicBezTo>
                    <a:pt x="0" y="229"/>
                    <a:pt x="134" y="0"/>
                    <a:pt x="376" y="0"/>
                  </a:cubicBezTo>
                  <a:cubicBezTo>
                    <a:pt x="618" y="0"/>
                    <a:pt x="748" y="216"/>
                    <a:pt x="745" y="348"/>
                  </a:cubicBezTo>
                  <a:cubicBezTo>
                    <a:pt x="519" y="382"/>
                    <a:pt x="534" y="388"/>
                    <a:pt x="397" y="391"/>
                  </a:cubicBezTo>
                  <a:cubicBezTo>
                    <a:pt x="260" y="394"/>
                    <a:pt x="235" y="378"/>
                    <a:pt x="12" y="36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2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8220166" y="2737028"/>
            <a:ext cx="2159072" cy="2043616"/>
            <a:chOff x="5800144" y="3468649"/>
            <a:chExt cx="1562100" cy="1508125"/>
          </a:xfrm>
        </p:grpSpPr>
        <p:sp>
          <p:nvSpPr>
            <p:cNvPr id="25" name="Arc 4"/>
            <p:cNvSpPr/>
            <p:nvPr/>
          </p:nvSpPr>
          <p:spPr bwMode="gray">
            <a:xfrm rot="17752284" flipH="1">
              <a:off x="5827131" y="3441662"/>
              <a:ext cx="1508125" cy="1562100"/>
            </a:xfrm>
            <a:custGeom>
              <a:gdLst>
                <a:gd name="G0" fmla="+- 21600 0 0"/>
                <a:gd name="G1" fmla="+- 21600 0 0"/>
                <a:gd name="G2" fmla="+- 21600 0 0"/>
                <a:gd name="T0" fmla="*/ 3603 w 43200"/>
                <a:gd name="T1" fmla="*/ 33545 h 43200"/>
                <a:gd name="T2" fmla="*/ 18219 w 43200"/>
                <a:gd name="T3" fmla="*/ 42934 h 43200"/>
                <a:gd name="T4" fmla="*/ 21600 w 43200"/>
                <a:gd name="T5" fmla="*/ 21600 h 43200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0467" y="43200"/>
                    <a:pt x="19337" y="43110"/>
                    <a:pt x="18219" y="42933"/>
                  </a:cubicBezTo>
                </a:path>
                <a:path w="43200" h="43200" stroke="0" extrusionOk="0">
                  <a:moveTo>
                    <a:pt x="3603" y="33544"/>
                  </a:moveTo>
                  <a:cubicBezTo>
                    <a:pt x="1253" y="30004"/>
                    <a:pt x="0" y="2584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20467" y="43200"/>
                    <a:pt x="19337" y="43110"/>
                    <a:pt x="18219" y="4293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9050">
              <a:solidFill>
                <a:srgbClr val="1C1C1C"/>
              </a:solidFill>
              <a:prstDash val="sysDot"/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0066CC"/>
                      </a:gs>
                      <a:gs pos="50000">
                        <a:srgbClr val="CCFFFF"/>
                      </a:gs>
                      <a:gs pos="100000">
                        <a:srgbClr val="0066CC"/>
                      </a:gs>
                    </a:gsLst>
                    <a:lin ang="18900000" scaled="1"/>
                  </a:gra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6" name="Picture 6" descr="circuler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5965244" y="3605174"/>
              <a:ext cx="1227137" cy="1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Oval 7"/>
            <p:cNvSpPr>
              <a:spLocks noChangeArrowheads="1"/>
            </p:cNvSpPr>
            <p:nvPr/>
          </p:nvSpPr>
          <p:spPr bwMode="gray">
            <a:xfrm>
              <a:off x="5965244" y="3605174"/>
              <a:ext cx="1220787" cy="12192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lumMod val="75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" name="Freeform 32"/>
            <p:cNvSpPr/>
            <p:nvPr/>
          </p:nvSpPr>
          <p:spPr bwMode="gray">
            <a:xfrm>
              <a:off x="5993819" y="3628987"/>
              <a:ext cx="1144587" cy="542925"/>
            </a:xfrm>
            <a:custGeom>
              <a:gdLst>
                <a:gd name="T0" fmla="*/ 12 w 748"/>
                <a:gd name="T1" fmla="*/ 361 h 394"/>
                <a:gd name="T2" fmla="*/ 376 w 748"/>
                <a:gd name="T3" fmla="*/ 0 h 394"/>
                <a:gd name="T4" fmla="*/ 745 w 748"/>
                <a:gd name="T5" fmla="*/ 348 h 394"/>
                <a:gd name="T6" fmla="*/ 397 w 748"/>
                <a:gd name="T7" fmla="*/ 391 h 394"/>
                <a:gd name="T8" fmla="*/ 12 w 748"/>
                <a:gd name="T9" fmla="*/ 361 h 39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394">
                  <a:moveTo>
                    <a:pt x="12" y="361"/>
                  </a:moveTo>
                  <a:cubicBezTo>
                    <a:pt x="0" y="229"/>
                    <a:pt x="134" y="0"/>
                    <a:pt x="376" y="0"/>
                  </a:cubicBezTo>
                  <a:cubicBezTo>
                    <a:pt x="618" y="0"/>
                    <a:pt x="748" y="216"/>
                    <a:pt x="745" y="348"/>
                  </a:cubicBezTo>
                  <a:cubicBezTo>
                    <a:pt x="519" y="382"/>
                    <a:pt x="534" y="388"/>
                    <a:pt x="397" y="391"/>
                  </a:cubicBezTo>
                  <a:cubicBezTo>
                    <a:pt x="260" y="394"/>
                    <a:pt x="235" y="378"/>
                    <a:pt x="12" y="36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6068345" y="4058741"/>
              <a:ext cx="1087157" cy="400110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altLang="ru-RU" sz="2000" b="1">
                  <a:solidFill>
                    <a:srgbClr val="000000"/>
                  </a:solidFill>
                </a:rPr>
                <a:t>ЗАДАЧИ</a:t>
              </a:r>
              <a:endParaRPr lang="en-US" altLang="ru-RU" sz="2000" b="1">
                <a:solidFill>
                  <a:srgbClr val="0000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808338" y="4595073"/>
            <a:ext cx="5383662" cy="2262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6213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35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Содействие физическому и психическому развитию детей</a:t>
            </a:r>
          </a:p>
          <a:p>
            <a:pPr indent="176213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35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Содействие формированию позитивных взаимоотношений детей и родителей (законных представителей) в семье</a:t>
            </a:r>
          </a:p>
          <a:p>
            <a:pPr indent="176213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40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Повышение</a:t>
            </a:r>
            <a:r>
              <a:rPr lang="ru-RU" altLang="zh-CN" sz="135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 компетентности родителей (законных представителей) в вопросах развития и воспитания ребенка</a:t>
            </a:r>
          </a:p>
          <a:p>
            <a:pPr indent="176213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35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Проведение информационно-просветительской работы и публичных мероприятий для родителей (законных представителей)  и специалистов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447288" y="4736984"/>
            <a:ext cx="2978438" cy="2121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40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Недоступность услуг ранней помощи для семей, не имеющих возможность получать услуги на базе учреждения </a:t>
            </a:r>
          </a:p>
          <a:p>
            <a:pPr indent="177800" algn="just">
              <a:lnSpc>
                <a:spcPct val="130000"/>
              </a:lnSpc>
              <a:buFont typeface="Wingdings" panose="05000000000000000000" pitchFamily="2" charset="2"/>
              <a:buChar char="ü"/>
            </a:pPr>
            <a:r>
              <a:rPr lang="ru-RU" altLang="zh-CN" sz="1400"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Потребность семей в развитии ребенка в естественных жизненных ситуациях </a:t>
            </a:r>
          </a:p>
        </p:txBody>
      </p:sp>
      <p:grpSp>
        <p:nvGrpSpPr>
          <p:cNvPr id="32" name="Group 15"/>
          <p:cNvGrpSpPr/>
          <p:nvPr/>
        </p:nvGrpSpPr>
        <p:grpSpPr>
          <a:xfrm rot="21261198">
            <a:off x="4737180" y="3965805"/>
            <a:ext cx="3772554" cy="167991"/>
            <a:chOff x="3083" y="2333"/>
            <a:chExt cx="1098" cy="55"/>
          </a:xfrm>
        </p:grpSpPr>
        <p:sp>
          <p:nvSpPr>
            <p:cNvPr id="33" name="Oval 16"/>
            <p:cNvSpPr>
              <a:spLocks noChangeArrowheads="1"/>
            </p:cNvSpPr>
            <p:nvPr/>
          </p:nvSpPr>
          <p:spPr bwMode="auto">
            <a:xfrm rot="5607574">
              <a:off x="4129" y="2337"/>
              <a:ext cx="55" cy="48"/>
            </a:xfrm>
            <a:prstGeom prst="ellipse">
              <a:avLst/>
            </a:prstGeom>
            <a:gradFill rotWithShape="1">
              <a:gsLst>
                <a:gs pos="0">
                  <a:srgbClr val="00FFFF">
                    <a:gamma/>
                    <a:shade val="20000"/>
                    <a:invGamma/>
                  </a:srgbClr>
                </a:gs>
                <a:gs pos="50000">
                  <a:srgbClr val="00FFFF"/>
                </a:gs>
                <a:gs pos="100000">
                  <a:srgbClr val="00FFFF">
                    <a:gamma/>
                    <a:shade val="2000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" name="AutoShape 17"/>
            <p:cNvSpPr>
              <a:spLocks noChangeArrowheads="1"/>
            </p:cNvSpPr>
            <p:nvPr/>
          </p:nvSpPr>
          <p:spPr bwMode="gray">
            <a:xfrm rot="16242394" flipH="1">
              <a:off x="3606" y="1810"/>
              <a:ext cx="40" cy="1086"/>
            </a:xfrm>
            <a:prstGeom prst="can">
              <a:avLst>
                <a:gd name="adj" fmla="val 72526"/>
              </a:avLst>
            </a:prstGeom>
            <a:gradFill rotWithShape="1">
              <a:gsLst>
                <a:gs pos="0">
                  <a:srgbClr val="808080"/>
                </a:gs>
                <a:gs pos="50000">
                  <a:srgbClr val="808080">
                    <a:gamma/>
                    <a:tint val="0"/>
                    <a:invGamma/>
                  </a:srgbClr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5" name="Group 20"/>
          <p:cNvGrpSpPr/>
          <p:nvPr/>
        </p:nvGrpSpPr>
        <p:grpSpPr>
          <a:xfrm rot="16709020">
            <a:off x="2683786" y="2218494"/>
            <a:ext cx="1311275" cy="519112"/>
            <a:chOff x="1651" y="2475"/>
            <a:chExt cx="919" cy="363"/>
          </a:xfrm>
        </p:grpSpPr>
        <p:sp>
          <p:nvSpPr>
            <p:cNvPr id="36" name="Oval 21"/>
            <p:cNvSpPr>
              <a:spLocks noChangeArrowheads="1"/>
            </p:cNvSpPr>
            <p:nvPr/>
          </p:nvSpPr>
          <p:spPr bwMode="auto">
            <a:xfrm rot="3461289">
              <a:off x="2408" y="2500"/>
              <a:ext cx="110" cy="60"/>
            </a:xfrm>
            <a:prstGeom prst="ellipse">
              <a:avLst/>
            </a:prstGeom>
            <a:gradFill rotWithShape="1">
              <a:gsLst>
                <a:gs pos="0">
                  <a:srgbClr val="996600"/>
                </a:gs>
                <a:gs pos="50000">
                  <a:srgbClr val="996600">
                    <a:gamma/>
                    <a:tint val="40000"/>
                    <a:invGamma/>
                  </a:srgbClr>
                </a:gs>
                <a:gs pos="100000">
                  <a:srgbClr val="99660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AutoShape 22"/>
            <p:cNvSpPr>
              <a:spLocks noChangeArrowheads="1"/>
            </p:cNvSpPr>
            <p:nvPr/>
          </p:nvSpPr>
          <p:spPr bwMode="gray">
            <a:xfrm rot="13955520" flipH="1">
              <a:off x="2077" y="2344"/>
              <a:ext cx="68" cy="919"/>
            </a:xfrm>
            <a:prstGeom prst="can">
              <a:avLst>
                <a:gd name="adj" fmla="val 36102"/>
              </a:avLst>
            </a:prstGeom>
            <a:gradFill rotWithShape="1">
              <a:gsLst>
                <a:gs pos="0">
                  <a:srgbClr val="808080"/>
                </a:gs>
                <a:gs pos="50000">
                  <a:srgbClr val="808080">
                    <a:gamma/>
                    <a:tint val="0"/>
                    <a:invGamma/>
                  </a:srgbClr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456195" y="2520549"/>
            <a:ext cx="2288127" cy="2190326"/>
            <a:chOff x="2961564" y="2845698"/>
            <a:chExt cx="2288127" cy="2190326"/>
          </a:xfrm>
        </p:grpSpPr>
        <p:pic>
          <p:nvPicPr>
            <p:cNvPr id="39" name="Picture 18" descr="circuler_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2961564" y="2845698"/>
              <a:ext cx="2288127" cy="2185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Oval 19"/>
            <p:cNvSpPr>
              <a:spLocks noChangeArrowheads="1"/>
            </p:cNvSpPr>
            <p:nvPr/>
          </p:nvSpPr>
          <p:spPr bwMode="gray">
            <a:xfrm>
              <a:off x="2961564" y="2845698"/>
              <a:ext cx="2258823" cy="2190326"/>
            </a:xfrm>
            <a:prstGeom prst="ellipse">
              <a:avLst/>
            </a:prstGeom>
            <a:gradFill rotWithShape="1">
              <a:gsLst>
                <a:gs pos="0">
                  <a:srgbClr val="559A16"/>
                </a:gs>
                <a:gs pos="50000">
                  <a:srgbClr val="A9E020">
                    <a:alpha val="60000"/>
                  </a:srgbClr>
                </a:gs>
                <a:gs pos="100000">
                  <a:srgbClr val="60A417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" name="Freeform 30"/>
            <p:cNvSpPr/>
            <p:nvPr/>
          </p:nvSpPr>
          <p:spPr bwMode="gray">
            <a:xfrm>
              <a:off x="2985984" y="2869199"/>
              <a:ext cx="2209984" cy="1111613"/>
            </a:xfrm>
            <a:custGeom>
              <a:gdLst>
                <a:gd name="T0" fmla="*/ 12 w 748"/>
                <a:gd name="T1" fmla="*/ 361 h 394"/>
                <a:gd name="T2" fmla="*/ 376 w 748"/>
                <a:gd name="T3" fmla="*/ 0 h 394"/>
                <a:gd name="T4" fmla="*/ 745 w 748"/>
                <a:gd name="T5" fmla="*/ 348 h 394"/>
                <a:gd name="T6" fmla="*/ 397 w 748"/>
                <a:gd name="T7" fmla="*/ 391 h 394"/>
                <a:gd name="T8" fmla="*/ 12 w 748"/>
                <a:gd name="T9" fmla="*/ 361 h 394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394">
                  <a:moveTo>
                    <a:pt x="12" y="361"/>
                  </a:moveTo>
                  <a:cubicBezTo>
                    <a:pt x="0" y="229"/>
                    <a:pt x="134" y="0"/>
                    <a:pt x="376" y="0"/>
                  </a:cubicBezTo>
                  <a:cubicBezTo>
                    <a:pt x="618" y="0"/>
                    <a:pt x="748" y="216"/>
                    <a:pt x="745" y="348"/>
                  </a:cubicBezTo>
                  <a:cubicBezTo>
                    <a:pt x="519" y="382"/>
                    <a:pt x="534" y="388"/>
                    <a:pt x="397" y="391"/>
                  </a:cubicBezTo>
                  <a:cubicBezTo>
                    <a:pt x="260" y="394"/>
                    <a:pt x="235" y="378"/>
                    <a:pt x="12" y="36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89000">
                  <a:schemeClr val="accent2">
                    <a:alpha val="39999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3019653" y="3523012"/>
              <a:ext cx="2185052" cy="830997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rgbClr val="FFFFFF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ru-RU" sz="2400" b="1">
                  <a:solidFill>
                    <a:srgbClr val="000000"/>
                  </a:solidFill>
                </a:rPr>
                <a:t>РЕШЕНИЕ ПРОБЛЕМЫ</a:t>
              </a:r>
              <a:endParaRPr lang="en-US" altLang="ru-RU" sz="2400" b="1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90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7" name="Скругленный прямоугольник 46"/>
          <p:cNvSpPr/>
          <p:nvPr/>
        </p:nvSpPr>
        <p:spPr>
          <a:xfrm>
            <a:off x="-189186" y="1056290"/>
            <a:ext cx="7385560" cy="5801710"/>
          </a:xfrm>
          <a:prstGeom prst="roundRect">
            <a:avLst>
              <a:gd name="adj" fmla="val 3275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8040413" y="682260"/>
            <a:ext cx="3134613" cy="264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zh-CN" sz="1400" b="1" i="0" u="none" strike="noStrike" kern="0" cap="none" spc="0" normalizeH="0" baseline="0" noProof="0">
                <a:ln w="18415" cmpd="sng">
                  <a:noFill/>
                  <a:prstDash val="solid"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ПОДГОТОВИТЕЛЬНЫЙ</a:t>
            </a:r>
            <a:endParaRPr kumimoji="0" lang="zh-CN" altLang="en-US" sz="1400" b="1" i="0" u="none" strike="noStrike" kern="0" cap="none" spc="0" normalizeH="0" baseline="0" noProof="0">
              <a:ln w="18415" cmpd="sng">
                <a:noFill/>
                <a:prstDash val="solid"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7464396" y="1009923"/>
            <a:ext cx="4501058" cy="1465262"/>
            <a:chOff x="7286679" y="1009923"/>
            <a:chExt cx="4501058" cy="1465262"/>
          </a:xfrm>
        </p:grpSpPr>
        <p:sp>
          <p:nvSpPr>
            <p:cNvPr id="28" name="AutoShape 7"/>
            <p:cNvSpPr>
              <a:spLocks noChangeArrowheads="1"/>
            </p:cNvSpPr>
            <p:nvPr/>
          </p:nvSpPr>
          <p:spPr bwMode="gray">
            <a:xfrm>
              <a:off x="7286679" y="1009923"/>
              <a:ext cx="4501058" cy="146526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803931" y="1095626"/>
              <a:ext cx="3736427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Aft>
                  <a:spcPts val="561"/>
                </a:spcAft>
                <a:defRPr/>
              </a:pPr>
              <a:r>
                <a:rPr lang="ru-RU" sz="15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создание рабочей группы, разработка документации, формирование целевой группы, разработка программы деятельности, формирование команды специалистов, прохождение обучения, закупка оборудования </a:t>
              </a:r>
              <a:endParaRPr lang="ru-RU" sz="1500" spc="-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7464397" y="2989895"/>
            <a:ext cx="4501057" cy="1701738"/>
            <a:chOff x="7381270" y="3265792"/>
            <a:chExt cx="4501057" cy="1701738"/>
          </a:xfrm>
        </p:grpSpPr>
        <p:sp>
          <p:nvSpPr>
            <p:cNvPr id="32" name="AutoShape 10"/>
            <p:cNvSpPr>
              <a:spLocks noChangeArrowheads="1"/>
            </p:cNvSpPr>
            <p:nvPr/>
          </p:nvSpPr>
          <p:spPr bwMode="ltGray">
            <a:xfrm>
              <a:off x="7381270" y="3265792"/>
              <a:ext cx="4501057" cy="1701738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898524" y="3363965"/>
              <a:ext cx="3846786" cy="15465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defRPr/>
              </a:pPr>
              <a:r>
                <a:rPr lang="ru-RU" sz="15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внедрение практики в работу: </a:t>
              </a:r>
            </a:p>
            <a:p>
              <a:pPr>
                <a:lnSpc>
                  <a:spcPct val="90000"/>
                </a:lnSpc>
                <a:defRPr/>
              </a:pPr>
              <a:r>
                <a:rPr lang="ru-RU" sz="15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и реализация ИПРП, организация совместной деятельности детей и родителей, создание пункта проката, создание онлайн-школы для родителей, внедрение дистанционных форм работы</a:t>
              </a:r>
              <a:endParaRPr lang="ru-RU" sz="1500" spc="-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8930606" y="2616932"/>
            <a:ext cx="1420611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Aft>
                <a:spcPts val="561"/>
              </a:spcAft>
              <a:defRPr/>
            </a:pPr>
            <a:r>
              <a:rPr lang="ru-RU" sz="1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 </a:t>
            </a:r>
          </a:p>
        </p:txBody>
      </p:sp>
      <p:grpSp>
        <p:nvGrpSpPr>
          <p:cNvPr id="65" name="Группа 64"/>
          <p:cNvGrpSpPr/>
          <p:nvPr/>
        </p:nvGrpSpPr>
        <p:grpSpPr>
          <a:xfrm>
            <a:off x="7443759" y="5206343"/>
            <a:ext cx="4521695" cy="1352112"/>
            <a:chOff x="6261919" y="5206343"/>
            <a:chExt cx="4521695" cy="1352112"/>
          </a:xfrm>
        </p:grpSpPr>
        <p:sp>
          <p:nvSpPr>
            <p:cNvPr id="49" name="AutoShape 13"/>
            <p:cNvSpPr>
              <a:spLocks noChangeArrowheads="1"/>
            </p:cNvSpPr>
            <p:nvPr/>
          </p:nvSpPr>
          <p:spPr bwMode="gray">
            <a:xfrm>
              <a:off x="6261919" y="5206343"/>
              <a:ext cx="4501057" cy="13521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7034558" y="5281143"/>
              <a:ext cx="3749056" cy="11310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  <a:spcAft>
                  <a:spcPts val="561"/>
                </a:spcAft>
                <a:defRPr/>
              </a:pPr>
              <a:r>
                <a:rPr lang="ru-RU" sz="15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трансляция опыта на территории Ярославской области (буклеты, социальные сети, СМИ, мероприятия), мониторинг эффективности реализации практики</a:t>
              </a:r>
              <a:endParaRPr lang="ru-RU" sz="1500" spc="-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8640485" y="4817578"/>
            <a:ext cx="2179642" cy="2862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Aft>
                <a:spcPts val="561"/>
              </a:spcAft>
              <a:defRPr/>
            </a:pPr>
            <a:r>
              <a:rPr lang="ru-RU" sz="1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ЗАКЛЮЧИТЕЛЬНЫЙ </a:t>
            </a:r>
          </a:p>
        </p:txBody>
      </p:sp>
      <p:sp>
        <p:nvSpPr>
          <p:cNvPr id="48" name="Прямоугольник 19"/>
          <p:cNvSpPr>
            <a:spLocks noChangeArrowheads="1"/>
          </p:cNvSpPr>
          <p:nvPr/>
        </p:nvSpPr>
        <p:spPr bwMode="auto">
          <a:xfrm>
            <a:off x="1797269" y="216552"/>
            <a:ext cx="37141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ПРОЕКТА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0" y="-1"/>
            <a:ext cx="5940000" cy="1260000"/>
            <a:chOff x="5094417" y="116472"/>
            <a:chExt cx="6714338" cy="1499468"/>
          </a:xfrm>
        </p:grpSpPr>
        <p:sp>
          <p:nvSpPr>
            <p:cNvPr id="21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3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26" name="AutoShape 11"/>
          <p:cNvSpPr>
            <a:spLocks noChangeArrowheads="1"/>
          </p:cNvSpPr>
          <p:nvPr/>
        </p:nvSpPr>
        <p:spPr bwMode="ltGray">
          <a:xfrm>
            <a:off x="7102184" y="1523749"/>
            <a:ext cx="686684" cy="43824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AutoShape 11"/>
          <p:cNvSpPr>
            <a:spLocks noChangeArrowheads="1"/>
          </p:cNvSpPr>
          <p:nvPr/>
        </p:nvSpPr>
        <p:spPr bwMode="ltGray">
          <a:xfrm>
            <a:off x="7183333" y="3635578"/>
            <a:ext cx="686684" cy="43824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" name="AutoShape 11"/>
          <p:cNvSpPr>
            <a:spLocks noChangeArrowheads="1"/>
          </p:cNvSpPr>
          <p:nvPr/>
        </p:nvSpPr>
        <p:spPr bwMode="ltGray">
          <a:xfrm>
            <a:off x="7062600" y="5664279"/>
            <a:ext cx="686684" cy="43824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893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6"/>
          <a:stretch>
            <a:fillRect/>
          </a:stretch>
        </p:blipFill>
        <p:spPr>
          <a:xfrm>
            <a:off x="122265" y="116472"/>
            <a:ext cx="5441099" cy="3425588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6CEC22F-C1FB-64FF-8142-F3976F42E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3" t="37335" r="10978" b="10910"/>
          <a:stretch>
            <a:fillRect/>
          </a:stretch>
        </p:blipFill>
        <p:spPr>
          <a:xfrm>
            <a:off x="5527897" y="1610067"/>
            <a:ext cx="6664103" cy="4461830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rcRect t="35311"/>
          <a:stretch>
            <a:fillRect/>
          </a:stretch>
        </p:blipFill>
        <p:spPr>
          <a:xfrm>
            <a:off x="362104" y="3240877"/>
            <a:ext cx="6106875" cy="3995470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28" name="Группа 27"/>
          <p:cNvGrpSpPr/>
          <p:nvPr/>
        </p:nvGrpSpPr>
        <p:grpSpPr>
          <a:xfrm>
            <a:off x="5886707" y="34600"/>
            <a:ext cx="5940000" cy="1260000"/>
            <a:chOff x="5094417" y="116472"/>
            <a:chExt cx="6714338" cy="1499468"/>
          </a:xfrm>
        </p:grpSpPr>
        <p:sp>
          <p:nvSpPr>
            <p:cNvPr id="19" name="TextBox 18"/>
            <p:cNvSpPr txBox="1"/>
            <p:nvPr/>
          </p:nvSpPr>
          <p:spPr>
            <a:xfrm>
              <a:off x="7156892" y="436444"/>
              <a:ext cx="4253220" cy="9889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>
                  <a:ln w="50800"/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РАБОЧАЯ ГРУППА ПРОЕКТА</a:t>
              </a:r>
            </a:p>
          </p:txBody>
        </p:sp>
        <p:sp>
          <p:nvSpPr>
            <p:cNvPr id="22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3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4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flipH="1">
            <a:off x="7540747" y="5634232"/>
            <a:ext cx="4463146" cy="1046475"/>
            <a:chOff x="2918" y="1147"/>
            <a:chExt cx="3199" cy="984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ltGray">
            <a:xfrm>
              <a:off x="3045" y="1147"/>
              <a:ext cx="3072" cy="984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ltGray">
            <a:xfrm>
              <a:off x="2918" y="1572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220501" y="5686090"/>
            <a:ext cx="3393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/>
              <a:t>Разработка документации по обеспечению реализации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2162177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C8FAD4-485D-A691-6B75-7897D2A8A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" r="3042"/>
          <a:stretch>
            <a:fillRect/>
          </a:stretch>
        </p:blipFill>
        <p:spPr>
          <a:xfrm>
            <a:off x="-201653" y="131960"/>
            <a:ext cx="6832802" cy="6726040"/>
          </a:xfrm>
          <a:prstGeom prst="rect">
            <a:avLst/>
          </a:prstGeom>
          <a:ln w="19050" cap="sq">
            <a:solidFill>
              <a:srgbClr val="81CA6A"/>
            </a:solidFill>
            <a:prstDash val="solid"/>
            <a:miter lim="800000"/>
          </a:ln>
          <a:effectLst>
            <a:softEdge rad="317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03" r="9025" b="8777"/>
          <a:stretch>
            <a:fillRect/>
          </a:stretch>
        </p:blipFill>
        <p:spPr>
          <a:xfrm>
            <a:off x="4149354" y="892509"/>
            <a:ext cx="8124473" cy="5904728"/>
          </a:xfrm>
          <a:prstGeom prst="rect">
            <a:avLst/>
          </a:prstGeom>
          <a:ln w="19050" cap="sq">
            <a:solidFill>
              <a:srgbClr val="81CA6A"/>
            </a:solidFill>
            <a:prstDash val="solid"/>
            <a:miter lim="800000"/>
          </a:ln>
          <a:effectLst>
            <a:softEdge rad="317500"/>
          </a:effectLst>
        </p:spPr>
      </p:pic>
      <p:grpSp>
        <p:nvGrpSpPr>
          <p:cNvPr id="10" name="Группа 9"/>
          <p:cNvGrpSpPr/>
          <p:nvPr/>
        </p:nvGrpSpPr>
        <p:grpSpPr>
          <a:xfrm>
            <a:off x="5236305" y="0"/>
            <a:ext cx="6516000" cy="1260000"/>
            <a:chOff x="5094416" y="116472"/>
            <a:chExt cx="7195548" cy="1499468"/>
          </a:xfrm>
        </p:grpSpPr>
        <p:sp>
          <p:nvSpPr>
            <p:cNvPr id="11" name="TextBox 10"/>
            <p:cNvSpPr txBox="1"/>
            <p:nvPr/>
          </p:nvSpPr>
          <p:spPr>
            <a:xfrm>
              <a:off x="6914040" y="394422"/>
              <a:ext cx="5341153" cy="9156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200" b="1">
                  <a:ln w="50800"/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НОРМАТИВНОЙ ДОКУМЕНТАЦИИ</a:t>
              </a:r>
            </a:p>
          </p:txBody>
        </p:sp>
        <p:sp>
          <p:nvSpPr>
            <p:cNvPr id="12" name="圆角矩形 6"/>
            <p:cNvSpPr/>
            <p:nvPr/>
          </p:nvSpPr>
          <p:spPr>
            <a:xfrm>
              <a:off x="5094416" y="116472"/>
              <a:ext cx="719554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3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4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187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0" name="AutoShape 8" descr="blob:https://web.telegram.org/dc36c98f-36f8-4e12-932b-588aeae5e96f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31" name="AutoShape 10" descr="blob:https://web.telegram.org/dc36c98f-36f8-4e12-932b-588aeae5e96f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32" name="AutoShape 14" descr="data:image/png;base64,iVBORw0KGgoAAAANSUhEUgAAAWgAAAMgCAYAAAAOcfj9AAAAAXNSR0IArs4c6QAAIABJREFUeF7kvYmzLclx3pd9us9yt7fMzJsFGMxgpUCTBEmTNKkISQyJtizRsuWwIhi0FP6/bFLmAoALVmoJibZJECGQIAkBFAkQ+zIABph5M/PWe989e59ux5dZ2Z1VXdV97nt3MEPqIgbv3rN0V9fyy6+ysrKyj3zkY3WWZTT0o58J/7Xfq+u6c5nBa2cj7zuZ+1u/F7tm+wXcT+4Z3ke/1/99otj7Q9/B/fQz+agtf+yeeC1VB3VV0yioe//eNVXVLtk0+5TTljX2e6qe9fWqqppntffD+9prsm6zc5kH6zar+TN1XSU/rw+v9Yj74vfdbkco28jUf+qe9nW/jTLKankKKYf819envTqQbxIl6kivg3Lqj61XvJ7nuXf/sLHDPmXLWGUZ7eoR1bstzaikfDOn5e2btL5/m/LtkvKqpFFdUebGiHetCq/juYls+4XPr2WPjXu022iE/pFov1quH16T+w7aMSOqUOdZW//2PmDBrmz7X2ec1zXleIqqpoowzjAW5dq4Lv7LRiO8Tbuqps1mS6vVmvvObDajo6NDqstNUz+xgab9ra8/c4/BMwiJ5Jm5SuQZpc3s1TF2RkSjjPswubqwY1HrLPvoRz8eHV72wxYwfYBOkqTvjQbILejs/R4V0A9VJgOX1P31dQvYIaPQgSEGR1DAEND7wMtCLPzddrB9ABYDSep7KDsPtsggjJWpcx0HaHTtGBxDUDYD+00EaLRPZsAeA3xo2PBcavjUwKSePwboxqA4QFe7LU3rLQN6deeVKKDt9bXMLaDbXhgDdFpkVZRlIFHXsAmeAKC49VZAs8Ry9Gqg5EQLA3rnwz9kwxCgR3nOcEYxynJH223JdT8ej2k2m1K1XV8aoKW/ZgxnhrQDt1RBQ3D5ncfOiAHO7Wk6uxULHUD3Kd7wPR0wDwtBKVhb2Ni9X29Ap5R3CjAdAAYVm/pe9D41jGir4CzA5LnbGULfdVODWDqBf/0UbGMqp1sev6VDBR1rq97XGumWBnSq/THI8N++fSZeR4+uoC2g+57VwscOQAC6z7Dba4YQB7p2dUZ1uaUpCaAXt1+hzekdyjcLKqodjahqFL58X4AKXSSGVUC6b7/wewBGb6ug7XvcLg5Msedr2g0qMgB0ex2nRp0BtOKQr1nVlEN97qGgq13NxSl3O67vPC+oKPJLUdCOtq4dpcxSn62qVmWv9Wy5F45tO2v1AH0RONvBH/5+EWDDuuC+o1HuDTbtjH1ligEsvHc/4NtP7/u5PkDHOjmum3oG6+KIA6QL6PAeIYDDQfyogA6f14JGFFjdO0VO1Su/nkndABqpQWzdA7YsYf8IQZbqB/59fnCAjtUjynJRQHtGEwq6qhtAZ+tzWt15VRT0ZkVF7VwcmO6zG0ZhinqXcQeF2zqr0iM3bkQE0OFPA1I33U/Bn19XBRlAWu4Hd8WIAaw/3swen3Czt5SLA9fA13G5XbWjbVnydQHocZETVeUjK2hf1TMNW5eZewYL6NYgEY3YOHZFWjPOPvax3+vMQfqh6DdH7LP2taFrCaBHMlVW31TSonaGXTA5uIhpkM+GAIgBJaWyeYBF/PcpKHVgaVwcKUDbyw8ZEQtnC9IQDilDYmtvaGYh3XAY0LF7t6NNul7oxrFGzfpAY5CIgTlWT/H6HQZ0WFfetXWW43zMsfuGKj80oLbOw+8LQFsAhs8KuAHQVG5oAhivz2l55yZt7t+hfLt2gBaHaBfQzlfLvuj0GpQY0NaF4ZcRgE6vO+G6rZqMuzo6z+TdixikoTG2ZQLg8H4foNlVUlW03mxos9lwzx1PJjQZF5TzHD699jBkQDtEUt8znoMHCa4udS2d3cEYr+rsxboIrScEXw8BPQTUFAJTUB66nkj9Fs4xxddj1xtAxzp3n+XuA0fYaS4K6Nigi17jgoAeep4YhHzr3g6SsL5S9ddXTzFA95WxAzDn4thHQYegkL7vw0PvfdmAts9k61iHGhYJw89ove8L6FT9pwCtY50XS7drmjpAwwfNLg4H6IwB3CpoR4lm3FgfcUpsKSBjZYzBTdtmHxdHTCC192sBrf0w7M99gMZ1MDMHJOF/Xq1WtFpvKBtlNJlOaToe04hBqULB/xf3vCigW/WsNd3yTV7x1fKocYe4e7uPNLMQBXQKpEPAHALzvoBuGjWIyOhXja0L4GEB3bGAiVX8GOhY6aWtRzNoU3XAU7feqIG4iyMGwZiSjBUt9bnLBPTekN5jkZDr2PjRbTkxeHSAxxVyWwPx9/dT0PsAOry+9mcFtDUmfQYkBFHfDI8V9K6kWgG9EgW9PbvrAF1Rhim8RqjIcl7jh8a9wuuHfTVV7gYgrsCxZxpaJOR6NTMEW89SLhftYBYSw3GY5eLDl37SRnGwqlYXEmW03UoEB1wcxbjgRcJxXtCIx/CjAFpFj11olegUgXHrwlBA27lEYUQGZgH2B8+affzj/yY+94iErsUGHl/EzMObhtsjdE9u7D9A+P1HBfQAPzsd1H7ewiHsGE25IqGFqXt2jB3PPn0fnv+84ivsq4OYj7bP6DwKoO13ud31RomV+iFDIhFScf+zXjoGaFFG4haz9acDte++IUiHwuzC/mDvITOI4SgOHSP63djiZspADrngdtW2A+j16R0qyg2NsSDoAK110oZ9Sb+7KKC1PfSZdBYVNcoDYXYW0KERFr+zsCHsd/ZeXUC76Ah1lTgAIsQOLg5cazwZU1EU7P9FkKP245iR7VfQZkbasKwNqxPXhl0EFt5xv3V8zUftGgyHHAY8yT7y0Y97cdApRRxa9mZsOsBYUFvI9gNWKrMNO9GIjnTYjw+ftMK0A7wP0kPls2FQtmPo94bC7PRzUcNzAUDHOk8Ij5QBDeti6JlTajDsA9bFkbpmnwEJYRGWn9cRm0WkeCsyMCKhWvsYIjuDCZ+5r44UtIwP/J+LKIm1tV2R7z5fVzGFT9m3SAo9XJZbGmcV5eWKozjObn6PsFhIqwUDOmNIixHk/xqDL/dmY9EzQFRBe1BswuB8eHb6nwG0rRtPpTsghUaMy+rC1WLFa64x8l0Guo/CLtTlRUGLxYLu3bvHvuhr167R4eEhz17FBRR3lzFOe6Os2vUTvp+DdGvEZYGyXWMTUSH1pCEOO57VhGNZ1XT20WCR8KKAtgrHPlBqWt+t7FZBx9R3P0xEYT4KgIdgFV67Y+HcB8LXwwH/egHaTkHDARK2wRDkYyDva8eUDzpmyGJtpLDQVe0hgHWez130jQQ0h6wlNrloefuMRTgzG+pv/jVr2kEpZzUDerSe0+nN71K2nlO2XlCBjSQuHA1l4HpmQOuszXexxcaCBbTeu69PeNeQVTJvkTGccesMKDZD1c0evQOcFWgY5aH3hAtox5uBoJ7Pz8/ZIB0dHdF0OuXZF1wM3IbBekbsGYfGDztLOj7l1s3RXlNew+wR/6tdNJM+pypp3mhjAT0EZwtgvVj4IPuDublCI/tj13yjAd0BcrjzL3BRhJ0pthOrueYlKOiYwgmNZgy8+xi18DohaFR59O1EC+9t/9YQqyFAJ/uAqi/zMDFDmQSkWQN4WAWtLo5QAfVB2dZBDEzWEKVAIdevCZtUCqoo34qCvu8ATas5jaluAM2DvhETEgvNPw2s3Z97uuzC2UJoPOXagbvBKVL7TNVOdso+KqDD8rBC5fBCcYdhHMIPjdfYveHiz2FcIcJDpaxlSgkv2948BuUpPEDzd42HoK3aZnmZynrHOwr1ftJO7b6ASwd0CtwpIFgXR8wA9IHkMuKghxT0ZQA6NHyvN6BTdTakAC4Ccoa3DrhANex7/30BHcKv6WMa5vcmALQd4Kgb/S+mQFNGy0IuBkD7PQtoKOjRZslhdgrobL2kMYmChisHTeRvCHGLY0IyT4WmlHSnHQZXyPcDdGwWIfUH5PmpIEJD0Lps/F4nz9C6EyxbWtFEVO+w2akLaFX6qTET44LdoNKU0wG6/byoZ+4XGdEWBmrUruOJ2dWoG6Og91HPfQBNKechRR3zQfdD2esmg3HQFwVweO+hATbYR4Ppl6es9oji0EXCVEcJwdBXdw8D6D5Q6LPvo6Bj8NkH0Ck3jeiVrg/1jVLQnio0Pmm7yNSBS2RRaJ++r/BXBQ1AZ5uFc3G86FwcS/FBA83OvdFtf8B712w0ivUPNsRmj0JnPEQ2qjTPsI+LIxHF1AK2O8L62rirhDN2c+AHrg68X/JmFQmhg3/eul1sf8frQ4vwnfddHpB2YuIWOp3vHwZHfdLo/9jZiLA/XTRk1W8NvLo4HhXQKeU8BGiOUxwIlE932jbRzpBqe9j3wwYPO/HDApqvw+ayu0DQlrWN4ngzAVrrpHn2PaM4wmfYB9Ah4Lx2dDvkbBu8EYC2Gk/hqYuDFwF0yp0R9l0f0CUVtKNsKwr69OUXWU2zD9q5OOCGES1gw8nc4ioDejhJVNPmgYuPk3m5BuiUf59FwsjsJ1SbqRmHJ3ZMOKYaEbyP+rdAVujiPQBbFHTbg0JAx/qTbQ8P0C75k+fqwEInK3TtJRLZoW4R7icNPOUXO9NhF8e+cN5HQSen8wlCvtkBHRsc9jVt2qGGjIL+kgEdKrRU2fedVah6Shm3mIKOlaEDZgcK2f3V5mKIKcwhBc1lfAOjOHSR0EKEVZCLnBgCdFfx+bUda6sW0NT4oGkzZx90A+jNkgGNKAX9fBs5IIuEvEHDATotgvrDPHnB0VhIr70uAOgQtlKeNoAgJVBsn7FK34KWFTT3Ez8kGN/dOakbzkSHhKXWl2abVABLXUvZVQ23GTo1Ys0YhGARtXlOdR/2ATqczqQAHVrX2JQh3gG0wtI6tL+iXv8wu6E4UauA+zpRGtB9cdASxmUHZDhgFQB99w4VyEUAbdN5dhSLThMNIPuMgi2jHUBDi4SxvqNg1mGcMgIx6Df18YiLhG2qL7milsGG1nljyKnY1qi36VJj7ZdqJ9sfSkRxwNe8XdBodU5nr3yPRuslK2oAGouA7IN24BCfrbg+GNCcSyW5FaKp+jBcsG2T/lBBXawLlel+4sH3Ids6ttcLr23Hmpabo0WQnEzj53U2EaBH67blTpdN7Xt25hGq8BbQbR4OZ3BcP0ARZPxiyz7kiqlLdSt9/Pf+rVfDYaewsA0BLZ2vm4vZVn4IphDmPNCCnNCx78cB7wPaNpSFUmgd9b2YAbL3kbJxj25e7kBqIM7PDqYOLJDP2IX5xDqf1ndcXXSVzZCBsO+nlNsQvMN2QPkfpXwWzmH9DA3iZkj0tE/4PNoe7et22u8bw5Rh8F7ndNAus557Q+vEGvdmULvt/W39t9vEY3Xf9xpAu6tKonJNh1TR+t5rtLz9CuUAdLliQGOnIfuqTdk0YTHjgssvubXD8R3bUKNtpPVo81nv237eGItEQbWMiC8Qev3cuQvCeyuI4d6wdRi6M8Jc5n59N3PE7gYSzRsktdYY6HC8t6xxbg3jZlJ9EKYc1TzZfOWPmZ2EMbUavha6MLpbGaVIQ1OER31f7tK/0w73CDtZ10K6KyVUROjCuCjA+gAt064u/MMO9SgADNsifP4YwGJgSr0WGrlUWVMG6CL3Dw3QowC6LY9bN/f8s0PTem0zUUQKaA4r69v0IF3WeASawDdvluQBLNIvmz6VAcBbTpbEgL77Gq0A6M2SCAoaPtEKGyHgg5Z7sSDgDHZy0IAFbtjGMbDZ/ozfQ0CH10httGk+5/wuKYhiAc0HemtQxZMgEA/7oQpLuDceBdC6EzDspw2/giiNTh+NpPu1z8OQ1hhsx/pGdsJ3fRFAd+Gs1qOtxCHwthYl7tbY9/uXDWgtV6ch3Bt94OkDWthgFlSvF6C9eyRiTFMKOvzuEKwvG9B99w/b4GEB7UOpnYX1GtNoRcgMsp1Gt6GHMSXF5Y0Auu9QhpSC5tcHAI1MbS5oq4kMUNXM8c/mJJi+/hADt5YrPNGmD9BRcePCAG27d0ShgbSmHpXn1516vm8Z7+k1QtfMkIL2+58s6PUZMT/Ouesq0vER9gc1IAxouzDINodXFSWyIwboFCSHAN2nwGNWLGb1wgbuB7Y/uOx3ww5nK8oaidQAaD5jLvowkP5BAjqEm+2osY4S1r+nVPbwS8aUy6Mq6JShjL3eLA4OuDhiRqQdMN0+tH87+wnlAQ+7YNlheidyp82HnTJMtg1tX1JAV5UkSzqod56ChosDgOZMgUZBh4CGwgRkYye7hDB7mP7RN768xd2eSCDuZ7ql231OAS3hae0W6rAeHwbQ7TVaQNvrev2jkwzJb3XLoRgD9bQV7o/qhYb7JHcpmPcFdBzOfi4NC759lFfqM/ur6P0AHXY02+mHOl0sSmMI6n2DzQPNJbg4+hRs2B4KJS1/3wAcAmXKyF0U0EP32WuA9wA61r5WzegJIzHjlmrH9potoPmzzqkYgyp/JwJouZbvBx+q26Yd+TSTnQfo5a2bVGxX7IMGoK2Lg1Wb8zuriwM+2ocBtJbRnggUipGLjDN+pgDSHB9sk/WbvxXQUJqqRkOI4vUhF8fIbYSJ9bPQfRsVWwOAZuOSyBkv1xM3GX5nN5RTz/pMWbhImLrgvoDuTE+CRSR7/ZiCi30/DXs/DjoGnrCzh1YsbJjwb+uIGVJWsQZMGQD+7CUBOgWXsC37AL2PUYm1Q5+BSNVtfDDE/b6pz/KzaTa2PQGtz7gPoGOGo1uWYGtvAGjUjeeD7QF0p9/1HFWWAjROU1EfNC8SunSkcIVYH7QkihcftK7RxJReOAuNtb8emhz2Lf17HxHQZwhTgBazJm6OENCWA/2ABg9H7a73zqyxDfMLx3Ez1vcAtI5DW59tv2gBzXKzWZd0z7UPoFNwlhu3OVhTAzhsgJjFS6nmIRdHm/ilHeCx71zExWHLG3rK+yA8BOgOSF0y9RAGfUYkNBKxARB+XzsIW+mI3zFlRPoGzpDKi333ovUzdP/LBnQvKKKLiP4A5nA2V7/ax3Ug4tmtD1rqwl8ktO0Qg6PWX9OGHIJQUbVZsYsDgLYKOrVIyF9zPmgbpslljGzaiNVLo/BcoW3bDrXzkEiywmJX7vx0xlZVu9NHYsZFr9Hv4rAbSORBfEMpB8Da8tixKp/tQjw2/lJjjE+dcZtZ+P7mRBW++u/9m3/3SGF2YS6NWCezD6WV2Q/eeKV0DYC/Ah++r1AOO521sPtAIIRiCNSHBuwPCNCh5Q6f/79GQGu7WwM/1BdCleh6aVN9KUA39c03sPmH26xyF1HQIaDhg55VZRTQ1getRsICGomDmiiUyIJyCKTO+A0M1z5GrjuO/VfsPcptOQho/XYoPlKirH2mYUDzmY1BzvvmGZtkgK2Mi7VjrN8019QjstwlVEXzd2KAjkFOX4vDtbUgsfdDqxyqcRsGF7OEGsYTb9Thrd5DHSas0PA+F4nzjd0rvL73N09508clpQyBLaOtP+0I9v3Y4k9K4WiHHgJV3wCLPW+qjlN1E1NYsTLHojhsnfXF8Vplm3qevrYLjTbXfWSR0HsW56c2w5lvrUd+xWaWtk077euiOJDNblJu6PzVl2lz91WaVtsmzE62ee+8KA4bZhdCzI7X8L2Y0OnzQafqNcWJpg5tdredv5GrE3YXqN6wjGEf8GPTZZNI+qfd52HL3LSpAbSFsC1Dim8NU9mnIYmT8ANXlO6wZfdNqKB/0ICODcYYYF4vQA9a86AD9AI3sqPuYQBtDeK+cLNgahRbmBp1QO28kYBO1VMMIE39WCkUNCSuF4uBV+PzKO0Ywrm5ZgTQHhD4gy4WWdDs4p/bU2VSsz1rNBtjRRXHQQPQ4+2a5q+9TNt7tzxA6yIh71TTDIQRF8eQUQ6FlgIJgNaTtW0fjI2rcKy76nA5qn1Saj1UrzOg+/IASYy7lCtU0fwsEojdLPLFxurQWJQZ1agFtIvk4OfnI6/cTsLQ5RBzQbweCjrVMfZzheynoO09Yiq934bKu7FBGSv7hQa+WyQMVdKQ0QjvET5TbDDZa6ae5WEAbe8dg0jfwO8owsSDp+rnIgo6eQ2TqD1WrxawDRhTm0ci2QmxSNX05T0AnWon+7p1ceBEFSRLAqDPX32Jyvu39wY0tnjHxnk4XqJg5RlDxcdG6Y81piGYUnXHrxvFHHaBzniykR7Mxv4jsewOSVsGee74ImBbBh/QnbKZY7nCdkuN0dCISVdyJ6y7E2/4Fbcl3YviGILi6wXocBAPlaOtjGFAp6Zp+8JhKMzuQkAOFXYA6FgnDgdQzEr3AbrPqsfqvQ9CMX7+TQF0uFikz6KLZM1mEwdfVUyaqjIcWFp3Xt1HAB1T0CkXR2qQh9NrtBGXFwuEVUmjqowC2sZBQ0ELCmR7t10k5NeDxcFGIbvE9hbCTb/hXTpIeN9GUuj39N+wf3jPqFE4Jh/ykIHyQvGcyozB0JZDn68LaK2RhDIwCjr1CZG+0qIxA5X6Xlvm9vuy5Ot8z7FcHENg/EECWgdIDDAW0O1KeLIKO0fuaAfrv7ZcbyjMbgjQIQQ99cq5ONr8D683oIdg/bdZQV8GoL22MyBv2m0ov3fPRpVYPwpVqAWAAhpx0AA08m9YBV1vFhwHndpJqGF24dTd9lfcP8zG5xsknHkoLht7HTUgMaPmGQMXp6wKumOg4DJKbPV2RHQKujv2te5sGGEIaJRZDVecHm0YZRLhA4AO27Azxu2JKzC5Jh6a69SG2b2RgLYVEDZ2D3oHE/aHME4pvrQNNeYgEm+7D6DDTm8ViD3yPabqQ2UTlhPfsZ/xF0HSiYxCwxFTGel6b9/5m6Kgbd3aNutTPTyAXbL3GGy07ptrMw+7q07N/ToLiQrA1gcdQirWBtbFAUBnuy2NVgsG9O70Drs4QkCHCtoCOnaPGFg6fZEz4bU+9X36gscY3UgSxLJagzcM6PbU7A7gXZ7rcBaqn2sAHcbSNo3d+pfD8dI8hwG07SNxtR7m5IYrI3db1mU9gttJQ+0AaOwkDMEcTqnsA3kWUMyYJ/HD90OA2MrSwZG6fwwifmeysaQ9GE8s1caAGF4lFQcdgj82gGODzbOgiSiObh2nk/fYgaTPEw6usGwxJf2wgI4ZjNhA6YNArJ1jz9UZJO2DdS6vKi5m4GLtnjK0HcWTWAjma/Zs9eZxYKI45LpdQIflteUKy6IuDgvo6uwuzeqSozjCnYT4vi7qwcWhaUZj9+iDWmuQavZB25Pth9rZsoSn9HDVNCeNt99OCRPr4uAwtFHuHUTgKfxLAHSYLMnyjIWkRmHseTpOpz9lWCAUyuh5hHK4LxYJTS4Oq1pTCjausC8H0PaeQ7Brm/HRAZ3GurzDg6o310N/PucYrDwYmI0jCqAh1Wzrx3aYGHjsFNV2jhjE1WAOG8b9jWGfERyCIu6iYY4xUMbax9bNZYTZ9bV9c+6qPaJoIOqHjzZpfmQK3xtmF+Ss9uuspnK3oREr6DnNX7tJu7O7dEAANLZ6I8pjJydHay7qLONzCjUXtLR1q+BDANm+EFPQOQATEUAxkRf7HPtcTXSRcmBIjct3sgbQoUHX7dP2ecJei3vgZO30j/EPRwDcJOJv8jvLs0jZW790yACtU1kfbPNZqkNKqYa+MRhmJ9fwV2qtFdSNKrbybSWHgyR1LXtN+0ApSy6fGV4kDCs/2pnskAk6W5+C0TAp6wePXd9CKnw/dp7fPuCyIIp1gFSni5UvbOM+qMaum7omPmtdLmGZuTOP/BNVPIAF7htVoE0H1/eDQw1S9RGDfH/7dqek3jW8zHTdz8aen8eGAbRcr4UU1JNVpDx+HNO75a+p3m1oktW0PbtH81s3ieanlOP4q91GFDQvJOpWb83F4U77buDkQ9JCWbdy29dsndkojljfCBWt1zaqnDW3cnDYrhUM8f6eSmbU0IQNlOURh7TpfXDQASers0bTzpm7Pmi7AbTZlh0YGTUObaJ+j2hBNblQS2fYvdzQKR+0HbChBQqBiSOrQgP6NwnQfS4M2ynjHbRrIIbg+rcN0Ck4x2AYAzQWiLxrWIWpB5Y2XxQI6qyGv+emgimjsi+AUwAKn+MyAN2OUAVjV0XyGFQ1bjO46UDWPC7VliZU0fbBfTq/dZPq8/tUlCsa7dY04pgAd1pHE7NLNILf2LnXbLKosL/jb2ssUn07JQZCjsQ+B4OkvGjAGbyWvr4fJte2jdYe+YD2jtBi80mUQUGnAa1KuHn2Wvsrtw7poeO2X8jvUrauwPSJY3eyNmcRmu3evT5o22BpFa3nbLXVGLpI+hR4WPnhA122gg474Q8S0DGYheooNkj2gZ2nTHq2R/Wp3X2vMfS5GBRj3+HPOUDH6oGTSXmK02WMk0oSsO8J6FSZLqqqLwrofqgpGPoBrRtBLMC4PmvEIe8Y0OvTuwzoVkGvKeckSZKsn+/k/KV9gO6Mxz76JmZIqa90xIk7jzJ0nYSiMHY9dSNoV/fbtwW0jYPunM7Ku0QsoEMa+Aq6aXvjFcnyVmD4fSkF6LZs0o3NoQnuQW0+jiYftPUZxXyg+wLaXkdh82YDtGd4gtbvG1DdwXwxBZ0C9IWAluj9Q9fQr+0D6KHP9L2/j8qy9agujr0B7ULVFFbctwZcHH11o9dJ1U/Y5m8WQDPEsMiITSr1jjbOxVEZBa2AxmcZQ5ULiWMFLS/IoafpDSupAAetr5gLK+yiLdjcrjybgN+4UGP9KgZ1IwWbXXx++2mpu/AUPKryhuGS54/vKOwJs+Ojul1GPQWr8VOr4Ugf56dllDrhftgHaC64SQoSOun1fa2IFrq+pYgp3tcT0PvEQVsgd/jW43MOvxcDtPUfDn0+CrYgB24IE+uH2xecFwGorY+h6/fWo+mkQ9f0AN1zpmFUQeuCkjsItUnknlhFDwES1u8+Btk+95sN0FldsoLeQEG/dpPquXNxVOKD1mT9Amj4t0cCZ07UJUdihYD2xnDPbKzP6HcMW5DXuekjkXTE9rr7ADp2qfbTAAAgAElEQVTe36wrIh4FJWMLz5/6kZ2EoehsVhGQztUcG9aAtqmz1lAk72DSykqUZu0mOm6RsS9hf+ikj4O2BXTKHfFmAHQSLpcA6OQADqAVgonfNh03pvSGAB22UagIw46RgvBF4ayfj822fiCADkKoUs8d26oda6+UcQ0h9EYAWvuIPqP+yydzVwD0jl0cyMVRL06pKNc0qjZyJqFLlLTTnBJElAPNTUhg6IMNEszvAegYqLtiRgyEjWvmvmt86lYE6vc9F0WHcurjFZh1x48P6RgkQx+8/xn/UOwOqLOMtiUO5ZWfjlFqfNH8ZFFG2yir0AfNglkBnYJoeNXwc+IGdMezRJLzWFVuGyD8Xe8TQj4FfVcle21U6QXGDwjQsQ7LzxYBtO1o+wB6yEAMAVO/H943BffY5y4C/ktR0I8A6JghTEH7UQHdB37AQfp32getURzWADXlh89ih0XCHW1O79C5A/QYERx1KVEcEUBDQct2bw3oahfJOuMtEWKqz2WzJQ4ZOdufmhl6D6CHRUP3LMI2gkKhKf9aV4NvzPtCdf1FyFj5d5iBOPZyutkg4kaeM62k7fiOAjqWsH8IyhamKUBbhfVmUdBhB3Jmz3vcfaa87Wf8xrUKp3dguze52cwCcgrisddjBi06iIPG7APpwwA6Kgvci0PQxvtD6VxDYNi60O/HDIyWayjZUQzWsXJH1dEeYXZD/UA1TWi0GCqIwEDC+qA+m7GFKI3tmiaZAvomK+jxbk1FveNFQgAEdbBzao6X9J0Puo0gSPugbYhWUmQkypfqG1aJ8gKmcU814E5sMgnbxp/B+VDGXxLmq2cWtkq7vaeN4OiW2Ads6CpxfuNMDawe0dX6vttDdeOQts+TjOKwxUpVgK1Uf9C0sYixKUAMJEOukL5ps/9ddCxVAmk/k29Q2gbxLak2bn+D+fVTU9UzxYkZhNTg17KoRdW/kQ87BhF77SEQhrMYfF63C/fPULodtm+AxMrUZ/CaMDJzG2vk8PuQC0VBFvbhKFD3MBxhn+gFeKNC02ZqyECogk61Z70TX3FYD3yUU1XyNm8Aen3/Nj149WXKVg/oINtRjpzQu5K2OzcFd5aA/afwRcvOFT0NkR8gBmB8JlTJYY7xZnHLbDjRGkH/1TqwZx+i/Hpgbap/K2C5jbX8wb/6nrRbu46G3/1t+gpnv636ZwA6w/G/45XXP6adzSpSpEr11oQDEdo+1bpk7HhvnsH4oBXW3qneMaCE6jesqHCrd/d9ebh9VHTsMyn4OJw2eVZin+u7XrQzBn6s2LB7FED3gTQF6PBY+15gBAXWz1pA9wEwjZn2naF6tvWaMkaNwXT17W3WMQeoNv7J1HO512OhkrH27QNBCuhDgA7VrRa17/72mjED5N1zANDwNY+ppPX9O3T2ykuUr89pRiUVdUn1biuQQiijjEJR4/AFsw+6PavwYQAtCZu6fSN8Ptu30Z/xzKzq3YniIXfCOh9ihxU1whrZjLJD3Xlu165POjVDM0/VcaP6gPbdy/KeQBr/qsBqxyLvjGmg7ble3E0RIBIFdAogfdar3dIoNw7VWjMYe3cjtkPsYooOU+Rh5WytrK2cYQD7n+gOOuzkklXg1OBPGQI7kFsL63d2vG4BPXSP8HksoG0dWEhfrL7TOUF0kCQHunY+49NsJn1ObfB3zZCPAdob/Ar4CMDDvjxUdxcBdPOMe7g4egGfCDGLAVrbj/nqDnuFgs7rLY3rLS3vQkG/RKNVC2hEePBWZgx4F1om4XUCaDltxZ9Rhn3ZKmibGa4ZR5F2TQEaH42d8GObL2yHsH/G+qu+1i4ojpo6wkY6O9bCxToFZIp94oNs1wjCMSZ5M1oB2pZfuC4b+brfl9e0Ppy67wN0uoDyrbQyVjD3A9peI3W9vsqPl08AbTtVqpwhEPU7wxa0C832fnIycmrw62BKgTNWpvC1ywR0eG2U+7IA3TfIYu9xH3D+0HawezqPlZ+qtFT/RNL4PgWdurcFQR+8e0HvciHvA3fbR2MA8yFiSp1IYcr1UpVUQC1XG1rcfo03quSrc5rUW1bQiJFmuCAczHEYYGboOqN4UUBbyIYK2j6jPoHNtx1ztYXf2ZdDtl1VHNiID1HoFbsYwoXD9rvpRUAz6r3NJOF9/TlEONIxY5FIkFg/kvHXHrqtplJzQvP7H/3Y70WdrqH6CgGrfzcJQ/hGD6egw8eK3Sv2Gc4G9pCAjj1frIOFA8e3hq2Cjg2w0HLGOl84uFOA7jMCSXglfLhDgyBe1/LqPt+NKYZY/VwE0J2BLPsESH20IYj76tpeqy9OWj+XrHunoB8F0GFdh/dqoy0MMnQNAYn6sx1l2yUt7wigi/WCAQ0fdAhoXFsVNP/rMqjF+nhzNzOLs75k/m7CxRFCLGwLFQX7tlF4Pb/OFF9izO2zANDtmaa+GZd7A59OYVs/m7mBhuF1y+o2mDSXjYfRsbvFRHeE49seum03qjQujhigUxUaq6gW0FLAdsVUPj3kPwo/E+uwaWXdBfTQ9cJBN6SgY4Ozfc0HdOyzqZ1W4WdDg6GQCxcxYpDcB9ApQxDW99Dfrweg0XOaFezAxcHPGxoGl6vgIoBOQXYfQId13lwrWCSM1XF//wlQE3E3KKCj/QWRGvWWAb24/Sot7rziAF1ysiQLaBHOcgIK6o1D7dxW64sC2gLWKvBY3xnqL32LdLG+3h2v4me2KtX6uAXQvlJuy2QAzeDounusi8OOeymH21Ti5nC6SKn10PrGm7OhIyfXtCGAeynovgqNg1KUswVj62bQ8JY0rIem2CG4fBdGC+iwMW0nsvcIB9EQoPsHcBzQtg77srmF1tTWoX3upIJzF9gX0EODZQjOsQETM6h9n7NlaBas9DkUxLp127ze1JVZcwi/H6vPVN2lDFZYR72ANYBOfe9hAO3VkbtHEtDVhur1gpZ3X6PVvdeoWM9pAvW822CpiiEiJ0W7Hwdo9cz6uamcKrR7AyIK2vp8+2Oe2hmXujf6xl+srobGJ++CxCKo21mqCYpwrXYRsgW0304KaIGtiIEw/aj4oDXqSXddKqAll4zUrVy7jc1WQyHh5ipgW6WNz8t35TsW0EkFvc8g7gLPL5R93/pQY2pa3m/WwjuM8DprcLSOJjznJAN7TL/VotnPNosEHdhJdfUBmkttTh2WsrbpA/u+H67+h4ZoH0DjM/JM8Zy21qJLZ+gOp6EBlgJwCuZ2AGr57Gf3ATQWCvE5Tr2JM/Fs29hMX1zB/hPwUPNyIhjoeAPJDqq2hBcCNO5lptWxOhkKs4vVTQhofR7bZ7huqx1l1YZoPafV3Vdpfe8WFdsFFbstUbmlEeJzFTpaTtSpLhg2Rz75YG76nqtLHcPhrr6YDzrWXzRyo1WU7f3667tdVLTG17+HjgHNxSyiUAHdMsctxHljIJNFPDN8FNA6lnV8tX2qzb7H5XA+1vZ9MQbWiKERbAhgyyF1y7iW1QOMbRSHdXGE1o3ZbqMvuvhsKkM/G67SpgAtn3dwrt0DZbpoJQ1ogSrnQ/pWqJ36tiko9XuYrfSpc65Qd+gkh8X4AUMOZnbwd3PmjlDuEjMj1/guYL3mgSHTH5y6rM/qms6lkXRGuwlyH/bvxtpH4Rw+a9tBfIBdFNJ9Brs1EN2pYWhwrFG0AAAs7D1sFIemovQAHRhifk5rfCI7Q5vrR1wSfYCIlTlsg2h9poxhJE64yVQXuDCbvu2OlWIFqs8O4wVhUO+o3q5oXK3p9PvfomxxSrSa0yzHWXuiCTnyAnmPqy1lOB6LKxNhaIWIOpy+wgn93ZhzY9xTyTbyxiaYjxj8ixr0lKGX1+XIMRuK1h3Tbd+T96Q/sYHnTSo+mMP2SyczakwC/9L9nmNR3h5YwJ8JjsCyp7q3zGufGrk+/DvJJfTVZpHQGyRBg+gFum7wNp9tCM/mO8H2b7+CWx+QVJQDdOCw10sEl3JtaEplFsU0kXgfKLgxuTLk36ai2KSGYFMz21r/UT2ikQM0dwqeyUiSdAG0TLOsFedyuYaUARdX/6mOZTtL6zNL6WAHP/NwXju7Z76Iit4XaLGB1+nkKgC8TtqWZl9A64BUgNl+2iqbxplt2jke/mTLngJyzFi2/ScxWwkAzeXU0zh6AM0DW0P63NFaAgMAek3jckmn3/8m5cszBvR4lNEO2aDhcsZCel1RXiE/h9uVWCNT9ERyuGUl1QzpNtd2+Pxemwenf/cDdlh0DAHaAiwmuML+qKIutRGrT3D0lcW2t1cONljKBHFl2PftDEoNiA31s+VRt4ZGcXC7f+SjH++MT/slq2KjD+DyCcQ+F3NpiBXR3gjfUVfp8vsO0u1nw11l7hh5F+eoZdYE46w4zJOl1HQzuwlOumh8Up5KaLQcVwUAXW+BdwEhb1t1gEb8KX73f6RMMjBV+aWP3NE6TRnPFKDbzyuBY9O7xi0WmCK/xKkOPdTRU8rSGhjWO2E+ElOav02AjrXhPoDmMELXl+Xzop4V0FRu2K0BQBerBw2gSySWdzNDuEKKGvk5IKsBdh/QRLt240TEVdgH6L5ZKoqbWiS3xiwNxviJKb0GxLi4cO82iiN+l6F+PFROcSE1ejfqa/avISo//GkEHq8XOLEHwfnhj3zsIgLKUx/6R3hEj0I41ng+tCUEpd3s0njZlGKJLZ5SZLE43Ye1kFYfJXfySDIn32DIE7XpamNKyEypOMCUryBw5sqV/7lEj4GLyM1ddCrEij+xxTZw8ViwNb8HLqFuZ+sqaK9z76Gg+wYY7jc0QGNgamY1/5UAOmVgLwpoF6rAY4bbpd7RCJtVNnO6/71v0Hh9Ttl6TkWWkQJ6h6T+NQC9ZUDzLKPKaMcuDkgLqGcBNP+oqyPhGpDcCv7iXxqw6Q1cQ+CT98VHbO8Xm8HFXtPNPAroVD99VEDrRhUtr1XQ9p6tApfn8sahzqzUuFgf9EUAHVdF7a1C5R2q6lglSQOEkBW7pD8Wri1jBc7+CmrET222e4b3Z1vW8VXrmXCtK0MHEn/eO8MMMwCnVNjFobuzBNK4uLGtrXXlQSJPPXInirAFjR5M2VW/TT03Cj10x3h3baVyMJK8888So6xPCfcNzNgAtNNE7aZvtIKOGj5X+D7jEj5LOOBS74fXVB+8dbFxmYy/metKXhB/uwM0fMo5IL0+F0Bv5gLoEdEWwmE0ohLbqesqAWhcE2skrQ/aEzdGjbZ9ru2PeC1MRRD2iRg8Y3CK96V+QKfg2uy0NOVLzeaHFL5lWHg/vDcE6LAfaNSG9rvY7MTzQVtAxx64KUSk08pN/ABxHDKpq7aDjRVNw+e7EaxKa9b0vAsHZ9oFN206nOYh8HsH4VRi/0cWHJtBob83H2rf55JmYuH1dGLZPou/nB9a/eryYbluAGjbWEMW3Rvg2MDr4jFD0LgncFNhd99wBrGHgo6pgNgAS5X7za6g9Vm6Aylu9IY+Fw68lHrW1y8CaOvi4AUwKGMIgeUZ3Xvx6zQtFzTaLLAESFtsHRzlnFBeT12BksZp3nU1Ik5GytAXQOuP5yJ0OTM84WAUtB2bccB2t0CH/bS/v/suDvtd/V7MtYr31AcdMyC2Tz8soPUaOqylPJgOx1KgtrWjgI4acK1b8f0JK1KA9irAUSXcFirRCyOqdqL+ijyn8XjM2yubBwgWRmzBWgWnVtlfiGsbxF88tI3KDRQcqqnV0fg4zeGXumqu10aHjG0iUkjbxcZG55spSYYwMHPkkgIaF9U8CFJ9re8pBHRKbYWdrzPYEwq67Q5dF4cH3D0AHRt4fYOqTzGFz9m0zxu4SPhGANrW0RCgPbHgFLT6oAFouDiQYvT+d79Ok91CTvQOAZ1VnFCJ1TayvDkXB1c7NroYQNsxY9dAmjIHgE6BuQG+HJvNP6l+nr6GjJm+PmWvbZmjkA4BHc6i9wF0yjDw646NFtDh8/jlTx+j1UhTG8URA3RTkeojbFyn7bRfCpFRno35WBgGdFHQdDqjyWTchMjZNTa1xLahRrzTp6lmbcrmFa5AA6LwGmGj8PvmihJmJDWpLg31i8RAw/DkgSCf12Pn9bUwP26GMBsv4Tqmi6KgQzeN58rRwPXIEp0+E89egu2rtrOwC0VkUMcXLNdw3zfz54sCemijjfr4YoMvNbAa4/8m8EHbwRT2rfC92ECN9SG9jtdWCUANAbpZ39ETUDgHhwshgyLebaien9K9736NZtWKAQ2VvIFrbwR9DZddC2gMpaqCjxppMNFDSllKTITZdZ7ZHFHVZ6gvC9AhP/rh14bmhoBO+aAfBtDeGDKLhDIUQ3etoVuzZtZ+Rie1DbeUtRpVgygO26GsRYJiLsYF+7HwGd00gCTg+DsfFbQrZRqCgQr1jP900Oo0Y7vdMkCm0ym/h9CzsiybzHeTyYSvjc/pymteSHzharVyn9PpUmskuEwc0+kcCgGc2YS0NSCbGlxcKcCL98oKGb/kmvhbFTOXHdNDQHKHwzWlE2vVSp21il/dOijJbofQJbgfwkD7tmHajldHFbxth5jC4MGRqQ/w4X3QoQsrhJKNJY0NjthW9BjIYs8TcyWF2eycbeWvx4yAfV2Nq20j777Ojxv6I9VnGYN1CrL6eqgyw7E0NAsaAnQjGByg8bf2R0IuDtrR2Svfo+3dmzTezqkoV0iETDXcG4jk4JwlskiI47Fki3eBo2Ylvtgp6Aa2kU0+tl5iW7tTbjArMEJAhnCPv9+6OMK2bwxKxGB4AtAo+Ng4ioHbtiHe1zbU/NLNWNfQ2iDMLnafth8yadyfrcByABKxpwEQaLsYoHWBAh8FnBlcuqPLTeclaoGoyGc0GhUNnNW9gYfUpNy65VJzowLE+MHfDGeXvxXQRtmLQlQ1JyVnf5L8i3LgPc2Qxbu4HCOb0BT7/O4aklPKVQsnKzdJndBHjYrVsmgjYQCpQZEk6S68z/l+ixygFxDLM5e0K2FodhwN4k2xmg0tfiMl8rR47RxVK3u4OIRscavOgzfIx5CClBqwEFihKysEcUpF2xqI5YP2wKzdOXCXhff6QQPa3j9U3zGAdOrOPSR/N2giHYNDgC6qLZ29+n0q7wmg8+2K450rqGe4MzjQWsLssFjIuw0QHppNhQmE2GgTi5+oYy27LwWkBmKA1tfC3Ydhm+nffYC2fSj83RrAGMRTylnvG/NRx4wsPm/92o3xicRBewM3+MMuEsquYxNm667FgHZMyj7ykY/VGiKmlS2TZonrBZQYrEx1dzFnVdABxuMDykfid1b1bOGsFahWBxAGoBXORTFmVYvX5F4jvhYAt9ls+D8BtcQ0QoUD6k0FuSiNZuUTKSqNkq6wis3hRA7ScMcw2M02WAdSRJSwMTJnLKLcuL+WZbuBOpZumo8yOjyYEiCNz2HX4Hq9ou1mzTXY3cTurDEPRhmRJuS7r107fjj5cmCBO1dwCxavI6B7C52Ig23g5b78RgJawZNy5cRUe8zohIAO6yUGGXW9XS6glwzoXZYzoEsOrcNGFR/Qu0wUdM6ZoltANwaBF7IDHBvfqH0+qzK1PvW17kaN/pzivhHr+mtjQiWlrlXU9fXRhwV0U84LAFrK2a5F7QXoD3/4o+zi0E0Bzqi3BHcKiyMT3OooqAKIFuMJFeMDVtCAp5X+gJpaHGtl9XXAnF0eGVwelQN0ydcApPFdQBsuDun8yO2a03gCYyA+bg6Rc32IE6YACI0Px7lCKrhiRgJpFhMVAdpItI/rjnKZHbSRJ3IddoEwdCUhP8ojSlqeSzog0eFsTOOcz0lmOC8Wcyq3yCQmIXTtZKaFsvDyYoCOdbI2sUtX14hycHe/BEAPTVFTgyDl4+PB8yYAtFVLscGv5U+pOB2oQ9d53QC929CD116i7b2bNCkXVGyXfNRVxREcRFvePShhdtiwIvt1EdeBhfwRn1uYmd2sDOgQzNq4EUBrv4jNpKyLwzIgOhs0Srx9//UHdKr8toyp2QBzgD0L6nbd3wct19f/dCDIrkRPQX/oQx8RH3TzGQc6Xfjio8XFJYEFPYX0ZDql4+MrlBdTDjWzDWTBbI98aZSTAr4YU8mKFO6M0vlu2+Qn3pTCiz+WwuquPPbjKZj59Ai3q88dSgpFzMB1Pkj0XIAaN16tlg1bAGAcoy6DUvBxcHTIxijHf7kk/9Yf3tCCEy3gkqlqWszPGdBwcRSjEStr+8y8Iu3asM0B0O+DtuDrdOzAxdGdzr3xgI4pUDPexXVl7MsP2gc9BNbYIq2v8trkTH3qLvady1DQeblmQO/uvyKAZh90F9CqoAFjALrKJm6RH6uGIkL4xy2QRw3u30AFPRSnnRIWtt/2JYt6GEDb9ScvpUTMxfG7v/thHh7qFuBTlh1EUEgcOsmDaDRiF4aQMaODgwM6Pj6hejSmCosRJkGJWksAA99R9akPrYoVC3zltmQfKYen6VE+ZumW3R6FLELyrmBzggnHMGuHcrtvoKAV0NrhAHB8HzqXdaU71ZgHCO/IktkB/O1YAEXsaBOvCDU9FkCrcpdoJ6h6KJKSXR3lZksPHpzRcjHn603g8in8A18Z7qhfo6A5AiPm2Iv0nBigBcrtImcDP5M45lF90Ck/XkoJpYxK+PnGZ/wGA7plk9uh514IFWBMBYcGKHzGlPLmMcVAdH3pIX3Q2WZJ81svO0AvqditWCnvMuTiyJyClkNkcQQWIjyIcl4k5J16zgVyEUCH6jLmg1YGPKoPOrXrLtbHYm0xBGhuh0iSH70Wyh8uhKvblt9j9+/+Ctr6oDWQoHmWFKBZFXNUAPyvrYLGFzflluGEH1nEy+jw8JCuXrtKs4ND2vBL7blbusqrG1bYpeFcI00khKYNpYzG+bjJBqcqQ+AnW+026w3v3tNKahMnScQFI5ej4tzUwChpXI8XKF10hgIa3yvY/0a022wYqLojiKta4aYxnxLI1noMOJYUEN/ROJfDN9fLFZ2e3mdAA9hTRLQU7YnGjcvBAFrh2gfovgEPsjfXMJ2s7XCXo6D7AO3PENphE04LLQQbI6KhRG8yQOugDQGt/dM+y0UAHX5fxQX394cEdLU8Z0BXp6/SpFxyZjsAWl0c4oNG/DN80EhPinECz3Mc0LYYcHXAdcjlhtvDbEG27R4DtG3/IQOffp8HoydVYq62VBvg9X0ArcYkBv3LAnRbRnkm+VtSPfQC+rd+50M1L2ahMeBvRiOMMtpmsnBQbbZ0MJ3Rarul+/fvc3XduHGDHrvxBBXTKVW8UUN8vBYm6pO2FkqjMnQBgUPkSpcX0fmg9ERejdzQsDwbCqX5K8Dw8ahgSMsMQMoPcAHGeC6+JxbTAG6O4MAhNxnlo1ze36x50VAHCTcoGyl5HsQ5I85bQg1dKJ6LaJGdXDteJZ/Pz+nevbu0XC5onI/ocDqjcV6wIpcZSe4yETaeV47y4LroSVc0FIes/Tf0pUmn000Cwej3+oTbruoNA/mjo3iDPAzcP7yolocDdGxgeK+5P8KBqMPXK6eZfXXUq3NxhUCxMAlFhIiF1oKEv6fgYF1+qe9fHNCiujXMDmFzu/kpnb/2MtVnt2iyW1JRreWcTITAQkiwUoeC3jQK2gM0FglNJEG6p0h/sAEFvP1Kd7xF+oY1cDGw2ja2M0G/75m1FK9Pt320D9ARcRz0dF0L8p98HwUNkSYBFO16V2hQrDGX5/LH1SCgP/ihj9RFRTQrJUZ4XRCtipoWThkW8w0djme0KDf0jW98k77xxS/TM295Cx098RjV0xHRJKNqJEnANTKD46GLgq3XdCwxzuxiYDeFNCrcBtPxlA7GB7RzUR3jQj6LaAp8FmDEAuLR0RE/53w+p9nsgN/j3yczKiinzXJDm21J04MDqooRbVcrOsnHBC9bTTva0I6W2Y5dH/kuowwutyx3m1Bq9hnjB9MV3FPDAPEcqHosDGraUF5MxOIfnqGq6NAtubzwvW/TeotFwnOa5AUdFhOaFBP2oFAxpl2ec1qaCrHL8MGjHmAwcL2gy4RTyBCUTaP3gF0B3Sj3sFu6nhGLa7UdfmhgRbjuvZR6luZ1uxMhYhSs96djMGKx0UGYmAUlD5DErlP7zOF9+gCty8B9SjoJaN7g5U6FD7fhu15RO/8wXBO8hMRiQtyBOWL4z0/pzovfotluzjk5EBddIow1n3AcNEOUdxwi3Sg2pdRUIVF/hr6dUcEuNp2idw1Rsu+5iAQJL033gjCOXg2eD3a9gNfaRj0rpFtxE7ujXlvLrEIuTB1sZEQy4Vrs+mFfUkPSV0ex2UFqfImm1rTFUoLs/R/+SF3sajpE2syqplVBNC8qmk8kXvhwsaPDfEwv3b5Fn/rkf6JbL75E165doyfe/jaqpiNaYHvpWACMlpJYYYmcwNbvnYuCYKA5QAsMR1RA/bIA3fFC3GQydacbCAABSwAZv+N9gPtgdsh/A6JXTq7QqIJSHtHBwRFNZjPaUEWzvKAniilV8wVNJiPaFUTbg5zyyYQOsjEVWUHE/yGCA/eRQcKV6Swcyop7tpUpFWaVPLKDjbZr2myW9Mq9V+k+1MziAddjUWU0K6Y0OzimbDKlajKhLWYnADQRTzBRv0NTsFTX587o3tR45s5nm7wAcZXQd23tfH0dbAjOeg39HK7VB7Lw80Pla3zYiU0suFcH0AOx1DGVngQ0bx6R/AsPBWhe+1BAcw9sHlljXATQsk4hgEYUkdsoBgV9eocBfVCtKNs4QMMVmU95Szf7mRFmt1vTyCXnh43ajsTFMebMvulZQgxKFnApOHeMqZ4WYr5g+0MnosFLM2YB3dX44WzFv3cQKeF1Khxs0LUuqRlW2B9jfcV+xva/8PXY+IoC+jc+/OF6XBFNN7Ilej2qaZVXtCwE2FfLEY3rjP76K1+h//c//D5dz2d0fHRET7/7HVSNcyqrLdJxNFujtZtxKn4XvqauDV0cbCwc1CdCkh2gESXBfu7aHdFiLJsAACAASURBVEWDjTBF4eKmZWtqq64rmgF8CH8rSw7XQ10/WMzpeDyhJ0YTGq3WdDAeUVUQbaYc7EzFbkTZDukWZWH0yskx5YUodpR3PJ7QzMVaI/qDdzy6qQmMAnziUCh8X/j2piOal0vKj6f0YDOnOsOUEcEdOzqcHVIxnlEBIwN1D3cJhzXVDaBrs9MphGEMjhZiFtCNgfF6gk5B+/14+3S8obIMwVTLNwToGNT12jEFzS6WARXu1VkA6Jj6CYHcB+hmRV2NZaQsSQXNrgXnSuQLte2k3HBL9u6w1xbQqqC3927R3e+9QIf1mkbbuSjosqR6NGFA8yHOcMVxHDQW/OFyyxpAxxS0LW9qp6g8bjyvRAzOtg1jhtMCmr+vCzPNCSWhinYlMGmE8b2uS7Af0KU7si419lKQjfWp2Dh6ZAUNQI92NU12Ao4SC3OjitYj5JElOtzUtJuv6M8/+1n6yl/9Nf3se36EHr/+GD3+/LM0uXpC9x+c0fl8zi4HgJhD0hA/vC0ZZIj2sOFyeAitRPbBMmC3NMolwRIr7jqjYuy2ojp1BHgv5gt2eRyfnPA1Nps1x0XjPnW54zwgcGNkyw3Vr92lE3SgzYoor2k9FiBPakRz5JzpC4MAYXZwZbA1rypJ+FSMWRFtNxt21eg+RI6fhlvC7azc5US72YjulXN6y7ufp2W9pdEUcd0lLc8XdHRwTAeHJzQ9OqbxyTHViOqAgnaARrKpnVs0DH15+wAxBHQH0s3KUzcXtlW1DwtomeWkDxyIwXYfQNvv9XVw9sdGAB3e96KAtvVho4bC67K7REOeHhHQsgAnF5HZkZv1aKws30sijqCgefFqt6XN3dfo3ve/zYDOywVNsqoBNIaSAhoKGrEbIaA5R3SPj72/H6azzYX9S9WyhbevVCV3Tfu+iYxoNnf4/uiwv3O9mdmAXP9iCjrl0ku9Hutr1hhdCqChlHNM19y0Gd7aclSDa3S9mNHN73yP/uATn6A7L96kn3zmHXRyeET5tRN69r0/RJsip4Xb8QcVigiP2WzW7PRjCxQEoeM1WGZEORTOxQD3hoTkybQUQMa/rKgpY9eG5O+AO+OAVfVyvaQq29Hx0SFVm5L93bj34rXb9KU//BRlpw/oxpUTGuU1bcbiEphQTmNM70bivsA1FdAAMEL3cN/VcknzB+cC6IaE4mvn7exEtKp39NrqjG4tz+gdP/5e2hQ1++UR+XL+4JyOj67QZHpIs+MTml25QqPpmEVSju3sjmsANHyCFtCpQdEBhELBCGTvu5cE6Fh59LVHBXRKHYdGw/7dzsBkEXhoYetvG6AhAFRBK6CPaMOAno5kDQUKWryL4oNOKWgL6JjSfyMBzSN2QEFbSIeAlve49RPdCQvk/lvh8+4TJhibhWmfe3RA/+6HdAlS4oPZgktmCyjoSVnTV77wRfr0p/+UikVJ75xeo8ePr9DkxnX6e//sF2lzdEhbF+9rc29oZem2bN1qrQ8DKCLr3YvffYH9wEdHxwxeeTBREVDLACh2E0Idsz+aMlbr9+7dYzfyslzRk08+QZvzBVXbHT1+/TpdH03o87//h7R6+VW6gt2H44zKsWx7hW+Y46/hh9uWvCI+nUxYOTe7Emui9WpFi/M5xzNrvDU2t7Dqx7p4WdJ8u6bZE9fo5fO79OyPvIdGV2e0ySva5QL4K1ev07asWUHPTq5QMZuI7z0bUeF6RjmC26P1EYdKOgamBmoRQHuqIvBBh6omBUGrclMD9LIB3adEUhBHrT0qoPvqF++90QpaFmVcrDzGpfFBQ0HDxQEFrYBWBV1lYwa0VdAxH/SQgg6zFQY487xLKVD5SllP35Y+bxWzzUuhu2RHnG897YMO72nbC/cdAnS7nzU+GqwA0ecI7/n6Avq3fgc598U3ihD2CotXMi2Agl7cP6M///SfcgTHNZrSU6sRXZ8dUfH4Vfqn/8e/pG+cn9F2NuVYaVWkNuuTdnKx5RpWJhtYxpOctnBBkCwGAtACZvGjAaAA/Hy+4NcnY8mGd/fuPbp16xbNjmb0xFueoIODKc3vP6AH9+5z2d9+7XH65if/lB58+0V69vo1mhYj2k2xQQS+Xyz+jTmQn7dt4x7FmAENt8xmveZNJ3gdi5fL+YIKnPpSVVRyzHTNuwQ54mVX0mNveYpuPrhL19/5Vjp4+jrd3y2oHBEtlys6uXKVaDSm6eERTY6PaTybsusGYXhjN2NVQMfALB0s7MhtR4q5ODwIX8IioV3EjHXEVOeMQVWnuX0w3qfzWwXNUQKRsRUakJRrJazf2OdiypKf4RIWCTPNpxJxcfB9XVZESD1dJLRRHOX9240PGgpafdAAtPqg7SJhysWResZ9fdBD/SDl4mgBGLgi9vRBhwY2dHEMARqbLFLPHvbTNwbQ7/+tusZOOMhlRIRVcNmKnxQv3fz+S/RHn/gE3bt/Sk/PrtAzy5yu5FPKrhzSL/zyL9H59Su0GMOfa+YKbsRofg/AFu4DzDR0MY5zeSAzXY4wtq0s/iF/AHbzuf82my27LABSJCvCz8nJFYb32dkZHV055kU6+OQmWCRcb+j+nbv0loNj+van/pzufOXrdGN2QOMci58lbXdbQvTzGNEiBdKoVjTNcjpw7pWdAzRDOy8Y3HgPLqDlYkH3796l1XzepCGFIp9dOWIXx5V3PE2Pv+tZur19QGUxosVqRYdHxxwtMjk4ZBVdzCRXNlw7DGjEqaLcgYvDdrq+KI+mzttDFH1UIeab8233r3yHfLOQCu+/D0BTqvRRAR3eu/FBmxumpqgx8FrXmw7GNwLQHAjCMcbyIPZ3q6CHAI1FQihoTtvrAM2uQhyNlfBB80nfPWF2/bOsrk841vZ9CtqXG2GYna7/9itoC04LaFwbs/M+F4dV0GHba1v0uXlsn46No4d2cThFm33g/b+NY/WoRChaWTKwqCzp5PCQXn35Jn35S1+iL33pSxzD+3hxSD917Vmav3qHynFO/+O//GVaP/EYvbpaSLJ+hLmVWwaoJuL34iBd2JMeM8XTEZss3KlFVeD68JK31k3XrKocEZUElT1mZTzNCxrDtz1f0a2/+Gv6xqc/Q88cHdHxwZTKCdFmt+WNKrCayDeH6462O4YxNpVgkXC73vDuQmxmYf/4tmS/M/7FbkG8BzcQ1PZ6t6HJ8QGVhzllN47o5Lkn6Szf0hLxHZyIaUyT6QGNiilHckwODmh6MOVdhtibyVEifP5FC9CwQa2KtrMR7gyqrt3XOyrc+KDl460rpVHaLsnURcHr+k86sU7QW8OBEw5a/XioZmKf88q6RwRH6Kaw99KaTynslLERdatrUA8fZtfky00sEg6F2cEHff+l7zQuDijoENDIG23D7NDfNplERe0TxaFtZ+td+iXWa0SBhp+xfS2lrv3XXZCZtqdT0HBx6PZocX0GGiRY4LT9xbo44vAFCsJ0DHL91MyqC+GUCWuNrYI+BnCJI5eH6u5mJsp+6zd/u96NiCqEo8GtgbC3zYYOJhP6/ve+R5/988/Qt1/8Lo2Pj+jtjz9NP3fjHfTyV79FG6rpH/wv/4wmb3+ebs4fsEgDoLHjrkTWLD2w0iXGlw4tKAKY8DsWBDHlV4iH09K28DrNDxonq2mDY+eRhrSY0Hgki46H6x2dfvHr9MU/+k/07MlVunpySDRDBq+KY68pz2njtnMjxjsrK/Zzz88e0NnpKa3m8GcD5jXNxhMGOGYTcHFAbWCTCX4A/GyWU30yod1jMzp67gad5yWt8lriKzPku55Rlk8ox0kzCmgYFN6ggj3sPEQ6rWw7eKgQmg9fAqD1CPMUoFPqoYGcC1Pq76ZtQqHGMJiNGX1TzBgg952SWhCHvkTtj2podBDFBnI4wJr7/wAArQraujg0Dlp90ApoG2YXKuhRueIoDhgEjYPGkIwtEoYgDuumBZifUD8G4iGF2bZvP6AtpGOg84yul/aAS998xW9fEWspgKbK7j/n8CxCjVdMbCjj+DPqk3eiiQ0MAI2pOk1kKzLvVEL+jO2WXvjmN+nP/+RPaVOV9My730k/9Jbn6X1XnqG//OSf0HK1pv/25/8BvfVnfopuzs854x1gC3eJbLsWX3KTglRPM/EAjWQjAmhtdKu0fDi0EGsrqKYRMsnVxDHR7Cummk6qjDbfepH+/N/9R3pslNP1kyMaHY6pxGo2Zgh5Tktod4TMbWskXpQdjrwVvOZFQfiJAeZyueJFvbosabNaiop2IYQAdDna0vjxY1qdFHT43A16UJRUjnGasiRcOpgeUVaMaYTyzWaioKeAPnZVYlu5nyEv7HyqoGM+vMtQ0D0n9AwxVzr2BQDdd8F9IJ2Cpx2cscFm1Z01djz5DU7Jsd8PVX8H1Jfggx5S0KlFQhsHDUDH4qCrWnbl8k5CA2iroIcAHTOQ7WvdE0+GDHD6eq0PmtvZKWhJ2KDx1n7cdcxlpn2kFTgS9BC/b+Yp6JTSD/uXvZbMIPyeHevLYbm0b1kfvwJaAlfcbPe33/87NXLGIvZrh1Vi3s+R0Z3bt+iLf/UF+tJffp7e9o7n6Yd/9qfp2cefomerGX3q3/xH2s5X9J6f/El618//Pbq1XdMaPuJRxsDEjXAtSSgkccPOPHCMNIeyuRXy8WQmarPxg8k2VgW25sYIG57BpXmay4oXGNkaUU3X8wlNXr1Ln/ydj9LVmuiJqyeUHRTsg4aLA7lDFnXFED0az5osd4BNuV7TerHgDSmYScBtMoHaxSLhdkslXsfiImYKdUmjSUZHz1yn++OS/dAPih1V09xtD6/p+OAKx1zTeMKLhJODKU3wb5O+1Kb1N3rC1UebJKpdLGSooE4vQUE/KqBtnNLDdPBY549dZ0jhW3jHPhstm6tjBbUC2H7WKu/OwOPdfY+2k/AyAK1RHNhJaOOgAehYFIduVNlHQffBqY2u8AEVzrpS/cJ/3V8k1CiOFKBDNZoy3naRsFuOjPdfWEOc6mehuNDPwQC2yY/8PBuxMoWuE89waAy8PTT2gx/4HeY/KgTuCayoAXJf+dpX6Auf+y+0PZvTj7zvx+hdP/XjdFhM6bFFTX/5B5+i9Z0zeubd76F3/sI/oLMiY98z/K5yzpOoaCQakjAol7GAYS25meEy4LwXnABfTJDunbdbrzXMR4Ed+lF5Uww2qSAEDyDNM7peTOjq6Yr+4IO/S7P5km5cu0r5wVhUPixynrMPesv5DGCbZFs6jPZuu+GFwMX5grbLJStqqF24JHhrtsuMxzu8spoeLM7o+rNP0ivVOV1711t4i3wNQCPPdUV0OD2WbH84q3E6oQIK2i0WSkKp/RR0OFBYPThfmUL2YXzQlwnomHqNqeZ9BuyQWk5dN/yeqqyYiyOmoMPvh3HeHqTfJAoaOwkRZmddHNjqDUA3uTgCBY2t3vv4oFNgkte70/uYS6yvvVtg+Ycst24JuYd1ccQMwMMC2vqgYzOmWD+z/RyAtgo6Vg77/DE3RzO23S8cVafi4dd+4wM1NmPwQZMZcQzv6fwBfe4vPkvff+E79OPv/Dv03Nufp9lbn6TNYkWPrzJ69a+/Qbe/8SId3XiS3vcv/mdaHUEFV7TZlQJll/ADCZEUrHzEFHY/wfMKEvPJxDWH26kilEREfoa0Xh+oS/TPR2jBl809LqOjXUaPL0r6xAc/RNPzBT19/TqNDyeyZRzbX/OC1pkAGlBWQMO2wJWBhcLtas0Lg/PTU4lo4SSNbuaF+yB3NVW03W3o+tueohdXd+nJ976dltOadkjYtEH+3YxOZiecTqnGavp0QuNDqOgZ74DECrta4NhzKlzUzWE7xpsF0E00VLBYk+rYfYqsb2o4dD1bNykF3cw82kLIb0EUw5CCbt7/AfigOXKDd/txXF8TB607CW0cdAzQ4i3wXRwYZLpIqLk4+uqvGcOdnCcCzo4wCBprH0DLLkLrilC/QQtnBXUMcjHD7Bp3r40qKbXbB9TQSPWpb+17Qwoa12zOV4XI/de/+YEai2sEeBUFRyB875WX6PNf+Dwdj6f08+/7aTo8PqIHsxEtHszpxrag3Ut36Ot/8hdUnFyhn/lXv0TltRN2aawRLjfGUe/EC4UANArEURBuSy4D0aXy5PMCjUO8OWnbHUcVAknbvekQgGY+4nth2sYbUaZjGq829NSa6FMf/jjNv/sSvfXxx2h6OGMXBQN6lNOyQnlLPnaLs+01J65UbKw4/WpV091bt/hvhB4izzPqSg53QZ68ihbrJV1//hn65tkr9Oz7foiWk5pKhPUtVzTJJ3Q8OYbXncP6MkAZZxgeTGg8dYB2p7SEndzzlUZyJl4WoJvDKYN79HUkO/6801Ai4Vphm2mb7quiU58bUjbWECSV0R4ujl5FxGHKstst/FzM2Nj+LIahzcWx71Zv3aiigF7feZWjOI6zLStou1HFKmiN4uC4a5eLY18FbfumfU6NqrACIjTA1k8ctplvMINFQpsE3yl1MQaaQtcdeGwO8ND69cVOEF/tFaJNK2zL3SsKvc01NgwwLSFCBW3rRN/T8ayAbhT0b/7uh2qOUFgsCcdYzcs1ffM736YXXvgW/djfeS+966m3Uob0nqOKNss1Xa1yKu4u6PP/4ZM0PbpCP/Ev/jltr5/QJqtoCRfCdMJKHFN89glrCBh35kpyMbNjXXzNspwoPlUtOMdNOz906I/Wz8m/kk5UE+zDtXJ4ckT5ckPP0Jj+9OP/nuYvvEjPP36Djo+PmjwfcHGsqopzXGPBDuDlHUtQKICzO4YJivn03l1eFASkcYQVwvEktBKRGju6ff82Pf7c0/T1ezfp7T/539BiUtM6q2i9WnO60aMCux9RDzlv9WZAzyaUT8bsr0cYnsYpc8dowgj9DSqtUWq6kvNDQ9s7Wx4Jo7Mx0DGlMwTodLdz75i9sn1uiVCJeB0zob4vMuUMwWDLnQqzE+Xs17P/DP25oGGcxD338IBuDmz1ruEOiJAriwIEzPnEITlZnvPe7La0vnOT7r30bTpG7pxyxRtV0F9rdyYh1zunG8X6C9yNnHGMylp8p4jdCuOgY1PyePvpc3dzvaTa17ZLC+hmy1WQi6O9vq+e23BRDcmNwdmmG41DV6I4YiJAP6/8SQkFbf++cWLrIqxHexas8k9dHFw/v/47v1vzgtdyTU8/9RR969sv0Je/8hX6Oz/0Hrp+7RrDE0BF3C/yNvMmjvM1vfrpL9D56Zze/Q//Pj3zEz9Kr6wfUDWb0Hy1pKODI8q2knhoDbiJXOBoiQKZ6jhBENDqTnIxGd3Chwn/bh6CAQmXCmKSNxw+B7BD7Y93Nd3IJ/Rffv8TdP6Vb9GT4wO6cf0x9nef40BXxGvjQE3OglfR0cGU8lHBp3FvcS34nOGScIMD9YM8HwA0x3hz9AXOIERY3m0qi5ru0Yae/uF30uqwoAVyUMPdgxwixZRjtJFtb4SUqdhWfjCl8cGM059Kkig5tNZ54nkAsQHC8DE75VTkyhKrAwND3VcVMdWK12KARjs82o9/UF3YkUMlHpuK9qnNUG1YtYa83BpyFgW0W/NAHep//kBtznr3qoBTHTC8pW70dzUY/jPIFDw2vcVrXhiVSeTDg8/leHbm1SVJClWZAbQTEDobLXZrOn/5Bdrev031ZklI2JiVGKMb1iw4EFnyWWC3pfzLJ9pzeZEcrHbnZrauhVj7tHXQVpPUYzdZVgjCvplYF3q2vh01+CUbweX31hQ429d1fcsPZW3K3xOBkRoXtg9aAx0zbLG6a66L5HA7OYDavqY5ofnJf+WDH6ynxZh9rghTe+XmTTo/P6d3Pv88jrbm/MrsN16XVJVbWuOYp/M13f2zL9LZa/fpuZ/5aXrP3/85emn7gHYHE3EbjKdUlMRbotfuyCskeIHLAKlLGdAIhYYfGAV0CfDtw2glhOrHWjY+aTwTQ3A0mbGaQYTEdj6n66MxfevPPkvf+dRn6NmDK/Tck08zIOdZRaODA9rskCgJJx2jvFDFI6p2MCbotFAXRFVZSn4Q3m4r5ca/2H6OXZC029J3X/gabbKS7uxWdPXtb6HFbESnuzWtKjFM14+vUlEj/wZSmhaU4XxDbPk+OGBA6zmHEq1iTnPR0L9mFc9Fw7DDRLosD13+ThzQFspxQOOkmUsAtDeA/OtZwIadVRVUCtCpzt0aGs2V0QWMdnh1r8VVNEfld3Zaii/UZkZrp9+hqtdp/kMB2iXLd3pQD1hxsG+20DQKmg0HwjcRdYWMiAD0979J29NbHBY7wUDfbhjQ+YjPF+Lx4RkaNgx8cKfsSXA77WKzn7B9rFiKGkQjAkKR0NfGqWvF0pnG6jkF0hQw27HQTZaUAr69hxU6Q4COPXdjtDgKDX6bdvw2deF2l2a/8v4P1BMssG0Q57vmg0/hl73x2GOshrFoiM4wWkluCpxOMlmWdPbZr9Br37lJ1979HvrZ/+mf0M1yTptZQRtYaIAYvl5Y6XHBvmG4A6AYJjRiuGWFwMjuEAwrAQ9iTwUPG4IHC8dVZ7RdrOju3buizJdLevromNbfu0nf+KM/pifzCT119Tr7yc8w1TuY8cKd2GZRFxz/DRcM+6PlEFhOmDQ/p7GeZu62q8smGxiuiiZ5TdWYaD4mOn7bU0SPHdODWgwZFkwPkA86y/k/+L6ziajo3ClonMmox4PhfdSJZLGUAQrlLT8toFGP7eG+shPRWuGh39v3X39Ax9osNqD6VHRoaOz3dWEp9f0YoFtV16pVf+rZBXR4n/Z+/Qrazvgs3Bl+lwHo732Dtqe3qd5uOfl+vd1QDeGBXOV81JucwNIAkxe6ZWxquK2XpCgM6u0sDKZwKK/vo6CHYG3rNpamYFg195exfXc4m92QSFADHX4uNnMIDRzYlQJ043r81x/8LXZxjDOcflIS8l9MoPKQ6hOZswooyx0Vm4r/3WY1TVclrf762/SdL36T8sdu0P/wy79Et/MtrcYZ1VDd6y2Nawngxue38Dc7d4EAumBA4yGuHJ1IHHJwpqEqaE32b33R+h53cZd7+tXvv0zf+c63WRBNs4yeu3aNZucL+tLv/yE9M5nR259+mibTCS1HNVVFTuvN1p3+IidUaK5nbFDBoEbEB2YV5w/O6HA2k7jnzVZOWXGHBEyKnFY4QQU5oK/MaHzjGk2eeYzubhY0Lzd8PuL1K9cYsuzigDKHcXKALiZyLBbUM9eJBbQTonC9KKBlQLkzDN3qORT0fy2ATrlLwsHRDGAXFqnqOa5yxUwLXFxNO/cGPi/9LuYjbZGnLg6rOBXGrzegz777Ndqd3WEFbQEN1x0nRjIKGiXmWaABdJgvuQ9+F1GXTe0Eyb5iSl0/271+epderCz7lM9H936ATkFaXm/7T//nIjNLB+hw/HLfUQUNQCMx/cEYx02Jr44V6Vo2ntTYFYfpUyknn2AB7ABH+H3zJn35M1+gcnpEv/iv/ndaXZ3Sssg4lAxZ6MbAHKT7dEIl+5vFryeZlGvC9nLMrif1iHK3Ch5OSXQXop2e6qks6PhIMrR1OQHO7tyjO7du0+HRjI7GBV1DTo77p/SJX/8A3chyevaJx2k2m9AGK6KFbCTB/fjYdFQIfL1Q7DheC/HJvKzu3Ds4D/EB/M33m4MIYDiQprTelVxH2fUjWh8UdPL803RnM6ez7Yp3VV49ucr+8QLuDcRMwgBgYXI2ozFObikk1SnKwf5opB/V3OzswxRVLevNkUNmEWPdAKb1ZdlpWDhYrIJ2E4l9JUfnc/t20PQgbC8ZU1YKPV/hdn2VUUg7QLeg9e8lELUDrAtiP9tad1eaTsPj8G/LqcC2gLoMBX36na9S9eAuAxpJA+DioB3WSTCWS5yIIe4a9+gW0HLQcxh/7NeRt9Mtoq7DDhHWQ6io+9RzDNAatdEH3xT0Q9HX7eQXB3TIqH37f6xeVEHHUj00avv/+o3317y1eZTTer1mpYtkPjihBL8jyx2U46yS5PlLLKpVI5q9dEp/+Z8+Q2VxQP/of/tfqXjr43TGR0BNGDBZKduwl9WOAY10pviBWkaHKdFlqoqwjw+7+xoISyyNm/ZnHA2hnZsVgDtGi10BWUaL3Y4mOEEb19jt6OjogGZ5Rvn5ORX37tOf/NaHaIrk+VCvVcmnniCcED5nxGCvsAOycei6MrqNK7zj0aUXxbVx8gsv3blFPIAV6UhhtPLrR3SvloXC+7s1LeuS3RkM5wIpRpGsfwTHPGVIlmQAzRn+UCYHaG4wDd1yC6jWU8rrgrpM6BS0KMCLAtq5YB8az/3Ja2KXjaskq1y7v4fP5g3ySBQJw5pXwkQx2v6jIG+BGSbGaSM3ujDR9/Rfnfm1uUZCxXyZCppPUwl80Pde+DLV5/c4wRm2bSNcFnHPcHHsdlBScDbLmFJT1Kegwza7LED3KfM05P0TW4YgHcKzT9HKPS8G6Bhk1QedEhC9RsKdu9pEErmKsP01+z9/7f01lCCiM3jRDAoPgOT+XdOmrvjop8Ms592CiFA4qnO6endN//n/+2PaFVP6mV/4BbryQ8/R3XKFQwQZRLvVlorJmIB8qGXZQj6SzR4MVz4UkKM9RrxpRVfO5XN8SCxO2XYx0Y1F0TA0vgbRimXliI7GU8mdUW0pw1FYqxU9XtX0iV97P7s6rnP+ixGVODMQq6ebkvuthgVqY+oKORZPsGjKm1v49BfkjJaoCpQFCnq1WvPCH9wZ2dVDujm/R8+974fpXrmkBdTLOOd0qYCzLAaOWFVnRUFjvM5pTieSgtUBmhW9mAFurloHltverX5D7dR8TdPDQ0gPQVuTJT0so2PK0V6rX1HZMKo4pGMdv7n+HtnNYoD22jqRSEcHSXj/NsKjaYGOAbBGYF9As7vONaTUWXeRUMJAZZEQn5ns1nT3m19C0nbeYIVT5gl7EbCwX++o3EF8yI5XXubU0416XBx9gN6nj/RBdOj7cePtR19Eet4e5AAAIABJREFUlWhw1JUadAvHeD/1I6CGgH4RQFtepeqEOeTCNLVuNP65+f6v/sYHawAIC4SIThiNcz4NhBP3Y0dcA+iC1uWGzqmko6ygJ84q+rP/55OUZVP60Z/77+ipH38v3doseBs1jq/azFc0nkw4ef2WM2hJ71OPKkLs8DMqXadz/j52MyDMDVujcSp4BND6MFgQzKZjWq83dDJF3ueC7p/eo8XpKR1nRO+8cpU+9dsfptG9UzpBzDHCsrDTG26EzY7/RR4SCT8Wa62JnjhMiQ+RHXMZuG5yAbY2/HyxpLKqabHb0vj6Mb18fo/e/VM/RvfLFS2qLbsz+GAChrsDNPeJvAE06grXxaYejvLAQqLxKzeAdtjmOvP7bG+Y3Zsb0KJiukq1hXWfguN64jNjWxMV/h4C2gLT9y+3Kjicsek1W9Xdui7s9ULDxEA0Ct5eV2CpoXayKMy+7AakEUC7hewG0OWa7nzzi5QtTlsFXSLnOa4mgOacFgGg5SWXfkHjrBP0tOkw7UdC10UzJgM3SEzVKkBTQGy/0/VBv1GATgmNlIKOQdlCu60vGQNcF67tLaSzX/31DzQOKvzC6711xQrabQNhV0Re4hTrms6w53+zo6eWI/qrP/o0IanFW9/9LvqJf/IP6dXFA1qsV+ynPZkd0fn5nMaHM9ppqCyu6+L+sOOQIzTckVNIyM9qFarZbVJBiBteF3jqQo6ZxqO8O0mNOs0KqsqKzldLWpw/oKPRiN52fEKf+bf/gc6//zJdP5jRlZMjTgqF1KLlcktXTk5osZo3q9wSiyzuFjUgWChFVAsUrm7BxOfwmS1UdLmjxa5kQH/n9k1624/8EOVXDuj+esEKHwoafmS4OjQiA39PkI9jKrHQ8DsD0tgQpJCWf0eS38QsYGlUnELavZtcPbcJ96N1mHdDfELQ9Cqf4FC3iyoojSK08ApBkL6mg1rKzaHRLib+OASJ3YgQA2qqLmKKLAS5gsiC3Q5Sjh5CZJC0sEDauWZcGiZ3QOxOsixiTQhJu8otzz4PqKTXvvZ5ovkp+58RwTHCGCMceLykAimEq5Ijm5rDHdCfDKD7fNAsBswehVg/CA2U1qF99vB7Op5D49U1AD6gbf3GDALvGTCswN/hkV2+ARex1Nff7UaYmNixG1Vi/bTPB9+0u42jd5xjochbvX/tA3VDbHF9cuOjQ+BXznTHYXNEq3JDy0lGk5ro2llJX/3jz9KDl+/Su9/7XnrfP/55Gl055DhodAAczop/N1hJxrSet1LjJGIJZ2MAusqELxdwVqWKf+EP18rlI7AQTx1kuUMY0W67JJwKQVvgc0RVPuKTurfLBR1VNX31j/+U8sWSrhwAlER1MWI1vJkj18aWDg8RP43j6KUTy38iU1FmTfwEUCPfCGfsAzh5oFR0ODui+XpNc9rS3fU5Pfved9F2MuJT0TH74HMUM2wRx2nnkpCJAT1BVjuJhUa8Obs5cLo4tpK7HB0W0KyxeAXeNaunotNhdkOAflQXR3jqZgxcvYAHdHq2iKe+237H/0RHQWtaAdN3rHILVbEq+tBghNeNASL1HDFAM/x4HRrhp62Cbj0bonDZpeJCVDlXjMuqCLk9q7d066ufp2x5xmCGewNujhx50jdLynmjCiI5TK7hIA76sgBt61TrxsIyrGcrFtJgawHdV/8KegW0qn4OeAgMjH8vXXrv9rJYW8ZmDdhowsY0ko4h1ne7z+q7tnAdhTMD+lf/7/c7rSxJOqD6UC1wcaD4DEZELGQ5PVjOaXM0ptmooMM7S3rtC9+ge19/kTPJVTdOaDsb02q7oQlyPC827HvdAiy8qOYC43GSpctjgRsvVuhI7akG8D3rmYQMQqcwUHBdIGSFywcDbKiY4do1VesdJz/a4fs8WajoKM/pYL2hbLmigwlO8iY63yzZJYAwwKPZTMLknItD3Rt4nxfs8hFtcYKyi7fmqBYROwzSKXTL2ZKV8bbIqLh6SE++8210ul0SzcbiewfQEVoIACMWmpMz5TSF/xmnnwPKfLDtuANoXghtWvnNCWiGS+BiuJCKdoDed0D0GYDYINbyhWGa4WflfTfVdM8Uu14YyBCLww5hxcY/yBmhmrn9vr7iSqFxyjxLlC3aGq+PcFiAelpt6PbXvsAKGlCGglZAl9sVA5qlUI+LQzJH+iFgXSWbNrHhrCxsR+si6RrDVqHr9/zr+fmf+4BnDapCWYEdMx521pJ+f/i5EQ1m84PozCGlyrv1I9nwQkHQKOhf/dX386GxnHCUD481gEa2uHoni4T5hM6W57Q6xHFNGR3fX9PolVP6zp99njdhnM6I6mM5NeRgMqN6ueVp/WKzcTF97Czk06w5OgLRDPmITq5eaQ6cXa9XfNgq/tXpiVpBVpisLAXa+My2XNO2gu88p2pT0XKzpQ06ZZ5TMc7peDKma6OcFnfv0ma95GT5vDMSLgosYhKiABFlIQpWuykrZz7OJ+OywT/MSZXYJy5pWaGAr84O6cnZFT51BUn6V9mOzmlL3793i+6v57zJBxAGaBXQiGLhCBKcADOdeoAuxhPe7cgqWmOiXUs327zNanxsIIUDpt8HjS33vfp2UBmIovcjH2xn61cW7f3DDmpVWEyt+q91w+4akHIIZVu+WHl8cGjUR8y3HS5q+hnYYkYmVM8W+pqpLoSFjFhR0Kqadas2b5IqS5ltliu68/W/FkCjDaCg4eLIauoDtN1JOATo/t7RAtbWa6wt9zXaIaA1FXGsPyhYWXW6EGEVcnivDZFMPYWvoPcto70ayhcCOmVIwv6Bv8E0TrMSOVRAFPSvvF/OP3Ene4eAxuurxZKOJ1M6365ojtOxt1t6fJ3T1XlFT2+ndDg7pOXxmM4IOaEzWswXNKkERBV25akPsKporPEJOSIaxKWCjHRQkKhchPLhB8DUxtLKtw/IlY9OOqppjPtsK9rATz4peFFyvVlRviupmC/o6gwx3kjeRHS6OKfD2QHRuuS8z4j6wP3xg04vVheaV16D6wX31W3eAPSu3HHFAsyLswcM7uLkgO4j/rnaiA8auRGuHnMUjLpLOBYaLg4a0QS5PcYTjuhQBY2IDvytLg6AXRcJGxeHA7QmbGo3WbQ++hiUrWVv3ue1gQFCD4xQPZMzVEd7dXYXgRPruH1g968dg7NRhMEKv3ddNx3qll0VjWcCjSumMQ/eNmr7HKH6jqtoUcVi4oLTQpzlxEZeATYEThvFAVWdrxd0lxcJjYsDGR2x43u7ZOEhzkQRXzzg3U5CjmblVal0HPQ+ylLVagrQoTIO+0VcOTc47pxWkuoXyghlx8MAOiYEhvqxwDnupmNumDMHY/1Dz1zk98xQ1D7pAA1QqoIWtYHTvTkSDgsOqzUdjSe0oh2dFhUfnPpUNaXJ7QU9sztg/+r5UU6rsUuGv1zTMVR0TfRguTSdo6bRTlQHfNt8BiJC35Cnw/mj+cBL3qm3o/Vm3ZzmrYDxFEhd0/LBGScjAqArxEKPc9rxUfY7wobu2XpDk7KkxfkpLxKent0n5B6Z1kiIlFMlWfhllyTcIci1gThl7OCral5IRKwzjA5OUoGy5U0szS4z+NlLyg6mdFYuaVXU9Mx73k63V+dUHB9QBXUPfzb8zCPEX8tOLo7sAJBxPXVx4Gis8ZgBDQOggJZO2Wb8Q13IImELIqs8QhUdqo+2kyseHhbSuv3cPzTUdsRBBc2FS/uhw+/H4GwVfAgV4ZvuCNRoHaOEzSYpe20oIwnJb90erQtE650J501PU4uO6uKw6lKyrakTK1wQk/GHduZscw7QyGeD3zlp12reABqLhMjBgX+hpllBF87F4QAtlkDVuVvPuCRAW1PmjdHAN2uNIRuMYPG/rW8NNez2zdAYKIy17lXc9SloKWM3zC6EdArQ+nrsRBXb/20UUtg3GeDIdOmid9xQcM3kFglFQYuSBTIRcYFhy4BGfDKWGZDBDicBj2o6xYkh5Y4eW4/olb/8KmWvnFMOn/ONE3r7j/0wTQ4PmRt5SbRAClOk+eQOItY7dyvu26rk3BiIweY8zU4x6+IgXArqa8Z7vBU63HSAeOnZVHb3LRH+NqIcrogCG28yujou6GRb0tf+4i/oy3/1F/SOt72VDmYzOoRaX2y4IrDJhJU8pkglDpXNaTaZsRsHseG7zZZWixUtHpzTdr2VnYZwP7hYaOQVqfKMN6aU05yjXJ5613N0Z3NOKySsOcBOSjz4iN0lHOHMp8rIBhZ227BLpqA8ALQsUrqcIc5ProZK+nWrf9XAte+nO/ZlAroNEPLD1AaEt3u7NRAWXJ5uDbYK+9dV9dyTLMn1GeuDbgdKuyEovL/4BbuADg2EzaZnB6bewwKp64cWwMtPuCAmANVQPAtovAYhA0Df+9aX2igO5+KAglZA72psCXNbh9XLzvuIXYj0QJjdUDvqmIypT9snQ4CH9R13Pfn5n/vK0s5+241kMbj6r/UfGhveLw5rabew7bX9+wWG7CNqFqZ1s5kbumzAfEALSPGGLBI6Pw4HwJe86LUY84t0sCjpP//7T9DJg5oOJwd08NYn6e/+4n9PCyRBAmxKSWaO5ElIllTVEk4EuEE142gqd8YVvw4XB+B8//59hvWNGzfo8PCwcTGgATg/xha7o+Tz+XhCm7qm23fu0unde+IXfuw6qw4o69FqRe+4/hi98tWv0Vc/9zl66soVqtdrOp4KgGHdYHTgYuAfTr9YcDw1wIwETPgXfmNsbFmdz1ll825xPvoFER87mh4d0NlmSQdPXKV71YquPvc0lUdjPt0bvmkYPdnKLW4bdqE4n/qkcAcGsK/bqWf+V/zQvD3cVZWvknVYaxieH4rYdAxd1TQ7Da2LgzfE+BlDvX45NMVrABNEYvD3wjScgc1gDWMAPHyvAM8mzripjWDBknOPd07rUOUqg0uOxJR+j9mR/O6ZCf7DviZllUX0Fvjtd5oBy4uDsrnJqmi+sz17zn1V603D7LhMPBDhS3eLhTUU8oZGy3MGNFwc4oMuOZoDQ7DxQTtAa/IdxoHrEzoJUzM5BOPu+20OHQso20/1dYW1r5DFrchlSihtUaj9P1q3fLye20eBf3X9yvYrH6TDG1VsFEj8OgLYWB+IlTrs43Lgg7q5sPTVhr06QP+mW+aRnXkcyaExeK7i1u5sPsQlz1cLOj48oG996av0mf/4h/Sjx2+hK/mMssMZ/ew/+8d066Sg5TinUQVfdcV5ObjSsIuQ/c6y/x/bpjnpOHyxRcGhb/hPN6jodmrAGrHQSIGK1/CZBw8e8BTvxo0naTY7pBe+/W1a70p65q3P0PHxMXfU8/v36O7Nm3QV7oKzOX3+Dz5J16mgH37ueT5jEBtJ0JMl82JNq/WaFjgsdiMGgBM41URn9+7T1aNjWpw+oNWDOf+OGPHV+YJdJJh+jpEHu1xyFEd5XBA9dkijG1fpznZB9WRMSIqE+kBD5DAGvJCJDTkFTYoZR3WgDlhBF1DWbts3fOMwBDzPFYPipRbl1KhI7LQR14vzd/GOTSx6umm6dhQGvjMQFiAMDuf3b8Lu9H7ORaAAU8aycnIXniOk8eCQ22k2nfK/+DyMsX6PE5NruGUzExK/Kq7F2+5XsjiM2ZOuReAWujDMwsEZOV1EhruIT2d3h39i0xL+1nUF1CWuO57k7F5CBARYgEUZXixGaKZLNcCboly0BQ8OCArO1y0gwjZrjTJCKOfR8Qnn/UbiLZRXF4t4HYPrE1MzicJAf+ej5dj9sHU5xcVwS45xSc+LtRJWxy4Uc7PF4RU1Z4BEvnL03V25YSBv7t2i0299hSaIGuKVJoTsoU4RKeX+Y4lmlXqLDczmwpmFvqv9Q3KPp37EmPHBtMGGHK0zC2h7Fft6TH1aaIdQs7BXo2dnJ+FsMnym9nr+VvKh8nVqIdiqvQ+QtZ6kvDH/vw/77Fd/5TfcREq2FWNjhFpbHVy8vRQLbujZOKYqI/rLz32Ovvzpz9HPPfUuGi92dHjlCv3df/5P6ez5/5+392yWLMuuw9a9mTd95rPlXVd7N9NjABCOQwCUhCAZIRdBkaGQQn9HEQqIAAZmZkiICkkf+EGhDwJlIBqQHMwMgJnunvZV3dVdvup5l/bmdYq19jmZN7NeVQ9CoN7Em+p6lS/zurPO3muvvfYG+rUQjUodRZrLDMhUb/aQZAw/mZqr6mpa6DlwPPkw8OHlomR0zS8uXi44/r3T7qBeqaM/HGhQa4UFwtge4g4bRBhxn/QRHPXxo//1j7GRV/DimQtkG9AvpsiqBnq8WDTv55HR8Y6bgOyJsgzDkz4a1RoqWYEmPTUQYn9rBwc7uwJxDQuoRZjkMaorDWS9GrLVBioX1nCQTJBTJcJNiC2MWmgcfxXI44RgXAsbzq/DKA8VCKvMMiqaBs7XmPt6GaD9dWLzQiHQMQmiAaKPIlQ4yeYpNH/u1SGKKumfLXe++T033rvU0bbk7+GLpTMpEwqMJxNRVZzDSLXKlBr20BqOCEqKcJxDlwd2e7b474QaAz7eUxZhCUaUL4kKcgobgmeW5vq7j1ZIE/HYs9SknAxEGBAwopHroAN0FowpxWSjBykJjVljVMssKqqr3VZA5Yo6HpQsmnWRNbtOaSDmghZuQhF9Z1y7Lo93BhJ6xF0mqmk99C9SSuk2ADPhYvTNLJBXW1Ey/ciLTDUQfvSIY9PqDQ2a4PXWs1ZhNkfvdiA53MHgi5sCaOsu5MZgmx7Bmu/l7XSfJqWbD2xeXHs/O0Av8vqzjbw0IckD13L0vAxoy0Dsr/WXAfRCZnJKQ9tpwGvv6dZD6QWnHcMywJejfWNsT9/EliPu8u9Z1M/swagK/VupaO2fcQfQroqsaNK6mXwUrcXPNJGubWmq6daHB/v40Q9+gMnWAX7l8qs4uP0IzU4HX//NXwdev4a9IkG73kaekJagZpMdU85VS7gTSnmhQQAyx38yVfI3h9FEu92eaaMJ0Dw5LhAeV6PaMJVEM0JaZJhOJtI391ot5HGMiLrrgxP8yR/9zwLoS701BrAYhanzuraLywXABcdIjp9JquX48Mj8PTjMgBO6OYiADTuDoU2Wob8GF1cUYlokCLs1YLWBaTdCdGlDAJ2SX6a9KP2xNSS3qgg6CTOBcVSZR9AeoK3t2wCatMezAFqLP7NNzNI6qxzbxsOIfT413E9umT2PmkptXwsg6iJxNucsCP0lKbLf0P8T8KkVdxuEb1rhM0OljO8C1aJ1H1SOvL0FLcGX152bsQdV/jdBVkDo2u0VaboU0L+Oz1aaWGrLoyLYchPyNgEWsRAYbRgD0yLTvUOvnSY5Um1kxmNLzunTTGZH9Ep33a5+FJsfdMzXE6BlEeBlXmpEsjFKjMbH45FTSpgbJIGUmxZfw7WhWDsAaF3LgRHT8UjPCBU99Hqp1uvatHR/slR+MnxNrRpierCNwRc3UE8nDqAJym56igNoNnOZUmMGM0u6dfv5aRSD1sWXRtCLv1sGaP9cPev9vwy0l0Hcv5f/veXiazl6XgbW8vG4s3ZDm+dr4LTPe/L35ue8DNDLAH/a5uLf72lNQn7z0LkygvabgNqcl1IVcUSKgK3dlCn9Rx+8j3ffeRsvn7+K//DVb+KTv/ipIqaXfunn0PmFN/BwMkC31UWWGAj5CFqbhIQeodI5FtxYSCTQLqclFu2FiqrYLs3FQeAse3QQ4uNxLFzIa0xXGZlAFAxhf3LSx3PnzqNyPMQ//97/iPUswMX2CupRBXEEZEGghhFx20pR55EXo3R5krDKn6Soh4x2KwgIBvzANMNwMMQ0icmHIEUCNCvAWhPjZoj6pU3spwToENVaXVNV+HuaxMJhLMwkdB3qz4ygCe7LAD3XXc4VBL7r0qf+pE+kRJg9cbYJLqSejnOdPezOltJ04PPR7+UHfUZxuDeONV6Jo3sycfd8uAjQzUZTqfwCOPtRXi4jsOfOVDwEY59u+/vuwdhvyt4HxR+vn4Jj3Vy+oOQ3fcwUQO1WS6oer/nlwmAkzt+L6s1Zo8DC4nT66ZOTEz0fqysrs02Ex2qLTJ9qg2Od1/ICKJE6m0zQPzmeUT3sKeAGoOuUF6i32qLsomqIRlTFNJ4IUFlP0XPtugwV+aNQ8TseD1GvhhjtPML47qeoK4Lm5mbgrChaGYGZ9pve+mkFVbfhnsIB/6wA/TRQ489Ntvr0CHNZ5fCs93oa0M8yfW8o9szCclnfvhhBL0e8/vOeFlUrICpF0Kf9/jK4l9ffXMGzUPBwRUO3hXyPFIdPae3WPtHVwtSVUSc51/7xEf70X/0r7Gxv4e9+62/j1d55vPtv/1z2olfeeh3XfvNv4sG4j1azLYDgQyh1hTPINF/o3ECOjlzO5W3xwOcH7Betj1DKER05To7X4jFPKc7PU0UZ9WoVrXoDTB4jdkEOY/yL/+mfoTWMcaW7hhaVH3VrC4+HjD4sY5AUrqS/FhuT5YipRgkqpremkoMNPFNG2YfWpUWaIUhR1EOEay0MohzNq+fk7jcNAw2GJdDPImhauLI4SYCu1GccdJniEAiUKA65DM4aaFyabyIvS9Xc2BxOrqHGWgvc8ak2mHJxE7Qal82V0fsy/WfxKUvVxs7Mxkeu/kFVZF4CeS1gx3fPeFUVsEwqKS7dgfIsbPXRmnh11iQYSRrnykzAL2oPjL1eD81my2nkrT7gnwFx0/wsVxzykifPWbOmcHh4iPMXLjhqxGgVfg6jVPLQaWb0yOy5KjkrElYeP37s6h1n0O12tfkworaN0PxVeL7iqx1dxKCCtI2i7zzDvXv3zBHRZWd63kj/UHFUa6i+Qu643WI2ZZE3qSly2xy6ydoPn2upqzgLc3CCRlTB8YPbiO9/JoAWfVKiOEyaZwBdjqDnQG1r7GkR7AxUl7xWFgF0rjx5GrD+VQHaH9/TQH3558vKmGUaYfnvP+vxnwbKpx2bU5Y/0U1b/pxl2qcc8JxGPc0iZt6f737vn86brhxAe9TnG/PBpdMdrTa5mO/c/gL/+l/9S6x0u/iPf+M3sZHX8PEP30E2inH2pet48z//O9jijs7CixgW26XoN620kgDtJhNz+yHfpmZonxYutcX6ogyPyfOKs1RYC5TvCHUIqhuHvCPYaR2hVathpVZHY5Lgx//7/4X4/hau9NbQazWRRCzUceNg8cjsTUkt8MtH6+TQT46Ocbi7h+l4rChYvrsIUK/WtPjSgmlqBoQ5sgiobXZxFEzRvX4RB2mMMQoBtOTWBQUu7BQE0pC/QxMlk9rx80/joD3FcSpAK8q1Yl35+hHQNEvRcbG+Wu8XpFzgfPOQK9KZ70euQik5ZdI9KriWohJlNUspL8FJ98gNB9ag4DgWMG5sbMw2PL/lliNqToNpUKnjOFZfheei293dBUGaah4CIzdOXzj0YCr6gtSbo3U8j2f0QSLgu3v3Ll56+SVEtchNjydPPUW9YRtYTKrMFVj1vq7r0F+fjz/+WMB67tw5aeIV+bqGpkbN6izUx88AuqAEzrhqbgLTZIrPPvtMVBNrG7y+5juTo9FqI6jW1E3brNflV55Op0Z1cOSaJvhEWF/f0JrJ2MpdZBgPT9Bu1LHz+ScYfPExGiWKw0fQrPEYcekoDxd4LQPHXwdAl8FsIUP7GSPo5U3DH+MyGJ8GtrPn2P3S0wD69Cj4yzeYLzu2ZYA+bQMsH+PTqKTFaH3etBR857t/5AB6NrPD+C6fFrkdlAWW8XCIDz94Hx+8/x6+8pWv4Ode+yq6E+Dzdz7EaPcI3Qtn8fP/8D/FUaXAiE0fUSSZnSrSXASuW1E8mdOY2gHPJWLlXUoL0C0Ia/We249aqFWg3WhZFCayncBJSoXa7QQh5YBhKID+9N/+EPfffg9Xu2voNhuICZBVHhOLU4nSYemtZXNqMMT/Z8PMZDhCRnXANEXKQhELpUw/WeSpVUCtKdVAaZijttmR1K77/CUcZjFGXKiNhsDdAJoTUoA0sJmFlTAyt7sSQJc5aF8k9ADt7Ui1iaqoa5Go0i1nCERA63S6C/zxjJoojVDhteXGq6iUTTtFjsOjIxydHAvgN8+cma1nLTz/t1LrtL0HjbEMuEhHkRq69dktAaMygVLKyU1AD6w9kZhqso1xv/x9T9U8fPgQW1tbuH79OlZWVgRuXmJZfsjZ9jxr4nGqhBlA9w2g3/zKmzY5xxVkptNYxWb/fj4i9tE5j4+bAY/n5s2bWF1d1WajL8cxM1MRQCep6eK5sStz8Hw4s0cLGr744gtJRnm+e3t7mMRTvX+j3cGFK9cE/o1aDfFkrMHMpM6Gw6Fdkxy4dPGiAfQ0RlAkSCcjrHbaePTph9j7+J1SBO09O5ihOoWACoXLKfST8e4ygP1VIujlCNGv22XgXt4cFkFpsbW+/G/+WJY3k2VwngcgTw5pePKM9eov7VQ87TPKG0gZoJfBmX/37pzL12L+2tP4f3vOpMP/w+/+0Uxmp+fP/YN3uCNnJh+KANjf38O7b7+N7a0t/Pqv/RrO9dbQGhd48OGnOL63heb6Gr713/wDJL0Whvy9TgeJkC6UrprARp7YLyivoPBV0LLkZ5Yau13YR02S5jkpGh/yNE5QbzSk0Z6y4YWwKjMlakILtOijMZ7i/l+8iw//9fdxrbeKTqOOCTljWZsGGA7HAmiCQL3ZENhRDWLUTii6hM53/aNjFT47zZZ+zgUVUpGRMQoz0K2tt7GfjdB7/hL2sxiJpqc0Zxw05z0qkwgYQRNYbeN5VgTtXfV0TZxftPYnmSlRJ+1kYI7v63V7AjX/cHhgJT1h+tr5A+y9halE4T0ngOwd7KPd6eDixYsCKR8VzSgOB9V8N6bjoleKQpGzpJiDAd5951289dZbaLaaM9dCcwr0pUGnDaeBlNOu+k2SD++dO3dEDbzyyisCSA+oPqL3DzgVI/55YiFa1AMVD5RaDga4ceMG3ni5A4ZVAAAgAElEQVTzTW0KLHryWlLVwY2YQ4FXeyviicfseHXuZ3wtz4XH8+DBAwEos4nj42OThlarAnd2pFIPz4Iof84uVXLInk8fjoaKvre2d3D+wnl9Jt/Dyynb3R5eef1N3VMOJ+Z7rfS6ODo8xNbWtmWvSYJrV6+KAkkmY9D0Nsim2Fzt4eHND/H4/b9APS1THC5qngH0PIJebIpZgMuFFN0DnQ+CTgc3A7hZk8VSpvWsyNZw5slN4/Qodw5gZYB+VmRb3iCe9p52TqVI9SkdjWW70XLwOI9cTD1UPqfyuXsjOE/FPBlB++tYusqlQRTBH37PR9DuQ2adLXYRfcGGDxp55x/82fdx8cIFfI2LjwTBYIqjLx7i0QefoUOA/q//CwwbVVSaTRyOhgjbTSValKnxIRNPpqCPzRo2DcTLnE7bcX3lvNwpNNtRKbujhK0WYcxpxoxQyROnXERs5Q7lYtfLAxx+9Bn+8p//CZ5fXcfmygrSSi6b0JBSLU3fsghcIERuUfaoJo9i8Ys89OD4GMlkatO/gxD1WiTJHrm+aTzCJIvR2Oji4fAQzStnsR0PkdRrQDXCSruLVr1pbbtqtXRTZhy9YRsSZWXUTdN2lJamBWoNmjSZsx6/Zm3gsoKlJ3WAdq+n1HltbU0AcGZzExvrG6II+NVqNqUm4DnxcxjlEnymMWVbFZDnVcNFGAgYv7hzG5cuX8alS5cEXARdZVVOikaA54MnPlo7hUUK/DxSVuPRGD/5yU/wta99Db3VFePCGWFKMzyddU7K9Go8USbiH2ACH6NHfvMYeQwEWs9lliOS1ZVVUUa3PvsMDfK0lLq596IeejDoO319HdN0KiqF15bHQuDj7z5/7aoAkectxYs7T3HoUQQWGL0NLqfGj8ZjdNrt2eAGjmt78fkXFLw8fvzIccEFatrw7D1O+n1cuHBRm7/uXzWSl/hzz7+I3toGDo+OJXfkZtPrdhQtHx0eyziMU4xY8Lt47hz2th+hXgE6jRpWOy3s3r6JvRvvop6NJQlVEdQVCs36y1b6vEi4KLnUrfNUyJLnul9jvKYLgL2gizfr3Kf9+/LPTwPmZUritAx6YStZAnb/XPpNfjl690Hf6ZvM03XQT/vMMkZZJrjIAPhzLJ9HGbCf3GQWaZYlzyQEf/C9fzLbynzPt4+i/Q3kSTLK+PGPf6xI+qWXXsS1q1cQHw/QSkP0727h3l9+gEa7jV/8+/8JivWebD+H5NTq2vNRU5GsJJrnG7kGDBWLSgvDL0aeDDcG/zUDCfeDWeMBIyZ2K+Y5aoH5XagIQ7XGaIQL7Q5qeyf4wf/2xzgTRlhtNZFzArk+n9ym2ZdqFiK5aBYK7UprJiLbw/kTPqzmRmdNLKQrGNWQOxwN+zgeHKFoRXjQ30fjylns5zFStqxXq5pe3qZJk6RtiwDt6RvrMKzOAJqvJKB4gFYkKzrErklCYKw1cXTS1+JktElagM0ihweHJk90OnJqaPk5zBIIyOSIeW7MkBjxDUcjbZiD4VAgtLa+NpPP+SjaSy75/mfPnlWEy43LqxK8yoJ8NGWK65tuk3DXle/PtJ9ARRqm0ajjzq1bM3c2/1DzeLgpcCPhOZCP5kbBLx+d8rkg6HVaHfz0p++ZkkQyPWvX9+ZbPF/SKgR7jRdyroXUmjfqNQFf/+hI5yL9u9fvUhPPjIqDfWs1bRLcBPnvtombTJSWusw0GLwQpEkF0lBfah3tXYVAemPzjKiNaZqi01sRBXXxylWkCLGyuo7B8RG6nQ4+++xTvHD9eezt7WN9fV3HNRmPTOExGqIVhTII67XqGGzfx/EXH6GWmfKDm9PpAK2HeSFqLSuBnqaRdidwKrbZvVoEuNMi3Gdxrl8G7B5sy+t/+WDKAK374voafKb1ZQD9NA3z6YC+GPmXAfq04/Ln9/8JoH//u98r2ShRMjSnOfxuwJPe3t7Gn/7pn+Lnf/7nBM4qeBydoBvWkG4d4fb335Zy4Gt/7z/C2gvXcJJMEUehvskR091Oj6zrnlFMxUUlwyQrknke1UfuPnr3F768YfiT95V/zhakZI/G/fJnTqfodjvoNJvoFEDreIQ//if/FCtpgc1OFxVG+ZyZSB8PpzPlom62Wo7SMZBnBM8onfyxCkHU2LpiEvnbNi1D80yV9Z39bfTTCW4fbiE8u4ZDJEgaNWRsnGl10FSx0JoS6BfCxUuO2dq6rdFEEVZkP1Pmof+2CNoDtKat6Noxel7DnXv3BHjPPfecgIIFpr/48z+XhJBf7GJjc4bomlZLKTsjRm66lMPxywC6okadtfV1tNpt3Ll7x+l1E91vep5wc+J7vPHGG/jzH/1ItJUv5Hr1BK8Ti3t8T36GohueZ5Wcaq4/CT5nNjbwkz//kWUrJZ6an8Xz4bcogq0tgaOngnxEe+XKFVQrNbz30/dstBi5cFek01zNSkXnQT0xMwROrCFIc2PmRBu+/tK5swLo+/fv6z2MRrL2cP93bhKkfmzTj5QFcPPgMbMRa2N9XdHzgMZdURUJKRTd0wDjSYxWu6P5kyeDAU76Q/39uRdewHMvvIhpWiiyv3D+nMCdzxfXGjc7ZiPb2ztI4xjjQR9hkWBycoT+4R66jQhRMkQ3G2g2oQdob0vqI2gfny1TDh5QeIzL4O3XPf/0re+nA5ZRBE8DYb+Oy797GuXwNGD3eHDaZ88ifKc/52u8Asuf67N+397zy4uETzv22XkouJy/apkFWKZivjSCdhYJfuMIfu8733Vv7/gkB9BlAxCe+Oeff45Hjx7hG9/4OiJ27JHvzYEoLVA7meLOv/mJXO1e/fVfxXPffAsPDvcR1yr6JkBzIguNksyXIJ91q7H91+w1LYXnIlDLrVMZMILxUc2T6ZBpLKlh7vS6mE6mqLnRUju7u0ozB/1jrFUjvNhZxb/4X/4ZVqYZ1jlKq0jkqMfFwi4wrwzxVAL5TB4HQYKRybA/UPFL/htuNhwX02QwUHRTpytfkUoLvZ+OUDm/jkEtRD/IkYYhmo022k2T2y0DtJd5LQO0in+M1BxAew7ad17yuq6sbWL/6BgrKz2BE4GEx/jBBx/o+Jvk29npx0yEnHyrJSD/6KOPTN4mBQ0LnXYtGe1dvHxJwPbpp5/qdz0YqfjmuPpvfOMbalai4oBUgc96PEgTPEm3MPIVKLMOQfDSdJwUK6uruHT+PD5+/z1RSD5T8pwfP9OUKND7KDuqmS2AV3Nwo+l2V/DOO+8IEGfe1JIaRgawlara+K1D0z6ff/JYOK3+uUsXMTw5EUArSHBRGJ8/Zi/ehsAfl+emSalYvFFgc30DW1uPpXdu1CNtiNT584ufx7VEoGYgsHdwhHEc4ytvvYXXv/IWuqsbGAxH0kGvraxoA2T2wYid4L+3uydlx4N7txU9Dw72MD45wHqvjbV6gMb0BLV8OutS9BE0uwIkozTLvJIOepn7dVRISXK3ALhLBWEfGNmfi+BUBnYPWV8WQZffb3kT8QC7/B7l3+Fz4aNkX7dapiFO31z++gH6NIr2aRvj/FqVNeKl+Zyus2sBoE+jOHz3FostTOVW1laUwnFxN2t1ZOMYzWGGh//uXeRxiqu/8HV84z/4NXy+/RjjKMSIcjYu/LSQqoINL95dixE0AYApO4GYC5IAogGt7gH3wKnd3C2eeaSd63f0MDfqalqh9ehoMMJP339POuVWu4Era+v45esv48f/x/+N+tFAAB2wQU/a1NqsS5G8ZOLOjXSGT594DPTElqTMeVyIo+SoLrbjViposH2Y2uZWFSdBgniliZMqMG1GmFJdUm8qgiZHzsXL4qJFk9YpKACTs51FmjJWYkHQ+XHoZ6Uioa6PxmTVFRkSSFjIevzwkY6T4Eqg4LUk/9ysN4xLjSK8+OKLeP/992y6S4V0iWvQEaCk2NzcVCZx/+ED/T65bQI/qR4CLouCr77yCj7++CPQp0Xg6GglP0eSUSe/SC34bInSPZ4rm1v475cvXsR7b79tvicl7w8GBARofntA9Pe+XHRh8bC3soL33//AlCTiX03KyGKsBUmhioPkfbmh0Zuc7dM8jtFggGsXLmDU76sYyM1JgFyvicH1DSm819wMGIUzmudzQdkeGXjy+Ix+tx4/xsH+njoCyRn7CfC6BkmKEddJm3a3A+wfHuHlV1/Fy6+9jmZnBeubm4riW80GHj14iLNnz6l5xXUL4XB/D++98xPUghzJ4BjVIkG3WRO1caFTRTWfzqatWHs39e3GP3uA9oDwZAT71wfQz4qOPUh+2WuW6YCycGAZaP0zV35NmRY5DdgX3+PLJ7acdtwL5+A2qXKk7D/XH8tp57y4mc01Vsuv/VKA5skTjClXev311zEcDy3dTa1BgDqg9rjA4V/ewMnuATZeewm/8ff/Mzw4PkTcqCLrNmcAzXE8GpKp5g5blEy7vR/AnIs1435+87P8QftI2p+cdYYZL6QiUZIJoCmN29rZBqVQ9L7oBCGea3Tw9v/5/2B89wHOdbuot2uS05kH9NzfwcsL1YYehto4+KATaBhx8XqMhkMrXBHEOQSXXXRk2tmd3a4haUUYdaryJBly0opahusCyTrpHEXFpjsOK1a0UvRa8uIw9zs2q5iMzgO0mSW5Il21ipPBUKnzzs4OvvnNbyrS59eNjz/Rr5LnVdu0G8ZLUH755Zfw4YcfOjMg3kuaVln0SBDqdDuiJBjJKUrt9XD7iy9mJka8LlcuX8ad23dm9Inn/gi8ulZpKhCWvzc9WFhYddQNx5wRfC9fvIRbN27oGeKXCo9uE5Yu3Y1C89G5l8XZZlaRuqPdbStbkDzPKThIFTBtN2VO3czwpfM25Qs3Cm5+bDa6uLkpK9l79+/Z5zue3h+PXBTTFFeuXlEw8fDRo1kDDsGPWdTFC+fx+NFDbD9+bPUFPg+kc9JMOmh6sfDhWF1bB7Xf0yTD2fMXsLa5iaISYWNjU3z4ZDQSj84CJ31G+q7Iywh/++F99Jr0hInRrVfRrALZ6AiT/ceICjbKWIOL9+J4GkDPAcqukbetLQPGQiT4DIWeN6tf/t1nAeMyAHmu+Gk0x7MA2p+Lz7iXI+j/PwD6tEaV5Y3kaRz08maxCNoW4Qff/u53JUq1evyTHDRfxuo1LxQLQ1xc9XpNkQ1BmhehGwfIPnmIh7fuoHb5PP7uf/UPcZgliFsRdtm0Qg66CDTuiioG6lG5JPWAE9WWRhLxhLxqwy8Uv1hlmuMoEKcaMxCnSiBO1NHItJ3a406vo7ls0TRBbzTFJ//m+3j83ofoyucix3gylGSubItZGnGu6+fBTXxjFJkel6O14ljnXmQcaDBBkE5poI2gWUXWqeO4HmBQDxE36xixcFWtCaAZbfN9eFw0pgpCdrSZxwWj+RmdweiY0bXmIAYzAyU/eUN8bK2G4/4ADx89xp07t3HWWbSu9HqK+Lm5UApoXhRGM3CDfOmll/DJJ59Ys0StKYCWV7XrJmQkycdBSocoUmTOZ0CLyemAqU++e+e25GHc6DwvXI441Eko0KO0zUafUVo4mZoc77lr1/Dhu+87I605h+jTVn4er7fnfr3Sw+ulz5zdxIXLF/GjH/1Q58niJMFZnt3e2tV7aosm4oYXSnvNBqAu+fi1dRli3b592+g11wHJ/5ZnTBRp81chdTjUsc82kbCCM+sbWF9bxf27d7C7vaVNgq5zdfqphKGUGOSf680WVtc2RKlVanW0Wh0ZJUXNFlqdjjxkvNpGzVc5J3NPMRoMdW71SoCVVh3Z6EQRdDruY7C3hSgZ6O9e8ugbU8zVzsPHsqzN+UGr6Dwf27XMl/r7Lag4tV3bmtCWf6/8+tMAuQxMzwLoZaA7LZrlcc3xYO7p44/h2SD9s0XQz6JMfKt3eYMpA+1yFL28EZ1OAc0j6uDbLBLOANoNbpjp+mzkEyvJ165dm3HBBJTxZGRglWfoJCGqdw/w2fsfo+i08Pf+y3+Afphj0qgqis6rIepBVeOu9CCx3dZsYqCGOvd55Wm2/mZwoVA14Bcq+URvZ6miitzQCpy4yLEZNYwykaSJEfIEq9UIa0mBe2+/i0//7EfoAGg2airuBZw67vSzPs32F5URLt9LgKHhkBa5avNQlMQoPBJYF6l6GZHXAmStGg4rqaLnpFnDkLwnF3qjqcKU+Ym4IiG9p51+WVEjW98ZIeq/q9rc1Cko2sNJAlVYZVMNm9nNIIjZxDvvkoutKnLrdboCZTZAECi86RBf98JLL+CTGzdUTGQvpQpqzpiI9Ig2Jtc0QukcNdWNFs2PktmxvvmVr+DzW5/heH9f0SKpj26na3RTrWYNK/FEr9cUdWZc5HXpAIdC1MRLL76EH33/h4qg2QYvcNWG5EeJsBBq4LLa7umeclI67U25qZ87dxaXCNB/9mdSCJFy4/PASJdUDXdevSevKV0KGy3RM0cnAxRRFRcvXMTZ3hr6xye49cUtdQCyM9GkfKQKAhWI2bDzeHsLA45+67Qln+P1YkHw8qWLUufcu/UFDnb3FJFOmGXWSdNwtj2zQT5HDfRW19Bo96wwrDb+SCPRzl+8pMiZ0Xj/pC+qiyDNa8/N4GBvR6qN9U4LUT5BrUgxPj7A3sO76FSYvdlkcJM8usaUmV7LFpf3fbABANz3pQ817lqG/t7Qyv27wwR77s0m2Dsd6g2d0Raff5nnycJh3j7us8InVBSzipqBkMluFxvVnkYJPBlhGg/+VwHoJxj4Z7ay28b0NIC2XhE7jzLQLkfMT4ug9b4ue39y83HyvW9/5x+b3ehcbb1ge6dFXHIQ814MfD0LIJMkRaOooN1PcfMn7yka+/W/85s49/J1PDw5EAeb0LCFxTFFzWbWrxvOtJbp7VIRQ65fLqo0Y/u513H5ZojnYxTPJhE1QVByHCmFZSGK4Exf6ChO8NVLV7H10Q288yf/EmtBBZutFtLRUO5g1J36+6QLXZJa8b99047v+GOkKzAN6TVMfnGCyXSCfjxC1G0CrbomqgSdFuIQmDBfqEaotZqos7gkTw1LMXm8fvH491cUTaBSOl43zwo5DRKoDbhlZkRtuXuAeP5c0Lt7+5LP1Ss10Snc/LjYCdICzLDA6195E7fu3sbR8TGmpBtqdaf7phkPm98NFAn2PPdOt4ed/T2MpzFa3R5qzQauXH8OxwcH2HvwkKG26Y3pOsfo1KkyGG3yEeaGVG81dQ7sVGxRXdPr4uyZc7h183P09w+x3m4jCgrpyaN6hITacoIdCvmtbDZ7yiQOiymGPI5aHc9dvoxuo4FPP/gI4TiV5I/PZKPX1vxMRoeYxHoemuurqLdaiDLa0tYRsH281kC31sHB/j76kwFQpKgVGdJ4gpPhACEfigm9njOMuIlGFRV6uVnxv2XKEhS4fukKDu7voX9wrI10ko4Q1EhvjJGPJ8hibuYtNNsrqDZacqhjUZDSUJ4j73G72UFUqSGdZnqeuO4IncPhAFE1QKMKdKIAXTaixiP0d7dxvPMYXcruuBGpoYBGXi5Tos8IKUAac9EoqqCZVagMLmc2k2bquuXGyOI2bQrYPJXndMyrolFwsHKKSlDV2hplGdprKzg8PtRGXEyneiDNWMGDtzUilY22Zi6GMymCTbGZfWmd29+eBnJP53Bdt6+jyIRTbkq8B30GCAsRe7km5zYa/+9lMF7YbE5pqvHH68G3/Hq/kfBnZexcoI7kp+4bzJ4camy9GQWC3/OdhDNvhvIkDO7+vnXVFq3tviZBU0U+L9BkxW1/gIc3Pkc6GOFr3/wGrn3lNWyPjjGkR4Uz+tGuzQciz2SwTwXAaqttEdSsUDbvLCMwk0rxnGP5QutnYSB3L0qF5KzKY4uqqNYtRWf1e3h4iGw4xJXeKh5xssoP/wLr1QgbNBOaTFSsk6cGpXbOI1ng6JwM7IabnlWNJG7SifFdIbqdNcRTTpspMExiJGGBQRpjd3CEWq8tNzuVydg402zalG9SLG4TINXhbxzf08ZgWXGQN5DpsTYzR3Vw+osiaT7n9E52HD5Lr2Oer3MHbNdbUtXQdU+Of1mGwXCApEjx8uuv4faDezg8OpS/A30g2BVHK1kBehy7Zp9IkXer2xVA7x8fI6zX0VldwQuvvKLiVdofYEp/CbbAK6XmvMX59HUpIVh8c803/dEQzXZLMrcLFy7h6LCP8UkfLW444xHGoz6KIMfRaKDrWOl20Wv18NLGJXS7PQ0tHkwnQDzFWqeLXqeN2598inZRkQZezTthge3BIfI8Eb1FSWPWqov7TY7HiNMCMemCMMKFjUs4OT7GUf8A03EfjTxDnRtDEiMgiKVyikFMQOY9lBQygBxYggyNdg2XzpzH4b0D9A9OUHD8WTZC2ODzNEVFQNhAq72Gar2DmO9WraBJn/BaFRO61HFwQ6XmhjdUkWWFlB7MOog5rDvWqwXqyFDPpggmI4wO9jHY30WtyLHCYGMS615TVkoqhlRkb30Vw+lIPulZnuhe11mArVZUNyFIk6KjVXlWDygKVVcsM902/1+S1Uhj5I7isex5eczq1B2NsNLqIp6aSkURuIvElUnaKOrZhBDrK7Au1tmfUm0RX54u1SuD3ZPFNxvA7KkvgaGAbx7J++BK7yNUNRTxsS9VODNCoRQtn7YpLINwOer9WQC6nAFoMzCUn030KW9SXu4c/P73/odiYRcojan3rkr+wihdcSfkueBmrYHx3hEef/QZJruH6FTr+Opbb+Hrv/qL6BcpknoFmWbHG7Cr0YNpu4zMAySDESreKN2JzAkKfpq2PzbPS3pu2h8Ld3J1/LErLUnk7cvIkzeeKSsr45PBCbpRhL3797F7+w5WohpaMmfKEHbqmBae17Y7ONuJ3a4u06dTHOGYFUyGsfyIi2qoqI/gMM6mmCBFd2MNHAPA6Sn0JWHkpEGxUmjYhBkfPfjdVg5pDqAZOdvr3YPHTcHJ7vQgUpcbkNJIzThe7mxMv6OZyxrvD2VsNNQ/Pj7S99XnruHg6EhFVCs5Qjw6PUdi8qxuQC6ppfWNTW16ozhGTMtXLqYowtXrz2F3dwd721to0kebUb+aKumBPJ61TlOmKPmaK8BNVDSLNGbsCjnoj28oiuuySElXuCzRYj8eDjDKEuSkaLIAZ4smimmqqem0Vlyp17G5vo7Oeg83P/kEGMSSfWoYcTXEsGCBsKqBwdxwp7WKgonqNFAUO2nWMUxzrHY2MB4McbC/g/j4EO0sRcc73ZEXziuistBuiKaqmTLY5liGlOIF2FzbRH+7j3F/grzCQ+mj0mAka54YYaWGoNFFUW+hqDdULI2cqX6r0za6IWNAYYBJ0OFzzOJku9tCLQrVQRgVKapZAkxGGB8eYkIbUz7/WSY7AlI8out0fAHiPNGzGEbc8G0ABSm9kKoWNc4GyMOKnv+0SqAmtGWosUuWZmcxBzenaJLWiSqY5on5VscTjZOrFqSkTHEtLTUHTzvTMq1b1zHscZHrRdUu96cFsKbqOp2LLQfaiwNmDRDtvTxAc00puCpFvKeJCst+X/++AfppHLiuTwmgy1G8rqaTOwff/o51Es54khJA+06hZYCWGRGjZzZxVKvYvfsAe5/eQXY0RGWaYWV1Bb3zZzDIEkyoA3aSHz183i2MEXPAyCDSzu6B119cr+jwrd7lKHN22xi9Vxj5zQfK6pjdQ8Obz2920dVpqj8aoognaDHC48MaBprErbGas0kkRiEIRLhh+A5H96FlnpoLiUb8fB40cJfvw4mdnG5eY8TcwO7hHirkZJtNRY3yYXAqBJs/Nn+E7L0dpcMoxzWuaKiBomgbIkuaQ48nAYeqFQ5F8Padzoie2lq2MJNemI7ZaWYGUo1qhOvXrmF3ZweH+wcYMXpl0wXPk0XBoKIUl0U2c94Lsbu/p4aeZq8rcKaP9tXr1zEYD3H34V0BoTZURovsxnMz/shDM5ozJYXRM97WlRvN8y++iI9v3rQxVGwBdwMheE1GaSKeOKtFaIV1XK32UAwn2B8cCSA3mk1srK/i6ovXpaCoTNjlaSqUNMgxyGIpeMJJjDiJcZTGmNC3Ja2g0mhhJ5vi3uEhKo2OHXs8xplGA8+vrOJ8r4dWq4GCssujoTKlKRuLKF+bmi86o3LWt1udBnqdHsZHMeI4VWZ4cLKHJB8hCOkLUkFjZRVxvY3t4RiPT460ebWDACvqUAVWOmYDgJSDLQpddxWIFZXmqEW01WUHIcDWo5BS0NEQ08FQQMv7yy5E327P543P9BcP7qKoVTQzk+59pPLY9KKsMy8U0GSc60ncZO0E7LicKIuiuRmPhYM4+hwi0G4gqoU43NlCLctwlpRUliPl6xV/OR7b9zj4CNpX8n1bSAmk+UxoOzEB+8LXcgTr12eZWlgAaNkgzNVY/vWniVAUVfuwudym94wIevl4nsU5L+Dpkr7cvw//tClDT2uWcdz27/wBOwlLVV4H0Ha13I5XNsB2Ps4EVPobDMcD9Pf20UlDVEZTjA5OlO5yynXYqCPjyKJapIXLKIuNGiw8MDpgxDfJpprT55sQuFioAWVzAukN39o7jzCNj/Z5CgGegn7af1bVpELqw+lykaPZaWkx0aA9DCl3q4AYqgYLcm2NxmxzsmYKa3Ag1eAHOGrRa6SQcUo+yhVAa25dxThvvoZy3BACr529Hdy8RZ+IBjrdrrr29N4lmsSnYzPOfQmgDaRZUDJTpEWAVr83SUYXWTNSqiDJcuwfHmBre1sLk34X5CfJ968227h+6TKGh0cY7B8iiFNps1kooxZ3tdvFtctXcO7s2Zku/f6DhxjFE01sT1DgqN+XKuHxwQ72JycoOBjXdRlSFcMoTh2E7uGs1xsCaBXfXNrL83nxpZdw49ObUjAQDFc7XaXoh8cneLCzjb3hAAfjMc511/E3Lr6Ac60uEqbgQYFuGKJLlcp0rMi6Q4qg4triqyFimlGRJJ1MBNr9go6FKf3rLCYAACAASURBVBpZVQD9KI3x6dE+7k0nGCUxatMYr5+7gNdWN9ChjJFBbTxBPjLJ4IgbPSer0ARR58LNFIiTMdrtLioBAayJUN2pNJmNUWWjVpqiXwS4Mxrh0XiCAaPMNEM0nqCdF7h+4TzOrq5ic3UDDdex6ilESvRs2DKnqTC7yBBxdqFoqIk493gUo9WgXzble6l47VEyxdF4iEme4tHeDurtFlrtpjI2Ths6t7EpOmv36BhblIuyftCqI80S9Ac2oKAW1bVuuVFGrTraqx2srXbw6PPPUJ1MUBkOEcYTdBtVhCxSirlwNRGD61KHolkjGKCWFGMy/DJgX8CgU8D6NIC2LsbQpuFoacxdHWeA+pRBBB64F9pE/j0BdJm6KJ+nkareRfSJPcoQ+Ld/33cSOo7ZdUd5gOZFKBPdjjDRQ0twjYspTg4OsBrWEU5S5MOJ1sWIUqpeR3whK/dscmBF3HtlKFFUCM3UycxyyhrYWSeYoz1maUyp4ssdiBwtAZmRpJLsjNONc7Ul8wIkWSJOmrwmI4RK1Y9AsgkgyShWJOq1tjMFBflbkWOmaJD9pKs4W3Rvm4GGgbJDjotJWmhrE94/2seNm59ge2dHlX/6X1BGxfNi8c1vIjNObOYGZjw302DLBOZt0r64SBDWsfG5dNPTmSYzgpC+FwUOT46lBVdDTRiiTcXHOEY9K3B1/Qx6UR111i6THL1GS34YtJNlmtyjD7TGNY11LOyCY3rPby5act0Enpt3v8BJMEXYIGvJYmSqa6mALKrJaIjvw/P1S5YqHGYuPP4rly/hxscfC6D5XFEXTQOknYMDfHLnNj66fRtj6tgrdfzC+et4YeMsGvUKeo06emGAplz0MgT0UhnFGJ3QYCnRok9ZNSsyvYb3JK4GmIynwDBBElbwIItxc3SMG8kI/SRGd5rgV194GV9bP4eQiqDAok1O0OH9H3NaT0Butoo6r7WiRv7bVPK9PI+QBxXk9OJg63UWi1YYTBOMm03cpXH/eIwTZCroXaw18OLGJi52OmjRjpdZm2Sn5sbIobS8/gyCfJbF57XXbqvjkPeJ939v50BNUI1mS/z77uEh9k6OkHJCS6+DztoaHvM5QK6WdAI0aUZmOyfjCXamEwyYrbDc55p7ON844UzELEFaq+DVt97Ao93HuPvFp4gPdvHqpYsIjvuahVhNBqjABvFaXcXzvAbQoiId97wwTdyZoDKYMdHt6Q53z/65gX65i9UX+mbqkRJAL1AfJcVJmV4oR7j+56fx0WXQnbEPpWj5tJ8tn4sN6PbX7clp8ip0/u4f/mNx0LNfdr3gnuPxvfbiqxwHbX4HCSZ5gsNp33wvwjp6UUMcNAsp3MlVDONNd9yQdk/KqVhIcl1y5KcJfP6E/QX2YM1IzH95asDTH+LZxGEFohoYCVYYcBCk3bBUVpVr9UjTVtglyJSR/h1M6WWiLxvURYmQuCzXEMJNwPPtfjL1rGjp5t2xaBRzkCe5PqkvqKg4wic3PpZHAxs2CHrapJhJkCN2WcATY9ZdIVKe0NVIUZtaluUjbdy9OgyFEOQVmQk7Ayf+Ox90Ujf0BtnbtY62eIpaVqA6SbBZa+La2iZWKzWE4wRVRoUc8Ep+OY5FObELj8BKRQaLe/SKYEG4PxyJR2eWQQ321tEePrp3S1z7xfMXJO3j+yiadpJKdV66jY0LlmZMPBdueGudHip8jvoDHNN5jlRLWMU4zXEwjfHxw/v47GAHYVLgG5uX8eLGGRkFNYMcTc72y3M51jFzKqZGcVCqxudJI8XIt7IQRpVPROkcEE2AaaWC+0WMTyZ9vD08UJS4Nknway+8gre665SaKPrl9GwOCeazTCUOn99Gasoj+TNnCerNmlQOKapgvYxFQk4fClLTyQ/yAtt5jp8O+niQTZE26+BI4kthhFc3NnG53UKFRVleMwYcXmpIOmLmdW0mU9StMzBo1BoWNOm+RzJbunDpMir1mqLirFpBe2MNeRhi/+QYjx4/VjZEDx3eX3qac/1x4vzN7cfYOT6S9aoVc2uyJjiYjLHLQm2lwGvf/CruPLiDTz78KXpBgTeuXEbIMV3jPnqVCaLCxp4pipZSS2gyA+hyYdCDtH8FiyBeoncaEKpeVVJ5lUHT18jm2eeiWdLsM9wvnQa+ZariNBXHszaIZU3zaaBdfs1yjEy2RyoT17Qn6BUFbPUBfVPF4S+ATmCJgy5H0LPCnOsuZAHiOBmizUJHkqNdrashhbtzb2VVRQKqUVlk4re38BRISwLI5MgVE9w8QH9B/EX3F618jP7gGa1kTK8pgcoK8XE2nNVOVE1daSIaI8tTcZ38OxUNjFYs4tPWPZf1SRXiaRTz+fDRux4+r0hxc/tsc+Hw0ak2Am4C1IgfHR3gxo1P9N+MnNutpum5qdFm4ct1ydnQ3PKXaa09Dy6LTEau3Oi4afCmuQia9ybh3Ee6t1Uik9zpKTF5FtuzqfWuFUC7IAUVo5sUOFdvYyNqoppkmi5D7nk8GqqTjdeGDRIEWo1ook+JGjhMWVBvNLUBkLKhB/ejoz3EWSJP5NVuz/hTcG7eBIcHB4redb05qbxaxZhNFw0zy2+EVdSnlHVVMGG9IqWn8gBpJULWbuHG7ha+GNGDO8XPnbmK6ytrKCZDRGksLTvVCOQiKEeK6cNSjRRZamIJAVUJmjXGWARcRaeoYVqt4rNkgJ/29/FxOkJSFFgfTvGtK8/jrdYKKicnaLQbyroIZoooWQZAgGYWIHJ+KtzsKeWLxXtHmKS22CTdZONMXuA4SbFdqeC9eIx7yQQTjjlLU7zc7ODnLl9FczBAndrrgLVPZkXc4BJtAPwrB8uS/uNmzUxecYdrL06THJevXMdX3/q6JISPd3eRck1UKtjvn2BAKqJWU4BA8ypmfKw5MJPldToeDZF3GziZjEVLMvs4YsF0NMZBluAwT7CbxThMRtg73kc+HWOdXYzc0MIQl7t19DBArTBDLAMop20u11Zm9IajTD1gStjh/XkW3fY82P2sAM3XLxuu/XUA9M8adfvXLYP2aSDuz03SWQGs14QbONuMSwfQZYrDEoZy3cou6EK47iaJkB+OqUEWtxuKXggZpWkcVKSZhNT8FlxA3CVdWst3tMjVmlaYjvodpAxT/oSX++zLO54WDivP5J9cdC7AddJHqQq0ZgJFJ+RhOQGDcwUl7SMF4trFfQRgPJbjtpgpuAaL8gPjuS7+TCY6VAlMY/kzTBNqWGN8fvsWHj16qI2B7dbNZkN6Y4KzFpzrdLMMp9wBZSoScdVUcLhCJUGZkavFJWZ2rwib6SNNm1jIqUbaBJgeE2wn5IrJ0bEbbe8QwfEA66jifL2DlaDK1Y88zAREjJjZpMJvtWe7+YA2Udp2evFlmuRtxUNSB1HDrDjHI/P7sBTdZk1S5qhMZaYrt4Ya08oGiPICjTTXhp5IugYkaYFpWMFxEGA7n+Knew/1wAqge2uoJmO0UKDJKd08ZqpnhFkcQuxkcLOFX2iDkt6YSpoiRD0JMQoC3Ez7+OnJPu4EmSicK2mI37j6Al4J6lhny3uYYjwdKyLnc5ZWTTGgCNoNHlARjzafNJEKKfGzlnZ6zlSmlKzlGAQh7mcZ/vzkEAd1bg5AdTLFN9bP4o3VNbQoO2TBWuuOITiVHDb9m1+krsgtk8ojQOszCkrPM0T1Br7+jZ9Ho8nRWVVdv52jQ9Ecq5tncP7SJbRa1m7PtnauEd4fNYaxUxE50hrpjFw8PvUjtMY9yTLcPj7E5wwy9raxH4+AOofaVjDc28ZobxfnWk28cKaHaz1STRzcbIMS1IClQMgGAc+Ay4P0DE9stVNJ9TS70zK4LeOA/TYzV+vT8N/LUaqkn6d0QZ4WTZ8WLfsNwr/vz1a8nIsuFoJf9yZeaODdPCWZXegFKYH0P/q97ywUOp8G0HxvRZKU8bh2a3E/vvlEwGscGosdLFzIxyKqIOUDrtTfwEgDrQnQpE1cB5MHqXIE7Q+6/G8L1dOAw1qptbQHTimP+3MmkCdgaB5gIa4yTDKADyOBmmAx66BylLNrIPH7lBpjSrrKMjirA5MZg4atmqUnOcmT/gm+uPO56A0eGwGahULfEekLoj7iJV0xn3JixTQ/YYXgK/WACoXGi0vvzUiexu+UOnFjYEGVwM75gBzfxYsxmeJkaxsNLuZRjGg4QSfO0JzmKPojDAcnqPfqyAnQzk9bdE7KmXlWFLVF5ixoXUFDi8HZw/Iea47hcCQKhwoQIgk5VYICd8h5c5M5jwmgWWijh0pmBduYAK2shjrmKo45sLWY4p39h4qQCdAvrWygkSVog8U609En7Bbl5u8KryaDsyjOugELASwBmlhQn4YYVUJ8OD3Gu8e7eER1zzjGVQL0lRfwMmpY43tWMkzSsVkTEIBZFESARhbY0GBJ0oxv57/HRSAOmGuDAB1O6ZYIDMMK7qYp/uLkGIcNa9qqTSb4hY1zeGNlHV1mFJyryOOl6ojnRXB2wxFCWueyhT2qqfhLgOY3wb/R6uCtr30TUwYb1YqkkI/397CyZpRHu0OHx1hrFnz2+dzwqPl3Aj3pvio9Uioo4lSuegknBUUR7o2H+OxwH7cO93CcpwjqpOUKnOxtY7C3I1nk5ZUG3rzUQbc61zKTUtO65XUQDbNYjtNfyxNDngHQZVBcjlA9QPt5lmWM8MGU2wEMyk/hok+jVJ7GN5fBu/ya5c9dfl15Iyifg4BfASrjycUiqY+gxSJ8GUCrm8WdnKR1U6ZfrrGEsJIYSFuBIDRlRFSXLlPcKdP+oNAiElssgA4UafO/+W/kCJcvYLko6C/wPI2aa2RCN0HCxCWMLmxB8ltaa8/1klahzI+rJk4URbOtlxyY12Ha+1uqNdvRShIgD84zriovZM7ECJCLi7pi/v7Wzhbu3r+DbXozhFD03GybAb067lwErVDd8U8W7VtqYw0r1EObu53XkxKsZ94cjGAJgoyIKKXTTEXrFKMpVcQwi6CZ5KiNYuQHx8j2DwXUrRyoa6FkeLT3GDn1uo5DtHNbtHz1AG1PuhUiNUmDfGlUE/9OAym2lTN7IkB7asP1mbnU14pGBGh1RdJrAwS2TACqmd5JIZDoF8BWMcVPDgygf37zKl5dO4suCrS5caRTzeijjpfDf6l9FtVDgoVFXw90vJ8CXAP/WhxgFFXwfnKMHx9sYa9ZRxInuJaG+LUrz+MlRFgJAyRRjklq8kSeJxuO+L8GAwtSS6KAzdub14QbJXl61TcITvRryYFBGAmgf9w/xnGdrd0pWvEUv7x5Dq/3VtHmgF5uiLzmyi6sYO5bW7kpsFmMk3+m1Pqnqf4sggp6a2v46lvfwOHRiZ733YN9PNzexte/+U1cOH9RTnuU4MniloFL6jZfP5kcmU2jZ/cg6BFTB33xtoYD3B0OsJ1OsZclOM4S0UCTeITDvR1MRwN02w2caVfw+qUe1hqk5QyMSaMYzeGujYt0DbgMVs3SwV4jFfXSGJFlAFzI4BeiYQZEi63iHtRnwFnSRC9HwaeB8WnR9mnR8/IxliP300D51NdrZN3M/ed0T5O/KkDLwc0BtGwiCXjcjVW8CqV5ZQTdpkyHkSDTugCIQwKnAasmUTA1Dxg1mah++QSXVRtPgrMt8IoDaF4A4psmq5B8Z4Qjr2kzczFapUBInpCdfyPyrIkq7V6i44/BPtsKh/558NxzOe0iEEVsiWWDBc8lTSQZZPT84OF9HB4dKLKmBrrVaQmg/YQOHZeTBumaqPFkzj35jkX5bXh6yIGiCpiOi5bmVZpWm6nIaeYV0i7DEfoPtzB9vIvNSg3rqCiSxmCIhJREvy/PCIKQgMZtCip0coNzPrt2vvNve/D5GhvEQK3yNEvNrL5SNXUBOWdSM85Fz1o7jKs3gJ5vgCxWsVEipjyRz9M01yDcYQA8zqf4y/0H+vkvnnser62dRSfL0eJ9T6eS5ukBp8wxMvljNQsQzIp4BDJq0ysG0HGG2jTAqFbFu8kR/nL/MY5bTWRxiufyCv7WledxPa+gVwkwjTLE+dSoMSoFNPQ4RJ26d1qI0uOLgbtiEzaW2EgvFg55/pz+HudAP4xwZzrFO8M+TiIOkkjQSxL8zXMX8Wq7izoHERCgwZZrm1AvMJMaxjYDTbRBgMnUpJwT6sarFXl4PH/9JRyenIhufLS9jcPjY/zSL/0yWs0WJoMhGrwmkiLlMl1i0Z0UnECPmRPj6GSqegCHSkyLAg+PDnF/2Md+nmEcVTGgpcM0wWhMF8cTHqmKo81KgteurmOjHSlz0/PP7ErFaqMQZyZsagc3UPbBlPZ77x1SAoAyIC9z0Mt0oKbklAYal6NUPbtLao0ZeM68HRag5wk6ZGG9+3tTboQ5ZQMoA3oZmJ/IAhxAP2vj+NII2n/+bGcp6aB5pUNSHgRGYoYbLd+o1tCqmN6XVWF2n0049dpF0AR2FhM1RmqBYFnkbnzkXI6gyzucfG8J0Fr0FgkLABzoKzJ3pkSam8d7meaazp1NpuLJWJ2Z8VfuhjLF9DpO/3mKnl1E7sFbZKAqN1aQEm8bQOqN+w/vIY7HVgxr2egmNau4CNpTBDbRYs79e+tTi9ZD8y72AO2AWVSHY+5oY8qj5cI1jTWHI+TAyRDHd+6hN8nQS3I0xwkKtmUP+xrTJX1tkePk6Mj1wFjULqleCaDNE9myI/u21meZ1LCNnZ4SVK0cHWtxUsalBhotVG467F5b1MVa84+f5s3J7xkSjiDjPVLrcIhRUYji+OHePVSqNfzShRfx6spZNOIEDUr3KK/LaEmbKHqmHIyRPSf38B6Lx3WgR5ptygyOEfQ0wCCq4p30CG/vb2FARUSS47m8im9dfR5XMqAdFpjWciRFYgVBcrNU19AlMSMtB0zYRR8YbSDZWm4WuUVhk70ZSU8K4Dio4ovJBO8PBhhySEASYy3L8LfOX8QLpAHHE4SkaqizVrorw9AZXafOXUfbcROWooS+5PUarj13Hc1WVxw1W+i3dnZUxH3zzTdFc1GB0hRAQ3QTFS+0C6aiyRkbSCIqf45xrJmbKno3GtjPEjzunyAn9811HEby9JhSiRJkGExHGAz28fLVDax1m2avSq29MxTzG7KeAff8KGmz2r1tRK6bcnnq+GkAXY6MLRo3gokZs62fORgvRNGL+Ot2v3k476jx2auWI+jTANZ/vgIrpzI57WNmx/ksEHciCdX6HBguRNtfFkF7yYeUBQQNPkBOFyy+jb38XAjknrw9I4uEoU08pkyL/DMjJLV8k3skQOdGc5h95hKtsHS2ftc8Pf2Yk1rk1hjdmxuaKymXAVA7SSaA5reGEbi26rLW23ymF4sLAqaZHMa4VEnRWIHXTZJ0BHE8kRn+3Xu3Dexo9uNm65GHZgQdieKw7scyQPtoY54thCoO+Skv8oV2XDRfw2MgaLBYyBZjIqva28MQnTTH6N5jZI92sDLN0YpTYDxGPB5gNBlixMiZVAgH//qKsRUU5hud16Y7cJbWmv/tGsR5P9VhVwlwfMgOP0iny0NhkZBRFYuVujYqqHmuzdqRafZUDemImCOJbOXWYjeBxAH0D/bvS6r5yxdfxku9s6hTy63NNleDREGArgBTttmRYiNrpXZp69TKaHJPEyY+B3kggD4KA7yTH+O9oz2MAo6OAp4LInzr2vO4yM0syDGtk++leRIDCfV1i5ojQGcBMKox+8sVoNgkeQowSFEwqs/0uyMAR0EFnw/H+IAZC538phOcQSGAvlKpokWvG/qlEPwIpG6UGa+NMlVeOgK0GsMS3Z8xu/dqEV56+RWkU+tG2z86xM7eHq5cuaqhztkkxmq7LYtfRvRs5e8P+xjRU4NXv8KInTRERZll2h8iHlL/DUTtJuJqiD6Li2qUitCoWkbMzDQOUuyOjrG19wAXzvbQblE6ylpFLrdG456pcPHlP/M0NySl8Zc3IKPiwFwHlylOjwnldTmjLRxA69TKRUDXFWiZr3PIWy4SljoHeTgLXYVLXHUZhp4G1DO60x1T+XfK/1YG9YX3XeCf50zCLNr+MoAm/8coynfAsWvHA7S2Q9dmzCo3AZo3kS5qLURqF9VNZaRFgGYl3RUJ6xnjEqo75gNf/U0pA/JyylK+kabiMJJd01oSunkxqnZz/1wrtd5PlGsuU3/KtoyqcQ+ok9VZocboDW0kC0UOH7NapE5gZkTByEfua8lUUcTh4QHef++n+PzzW5qJyIiW1AYnxRCc2VVXLhKaYmQGzbMo1W4oneBMyTHjnhkRSXInEaXsWnlv2LFJbwjqWTvVKtaKCsZ3HyK+8xDdSYrGNEEwpQEPO+fGGOaxHu4w4YZJjbXJ87zJzewayGOD3ZkEZ0vzfZTPaE/UVqWKfc7sSzOsdDvqUqMFAIuinPBtlpZuYLDSOjemiNr1vGq+E+ZvhfrU9MaTAHhUxPh3+/ekLPiFCy8KoGsx3RNFOqBSZPJCZqY0joy2nQG0447Zej/OEtFsVHFE0wD7yPGT7Agf948wLqpopAGejxr41SvXcT7J0AgyTKJM95cj3apFxdVNKqJQmC0OI/uTlgGMVHkfVFylMxwyjVQjTXMYVPFZf4CPB0NM2TA1neB8GOJb58/jfE4+3SiZuMilRkkkPaXHMS1uDaDNkZBWrwwoQgxjM0B69bXXMZ2Quzb++eDwEK+8+jLazZa4/RY199z32IQ0GgigOXmeqipGweSykxSYjmLU0gxtN6V+ygYVygGbDXlxUHEVFUYVpjQ/q4c4SIfYOd7B+mZP1qpa16R83JphkENeWuvX9xUwmpY81YM1MylrcjkNoJdBrQzQRpU5gHbZmgCxZH40y0y9UsoRLmWAXAboZV7abxDlY1l+TZlzfhZA+39bBHs/SNuD8yLdG/z33/6DhT1lUcVhlnfklQkuPFjSAuzSE6/LxUbbQWKFA2gWamoBR0DRI8MAmtxzWgnMNMgZJjES4X9TS+ubQcpSGl+Q811CutilLkL+nb/LyMgDNIsgip5UfDBvYcKpVxEQQGi9KWpDlWwyHMwMjHflORF4yzuwItylCF/qD0q8aAYlPo5OabEGGexub+M9AvStW1hfX5sBNBsFygDtp0776GGmhnE0gm1WTtvJpgLXBOBb0ZU3pDbFnFlIIhG4hLNYqUToxRmOPr2NYOcAjVGMKtu90ynSPBG3OgpS6XTDlNIr1/ii1NMyEi0YZ4auyNlxsLxW8y+XvlYjPN7dUaGSvhK1MBT32a43zGNZdIbRQGZoSOZTBiaoZqZjloyNkTeLzhxHhQyPkeCHew9VNPy5c9fxwuqmZHkNt8nzfGgiRC6VRUalu3RgmyVQBYJaBcN4IvqATR3BlPK9BG/nfdwcHmOSV9BKA7xYbeJXrl3HZpbIbzmtmgqkMs2d4ojbWKiaA6PcMb0reD7k2xllOzVKmk/lcsdiIIdWHVQj3Dzu42O2VDcaMhm6WKngV86fxWbGhhuzCaWChd8seBKgWfwiQKtb1Pmo8NmkmxxpChogvfb6G4hpszrNcHRyLPXQG6+/JnpppdVWgxI3StIdnDrfH57IQKngKLY8xUSmZJYh0OODWQkLx6K/WHRlkZr/4/nxUHLao+bI6xX0ixj7o0P0NtryJDE5G8U0oeSVDOIE0K6IKnqMz7EfEOwy27Kb3TJIex8ci7wdiLt2bB/MGQVtNOXs950R0RzqnKbYM+KlQiM34YXn2dMRS9TrDFxL+m5hoJPBeq7bY4fHK09blGF3EdC9cNZvJ0sA/Vu/8+3CTsxxoSVNrj6MleuGgYtAqVQkFN2hqSoKN63Cr52UmlTTJkqVwBvNZhXPnSrKdadMzwMn2+NPynpGfv6sZbOUfnigZhFQbnGMfN1xiRfXKC0CdGijnhz14WWC3nCfgN6sMtaw6Nhzy8ZvWaSscynNR/TDQy3aZOs47R5s4jRbujmn76OPP8Luzi56va6iSB4vOWibu9hAk80hpCdKw1Yt8rCCk78OvhhImojvLz8Qdz1NR81CXKFrOwT9EypopjlWkgLdfoy9Tz5TSy79sENqkl0DBItRtIhS63rCph1/rwieLnugGZCom3JMUJYi2rEStk7iGEd5Kg3uem8FK/UWWqSwmP4r+Heso1sMTHEzH/VMuWHmSF3hsWq7JgYE6DTGj7c5AzDEt55/HWejGhphigY4JZ5mPikqNQI8OV8+KxZFmziGV8o2UePbQ0WLQaWJR8jxZ/1t3KWPR7WB4GiIX1g7g6+eOYO1CGgGzK5SFfoqpEwCpvbWKETwJ3AkodU61ErPonduvuLcAMnT8ueDSoCdahXvHxzixjhGWG+iPhjjclTD37h4DitpIjqKAK1ynfYs/snNwWUzzruCMkqj5Ox8OfDg0uUrOBmO1Uw0HAzEx7/68ivyQacVK9cmlTUnx0f6ph84i6bGJZuUMpbnMzlmBgO+QcvNPBJhHJgBFg2saM/LobhRgMPhCfIox+XnzrG10mSiwgfq6K2+I7yQ4mQu0/Q1JwG3mo2N6rPu3blxvx895/2cvUSXN3cGzqIZbSPw7+PFBRZoGBaJ33W4x3spWatTK3kSxkDTTVgpywCX5HnmjWJfeg/foFOGeWGgSWc1FtChq3UJum8JETh4o2yYNvflmNGcv/U7v2s8uUtdy6DIF7HhRMUjeWLwgVz8EK4Ki4xcIYnEBeVXrttNY5ycK5vnZMq0BaMCrxg4DaD9tOcyT+3TDZOfWav4bCqKu3Biyx1I68ZLzcMHyD5vNhHCaUJn8qaS5pkXxnsb8/PVVej0wXYMvPiMuPmQsJU4x82bN/DBB+9rnh+HrZLe4BcBmudCgCbdwS9SFbN9yt3QclFWx82Hz42OMvrBlCl2fQkKAQqOYwId+yro0E0wztDeH2D/5udSbUTsmOQEb82QNDCYKFKi9CC15hL3oCnS1V5roO03K9Vg3EY2U7YQ337vZAAAIABJREFU2HNylVPsIcMWGyS6K1hrtNHLWVAjJ2l0hJuNopWqUoCKkYH8krnpZzTyVI0jE6fcR4qtZIp3H29zpC2+9fxrOFeLUKskiqDrWWR+xjWzlg0T/gkVpOUrYeQt8oIyMhbzAkzTAHm1hYcC6F3ciYdApYbqyQi/uHoWXz17Bu1qigZd6Aj+qUXPZLTp38FM0AcW3tuF94Q/i/g6RsL8H21S6b8dVvA4quK9w0N8Fk8R1ppo92NcrdXw8xfPoZclYOuRitxO3WL+DLb5++YgXic1Dzn1FP/sdXs4f+ECjunXkaQYHJ+Ao87OnTmj92PkLEfxABicnEhlI9c+Zwkqik6yWVrOcs3aWvJqJWVR6irmNBhKPek3HksPzd6DPjs6mxVceeE8gsp8SIOvxcyyTvVPULdNOoUWwKmm3ViQZBuAnpBZfcKafVTw95Gw82fX8+Ec62z90U2P8xtdEEgppCuke/mVAkoPqM5EbdZ8p27Tkk5b/+loGadcWlSR+DrKPGqZNbotA7SL1j1QL8TFM0O6wrL50pd3p55z0N/+/cJHqQRSX12nmxsNb8iXzlMPA2EDa9+wklqpz0fh5NRcOzQXuVzh3O/40ypHZSrILbRal8HiSyJoMZumENA5zCq6VtXVRGMXlfM+LBQ31XlmHZAEd4viPb1hkTyjWmpT/fmXNxLDKvP8TRIbw0UHvocPH+DDDz+QnInTsRk182KT4uCDToAmWPM9/fRoHaM4FhdplAobZYD2TSp2XRl5EKBZpGN3XIJ6tYJumqPdnyDaPsThp1+gygYW+jxw0omKTlagm7ouOAK038z8Q78M0J6n8wA9p2Worw1ltkOAfrS/j5VOD+vNDlZoKkS9sougA7rLuXtUBugw4WJlNGqZhgfokyLBdprgnUdbAui/9cLruNCoC6CZjtdSa4hJK1YzoGc0HyUDaNICDJf5viYLrRS0Ig2RVpp4WGT4fn8Hd+MRAjohDib4pfXzeGNzHU1eR2SIyG8764Cc4E7ViuuCtYeKslEDEem+ZZ5HDxBOMqE5fop+GGKnVsO7+wf4gsXAqI7uMMHzjSa+fn4DPW4C8mieA7SiZwfQ/NN0vhY1l7NJTjXZ4DTwONYEFnpaP3/9uuo6BGdKP+ndzIiWJlicHSm5HqlG50djGaVFslKmk6JwUTSpPcV2biIJAZpyyoJSwSKTUVpntYWzl1YQMoL2RknO+sDjno9M9WxZJOgc3Hxc6ex6uf78RuWeUb6ehlGWUdj3wmu4EdU4ld4Dp4+MvdaaEaqpkKxPY96xa+9Hy+EyOpqE1L5cXu302nP61bezu88krejXbxmknWSFAaE8iPznL72GRmKWObvPK3UVisH4nd//TsGbaNyJHS1f3Kg3Fenxps4bNIyL5L/rYjEic+oFGffwf8yQ1Q5sKbKaLVz6MuNrSsoNSwGcVKbEJfmI2Z/P7ARLr+HPOPli4bVex+PAmhGswI9abUYMPhLxAO7mEapzzumfxaW5lm87ds9P2yLRQ+f46slkqPSR4Mxvakw//fSmohVOxGbU/LMCtDdKKZ8zsxFGzBbFOM7XRbd6+HLK3IBJmKFRDdFjt9xhH/m9LQzvPtBEEUayBGgWUk2SyGKPLUpyqP4B0nm5yRieairTPbbI5pyZuOks0MzF/SDD/d1ddJptbLS6WAtrinSrIWkiCaIEYFYVsMYP0WElgFa0kpsqYxmgf+3FN3CecwUriWSEBGgWhBOS6MxGuFFxgK9TCHiALkJT2xCgkyxEVm3iXpYogr6XjNUA0h6n+OXNC3h1bU2+Eg2Z1rM4SJ0/QTgALbv4pEqqyfXubGXJ4zOSr6QWcRKg1aGXpjhh63W9jnd293CHxatqDSujBC+2O3jrzBq66RRVpwaagU8pghaV4iYa+cxW1Filgh4nzaysYhBPNXyB1+KVl1+SWoMcNHnnehTJC51t+DY8mLa0jFZd16KGOHMtO3rPHgRr2VZ3q8GU1gYdApmpRhV5r1C5vXl+DWubLZAHEr5INmcbptVU5pTFDKCdi5393UXPal+fg7ADIQXXmkVaNkty9IQFE4UMvmZmZs6Vkuejn5EzZ2Pdsm7ZUaf8uTWXOUh2Gv853RsqSDXmwJRIcyWXk4q6jM0Hg3onxzKoplLzva0lMYCnRZyE018nBVxeoeI2xuC3f+8PZwAt8HUhPh8Cvbn3hfARmwuDBVSSYTn9nk7a0R8+aqVxjONgyyS+v4Di71R0msti5qm2vZfv5y9THLP/JtdI9UIpPfIXx0flAkgelzveGZi7YxU/PeOFzJ3VNgx7fPwmxJ2Q4Et+TX4VKpZOpS09OTlWxMzzobPdZ599KoA+f+68jJL4/tzseC5s++Z/8zzp3WGTWly0X+K+/EapZhYH0PTj8EdojSWULlAFUyCpFjJ0X2V9Z/8Y8ef3kG7vid6o+ug5JcVhETQBWj68DqD9A2+evvPCi7+282q31zRT/UF5WYBJUWA/zHFH01WaiqA3Kg3xqwRoxmwhJ567jY1hS5niKEfQHqBJcexkKd5++JgWcSBAM4KuYIJqlgmgSS0QoHm8UhnkAaaOw6U+XhKIiqWRtHAiQCeVBu5mU3y/vytPaHLTvWmGXz1zEa+srqKSjW20FDlZBh1TglkoVYlmXqrT0wCaISZTd6lpTC0mgCZE83nphwG2oxre2d3FfWmpK1ibZHi118MbKx103Hgpk2u6CHIJoF3bway7k9eKWdnqSk8TwvvjseR13XZH9q1UbKhxirSLhiZPNWXcN6fIPc51LQqw3UQSn4laFmOFSa4F4gCfdVEjvAbVEOPUlCAXLp9Bs8O2f/MS8S52mi3h/u4jz/L6df1Yup7MLPnnLPBxwavqH2wI4vxEYkspiCtjhKcWLYN2x+4CSP6eTR23dVw+FsMJZjt8fub1N7XRldgAXm/7XcsSrB/C6BU/EFlrtKQQ0ZopUcFlemN5NgFVZaKXnVbcB+/+egW/9Tu/N7Mb1YEVJrinGRIvDtN0RqH8nqUL5azA7UC2eRpoe3DhyiEIKeUsV07l92A8FB+gxQu0aBxi4n/XgOKiV3+huRToImeRu3Pi83SJ34m8NtrTH15y53e5kmzMg7JJzKwFVRw4byQBmoWahJVvG8lF1zcBtjOG4bmOxyPcuvWZAJsOYmura4q2PcVhxklNXSN/bWYpkuWACzu6b/NWHUATSSx9M8vVCCEjQ0bFEWTmvkLedPcQo5u3UTnqyzmNpkQcc0T/EVaiNBrLzbpieu0fprmC40nFzCwC0hNmu7Qq/HmAOAhwUCnw+aOHGp5AgN6MmmhTxVMGaPGtNsl4BtCSbc4pjpwFtgo9LArsZgnefrSlTYgUx/lGHWExRsj0nQAt1YMtHA/QlKvx/NTAxM+WJ1SCSkELXBr513AnTfCDwS62qGhgUXWa42+evYwXV7qopGPUAwJ04ABapWLEjgdVCCM0ov7NAzQ7G614lVUsgmZX4SAMsVWt4idb23ikexdiPc7x5toaXmk30EkTKV58NkqwL3PQvubgC9PyJOd4q1Yb62uramIiQO8d7OPs5hmsrfSknPJRNA+TESafU8uSOb2E+4nVH4Qj3mpXG5ApaKTI0GZqHu1ag6xl8pnhBPdsKj30hctnUW/RC8caVLSxq7Bunh/8Uym+l5I6O4gZ1eCAtBwhz7hXFeDYM9M4ldrwXjHl9eL5Xqtl+Kh4fn39JuAmI+oFpuKwAuEMmFVwsejeswUGmHY9LI90AO+KgGrIWeBu56yAkovSIJTSCrcRZyUM4ueVGYHgt3779/VOcx7axphzqgkLXfxv7tgeoD2f7EGVD7//QH8Q+rtLl2aR2VKa4TljOrCVd5jyTqsL6C5A+eRnYH9aBO2B2EX6/maVd90ZAhamN7WqmE+47JaXQVo3xFWoxdE7r15G0tzIyg/53t4u9jlMNU1l0n/27FldW03Opka8XptF0OSgfXGkzEH7DU4Ph5tAUgZoOaYpgq4JeFh0KersIMywwvmIj/cwvPkF2pNEYMY0mtSG0k/qwJ1E0fnT6dzs4V305PALyd9Dh8rzjIcpGnXBUVUAfevhAykCWCQ8U2vJiN4XCUkQqGjFjbFEcVQJauz8C8gsEzCmGhs2CnPs5Tne3dpGkQVScZxr1ATQHI9VzyNlX3SdmwF0BumJCdDKNdTmZ97ltpFVEAcR7qRT/GC4j+0ikSxvLSnwK2cu4qVezyLokB7ZBtB5LBEnEk60cf4h1rhuab8Kd8RqB9BJyIInjyHDqFrFgwL4yfa2IuksD7A5zfHWxiZebtYE0KpzOBWTPJ8dB+2LZNZnYpsQC158rqivX19bkzrqeDjEcDzCxXPn5CZIgBYZ7+hHRdAuiJDOnxmGdxSUysAySAG233hVVHcArW49U9bIloEUR54gCXKcIY++WkcQppb6G5CYD7fA2kZ+ifws+9u4Ac/8Ba8zXl6fZZByEV+JanUgRhOsaTyr3+h1JZxRm5jL7O3nLlKeRbtyUVv6tTk4+8h7fiwGyguA5QPPZbmTw58Zti2dv98kLL519LADJr2Vy6aDf/S731EE7avEjBgJJATo/f19PRzmrDaf+yeuxEW1y9GvXQifttsnlotrMxmd5EOLHUR+hysXQ8pCcQ9cZQDzyY8A3PHPM8rA7VxcyL4a6xeDwEejqkSaz3lwfxudEY5Ay1WzrVBjml5Zc3KqzCRWIcP45ykI0Gyf5fUivUGA5md6k34CNIuEPB4P0D6t9DfFbyBlgLYpK6r5K63mv2ksUVHBNElkB8mBolRwFFu76H9yCyt0QlX06M5BHhG2GKm5VYOcm07pAdqubamoUcp8Zv/mCitq+WZnXS0SQH/64L5oD8rsCNBt0mSU63kVB9NED9CufZ0lHOp9c9SMVMotgmYr9b4AescB9GsC6KAYc1WiUXDEGQHaZJ5seGEwVAZosWeVQvcl0EYWYKIIOsYPxwfY4Vi2NMd6CaDDbIxmpdDgVHbYEaDZs5g6gNZGJ6AjDFv0L52w43JjyhelHskxrkW4m+X4yeMt7NVpFxrg7LTA18+exYu1KrrqoiOWWhrtI2ivYvBEm68D6TVu4ydA83rtHh5oLWpEGTtU2aVbqcp+ls8tMz7+jqJgHrUKbdYGL/KJKgc1fHitutFtnqJQdsXlQZ05n5eookEdU2TYOLeOWospP1Uc9juWhcq4dNbMq1i0RCPMN/7CpIPl2lNZJVYulpf5bGd0b7JYo1l9BGtZvHWl8hEzu1wbxDujKJQleE9iawPxfzWcdXK70rQWH0HPbB78OfnIeQmgPQbpupey+1lwOFPOVRa8abxPyUzN9d/+d79bkBMlyFhUxvE9JNenePTo0axIaN2EVvArg67h4tzw3hfYPF3APxVl8MGhATzT01oNo9HQ+cfOwXOBh/L2piVqosxj+xsuDnx593LVZ3k7OEP88s2ZFT2ZvslLZK4Wsdms5s7lW7g1pSNPRV9wxxYFNJ7IZvPhg4eiMxhJi9OzgrEZRVUquHjx4qzxRTI7l43I6U8Tuq3oqp32KRSHp4hIcTBqmmlBObKK/6tW1TATZQnW0wLHN26hvnuE2miCIGX0aKAim0lzfJfyQy5t1LH7FMxv3SUx/vIGaSVnl77JJS1UBH1Sr+CLrccYDUY401nR/MAWrWfrVU2SBlUVjq9lYY3dpfzyZkNZERmHT1fAsMAoLHDMlmxHcfzq9VdxhpaX+H+Je9NeybIsS2hdu/fa8ObB3d/zOeaMiJyjKjO7huzspquhCz7SCIQaUPEFib/RogVUZ+VACb4gIQSlRkhICDWCD4hvTVXXlHNlZozpET6+ebDpml2zC2vts+89Zv48MhMh4SGXh5vbs+Hec9bZe+211x4jnc/Qmbe1AUVxkCstWWAECoIq/x5F0FZJ52g1A+h3RwOpOM7bZn60W1b4O7fu44467wpNQ+nxMJyQu+ah2MLEGxIUmfLks2GnvKbkcSVSISCS82ZBbT5TkfAjGiUdHOJyY0N6bg4G+M29PbzWSdEpxqINdT0iDpogKuMl7hseQpxhyEnjYVDGzs4utre2MBqPNYmGe+q1V19VYdCANdGgAalK2AofLAmce/ZuUed+PUPy4l6waNc65tpnhuYRNKd7E6DPBhcmcWzRa6ajHoB1zj7sddWcpcIw95WCCYtsuT90CAWqkg/T3KuOUL3AH2pYdniZSMH90xe5agJ8ob2qwM/BMoC8vpe/VxBC++FgxT7Wd0KMG/69jvOW6kExQMeBomii8B62/5vCqP7O70ALALdmjvBTCh3VlRZNpGqtuFQcf/xfS2Yn05nAH/MDeMRJmsMj4BiAnK+JddF1hOUbnH6/3U6Q+gxFlVg0mZo9JjXMIRoUfxduXszDcPE1C8hucnxBlsG5pj/Ct/Qiw/LP2Ulmxjd+yNQRsq6DvRf5O29ZlQA/ePfy8aKYSO3C9/Dv4TfezMsNoD3tEkCTgw7DY18E0PGN9sRTB8wVAN1OQhMLlQezKTbGE1z+/AN0jy7QGRd1dxhpGUaq5FwlVfL28RA6+HVsiqTPFwrtmjUcNP9X3G6eCeweHB7g8vwS1ze2sN9b1zxATqOW/U8AaEWlMtcKsidpe+kGZ+buDtCjVoXTBPh+iKAJ0DdIcQSA7gaAnpHiQIVsxiIhMOGGiQCaMjtT6LQCQHfw7qiPfzE8xkWeIJ/OcH2WCKBvt3PkoF58ok5IcvZplam4N3F1iJzlbMiB0mOZGbEeaX7QZYtKDs7CnOEiMYD+weGRAfQswe5oit9UBG0ATfBnB6TWfiiGeZSrAiTlfSGLNTXBDATorc1NTachvcEi3kt37ymrk80BPyF9O2rbVfOMsSn3jc5YCpS4wK6DPKgvAocs4SOjVMrr2OSS0/u6xHA6Rr7awTznYRSaU1ScDFPIqbjJMjW5cE9o0g59OkLBWzM9uf/DoeJBiu9T7zfwPgj3S4+xSLQk/VAiW2Gn6wJomC46qks5Rrk6y3x3rA/ErgVFD44JDQ46QHv9xZNuK0I2FE6NPyFUrj9v0LA7gOvQ5P3hwR84cMO1RiKoz/VPv/VfVVwATaQZWjrZrkk5E+0sQ4pkxHxoTAmVTg/Jm1bHEK0xYpvPMRgMpMN88Itf6ELSTIjRulEEZtMZR+V+OPhjcaOKA7X/qcwrtB7HKVQs73GZWwzQfgKq6YNjk+pfXowMFd9wItq1sU1k9I1dI4rupUAIB5ud4hYt6NTnWKA7d2qAlg6a5v0dM02i5tT1mS/ioNWEE9IpnrY+zUSLYg4IoKlfb82RTydYG4xw8bP3sHY2lPMbO/O8Ws02dwK0Fo3acM37uakhWNrn7q9xNNAsPOMmjVJim3AqfpYR9CfHRzg9PsXe1g72CNBUAPErBmMj0QOBUnKAJqDwpRyg+XmpEBgkc5wmFb7/7FB+Og7QaVIogiZAc4NPqkL3JJ+p5xvMB2zCjhUJ1TqiQnMLBSPoVhfvjYf4F4MjDDop0tEYN5HiGzfvY6+VotOaoVVNBdA01kpmbFBpGUDzTvAxCu4CQNswCObSpLPnmFAHHSLo86pSQfKHh8e4XF+XWdONYobfvH4Dr2RAd0I/lISs05UArYM0RGgENAdTWgisr60pa6P5EX/t39iTY50aS9ipqayhCWjUbUkXu18RoMVAhfXPr0fvDxk60emPBlStOVa21mW61cqCkRj3CDsJpXYqZDc7Dpm5vFwkfwnukZTfJsAG1U2yKW4rw3aK1ffwmBYFkWQvBkDzzjGKq86uI4pE2XvYs3UAEiLcRtrmQUddVgwsrdMcISwJRUJ7ncYdQ/WTSAa4+Pksg48pXv93AbTMvKxJp2EiGkZCgdp//s3/suLFUZdRiKYIpHxMKgs9HpP8ja+v7VH7Yg3PYu2XXkyj8mHQH+DHP/qhIlHeQPLbXEA0FHePD4+a+VqmUDDg9CKhg8UCjxQMjWKOywHenxd/dsdh48GNizBuLlItBNc1/zluAr+oSjkDP2tpo/F3CzIal+ip3byFu3fvLgB0VxPOrXXeTY+cr4o56PpGBtmVvn8AaO+SIhKR4pBJelYhLwr0LvqKoLcHEwE0qFSgEY/aoVk8CouBMiYtDosgPEIw9iIUTK/gDT3C1kKVkCHFJG3hspvhyfkZnj15hr3tXUXQK3JAND6SNIeAOry/UxwEE+NATQ6Zkb8lQGOGE1T4wcEhSnLEL30Ge70OCNC05+yB/59gNB8prc9Kc9mLAZogKoDWfSJAtzBK2ni/GOFPx6cYdlO0Lge4l3Xw9b172GXGl1IzXaItArMKAJ02Ayc8gibHqsG0htUO0AUButVQHB+Mx/jJ6Sku1zb0nNsl8M6163g5maHLSfA+KmtJZkee2AGa14frlRE099DW1pYmpjNzG46Hoj92trbVHENaQ9w8I1NXSYSmDDVwLwG0R22uWvLiVTBH1NqXkqhNaqNEAQNngvTq9gYmSSmAFs1gkYtF6+ymDE1otr6aWpTWWijUlcXYSmQh4xXNGvY/X89UVBbVOy7wMxnozdDrsUgZLCJCN24d5Qo/Qqde2KSOI9wzfN6kaIZS256LOgmDksNBuQZib/JiC1U9cShUBQOW+HNZH1oODussQcNFrF3cnt8cBi4eSP7xP/lWtba2pptNpQY51ouLC1WKbapw88u+HC+0RZhcMBSF1iAoJyle7EWAplD+B9//ntsaa/pGMTb5TwzGftLEIOwRsH+KOFLm/1tDyRLv46d0OJnjtCimDzwaNp48RBtaPKFDLOLC6kyBtzXySxa3ZCRSA3Kh0YWQcfv2bdOVhgXmAM1rXbvSLXUSeoTPn/GqfgzQ5pERIlg6rbEhJOe8vQk6J+cYvPchdsczdDjwlLI1eS9w05jiQNQOM48A0M8dwCHVbaRKIerxbrFA/4h7pcyuleCyl+Nw0MfHH3+Cm9vXsL+6IRUHkwQCNAd3MYKWmX6gOHjZMlX/meabHV3K4lsE0D86PMZ0MsNv3X8D+yvdGqDb81zWlhMUivQI0JKIsutOahGjIQTQUt6Q4mhh1Org3fEQf1acYtTNkPb7eLW7ht++dhvbZYkOAVozuskr09Y0F8VRTwRaBmipY4zBYQRdkIMmQNNrG8C7gwF+dnGBy9U1Xav7VYZ3dnZxr5qix3vCSSneROWeHGHqjA6WIPUygJspcNrc3BR1wD07GPaxtr6KtZVVCxQ0zSbV3jKqI8hUg6OgdSn6GjcZnAGDZUbegWvhkUWAUnGI2uDsSKDATDx0d3OFKVw9+NXCQAtijBc2LwovH4pG8AK0zLds/9JHXRLCYMOg/R8mC3kr9EK3a7BsYAZuABz3UQSPjIB2zFJV2AvfZwE/PFtssNXGidTthZGXhyKxoOIIAQ1fsvFMudoy1ZmAOMr2aF6KUzeUWkRaV30j+ff/4D9WBM3f9+/flzSMxS9eXIK1fYg4jLcQ3/kaMxdvImyT2djpJv3wdIJiNJJHMk8rLiIWCGnwzuich0PsdyHAW3anii5IHEnz/5kWmcg7RPLhxrhahDxvfILFqQ6/R6djxSk/cJwHVOTg3z20r9ipFqQ7XliUQsJ1js3i9Anm+/v7NUCrUaXTFsVBgI414p9GcdSnaURxWFRClzHj2Gj5yA3fPjrF6P0HuE5z+nGBOflB2m3K/yAANBswyJ0Jq211+j32++ZZnB9ozUEYNrN+1ACaTRyX3RynkzHe+/B93Nq6gZsE6KDiiAFao5fYYOLufJJj8RntGqBpJz9M5jhLgL85OcNoOMFvv/QG9gJAgwcRVRw0DpKN3LyOoOUIxw/PiFTWn2YKRYBmBD1kkTAA9LiboT0c4Y3VDfzW7k2sjcfoZnZIpOKWqc7IUBFExWKYra1x0CYlU3ekvKCha0zfc/HQ1RznCfBuv4+fX1wKoCmdfrnVwW/s7OJ2WWCFwBQAWjRiAGhecx4q7sUhkAxKD1oFcI8yyuT+6Q8usbO7rWk2fExTftLMgh9y+x7BBU9uB2jrJlwEaK14j1aDmof7yAFao+syNgPNMJxP0FnrYsYibUp5NIv9Vux2pZOvK8tqzdxLlF7UYTwtrQ8itmawEMKWptd26iyVvh5laYNw6e5HAzbHnwDCC3ikzlhTK9Uw7Zy09N6BrtOytgjaAqTFPxv8DF2XAQs08WgpiI3fP67rOXZ5xi7RUiRwqOkRXSe7Csm/+4/+I8nsNrc26tOZKRQnQ/PxNhtNFgpzBkI1QHsnkmQ6OuZtwFEA6Ml4LJB+9+c/xeXFhf3sbI7DwwN9LVqXMkqOuWYH15jP8WtQA2+o2vKEtsURRD4RQMsha2mc1mIkzlPPOdVmVppUEiEq16axKxoSf+so8xTLGnOsWMTHCBp0BRMVPZur3dtlRPyO9A5wDpoAHXPQPvIq/ozeuKDb9QKAZpTR6+VY4VSVwxOMP3iAGyy8yyyf5jRTjUTiJidfKjv7JIzcinr/DaTtgI0BWhuspjsWAZoc9AiVIuiLcoq/ef+nuL2xh/2VdazluWR2aULQ43sT4BqAtnSMEq0MaHXNy5dNEATooOIgQA8HBX7r/us1QFeTAoqgM84jLPV5syljLA4oXgRoFQn1fVKM2ZaOXAD9f41PMO5lWBkVeHtzG1/d3kNvMMRKTmUJJ3N78Y/XySayuK2tOGjOcVRmQC+XqgboMaNnaq/nM1wmCX52eYn3BgNc9lYlxXs16+Gd7R3cmgyxxukoFSN7Ax1RGiH4Mb2ygaicDNWkMldAQ5dEKTXYTn55jus3rmn9OUB38raAWVRHBNBOcRjNwQMgFAxd8noFQMcUx4T0RgDoEXn69a4OyLkMw2qbHwG10xQF7YgDxWEFMNtL6p7T4ONmopH2u5Qf1irP9ehDQvzf3BTNQZB7yZvkHGMFxiHoYqegr1jpewKXbJ+p0jQZxzLbfzEwG5XSRN22Mxupnc+CaUhOXa8oYI1+L8oyAAAgAElEQVR13sQiD9YdrJ3CtUPBXsf+tN/JzvU3qnv37uJrX/sqzs5P1Ejxhc9/TsU8k9/ZRIwG3RU/B5qD4GYRqlWJfXO7Jtn0tywafPjBezg8eGYTtmnG/vhR/UG4oOKWbv+QTgvE6YF/sUZyZwvTZThxhBwDtD+++GeFNh3lwimqg6iuogbrSm7M8LjMpAId4gVTVfED5cGf15gvplU08plOpeJw/oxcIQGa11gUB7Xlwdvk02R2brmoBU17xlAYFTc5t03YW8mxyhT94ATjDx/gGutYA9476mtNs62mHBuE2Binuz9GHYU4SHvDTpT/eYHEU8rgJVBUwKjb1nDR73/4U9za3BMHvc4BwhknvdNdzgeEWqRiviK8xjxgWeg0C9Z5WUgyWLSAyyzDT45P0e+P8bX7r2KfhlNJgVkxRh4AepaQZ58jp3iahki+CahKopMd+zYCQI/mCc6THD8fDfDnwxNMuxl6ozE+t31NAN3pD9DrUDE7swHD6rRjbY8e0E6dWAStLkX6dfCgm1FvbDQSuVl+hsmcRc4EPx328QHNino95DPgM9kKvrSzg+uTIVZQoaB/CD1FCEhezQ9qDlFBpCw078+6CAnO6+sO0FOcX5zjxt4NdeSySYUBA/XQ5KNtTqAVBgX9gX+WDj4oppy6UxNRuNUuNeU+ZBROOSGLhPS45mxRWtXyd29rFdP5SNeC697AKeiLQ6DURIhWazB8Nm9otZ2T+qKs1YuIAc0J0upojOnLkEU4WSuXTB6nET3psn0rwtG3xFrGLVBrZox6EEQHQqv9eHbcAKTsQiP1RaSFNRA2OF2KoBsZsuFiZLYWe4rEgLwYgoe/BbBe3/lSdfPmHvb2djGbFdjcXMHXv/7b8hYmSMeEuz5UxMPolZjeRX7OnjYrGmPExnl5RYGHnzzA0bNnGA0Hkt8cHR7UaXVM/vvJ5jfGi4VxVLlMc8SUyDKAqxwR7lpM1bhukkqA+MQTv1ynHdYUYm5YLlNepEyYHdSfWZR8KHCGU/za7q4c7BRdZyl63baKOqurK5qWooZpeSG7HtMWeJwGqTFFVosmaidIk1sjeNCPj5+h025hkx2Lj48wf/QMeX+I9ox69sK8IthBKHkdNdA28FQbioWwQHF4QUXWseExl1t6RKKpGcHoiJeJUdqEh1GSqTHjz3/xvkZ6vb6zh/U50GsBOQFPpknhfcP4KC0fNgSxoj+3onTJSS90CGS7d5rhp2eXOLsY4Dfvv4I9TkWvCnVGpknbRo7xtdk2r8l7tAW1FDtl/URz/qwBhAK6Phs72jm+d3yI98sC42qO9bLEF6/t4XPdTWxxfWf0x2ZEbk01MgjyIbk6vM3+zSaqGUc5nfAwsLoLAbVstVAgxTNU+OF4gF+MB5jmOTarFt6qOvg8dcz5HFUxkn9IbRQkYzybeC6/mgA8HkHz/VgbYuDk3ax0sqOtreZikrLj+LPQ3as1FTIKB+mGzrMok5G+co8w5EBaYk06MipTVrSh8E0eepIBF/MCo7xCe70DVFPTPC9RjHFE6PvD9pnjT1BvRW5yMRjH2bPA0wE/qKb4mNEmPjc+jmxj+aAdANY70MhnawwJAWYD0AuEdJ2Z+3eI/4y/Y/zd4mLfAnrX5ffm0TjBNyomsOXhz+T67W9Uq6tdvHT/Nq7f2EKrVeKzb7+hsjT5UtchGxYHBUcgzN2HnQBdg184VOoNrW6mAqdHR/j4Fx+hGA7EkR0fHYYFbRI/j4A/DaCXgZnP9Ug6TiXix5dvtH9O/zlSEs6pe/Gkvkhh9NBiDWHRMLzkKKmoCstFw2hCeszZDJubG9jYZJOC6TXJeTOKprBfVqxMkiPDfG9pcoDmZyEfSXQjSKsum6ZmtCTVXyZlTCdPsMUJHY8OBdCt/lAeHCwkMV3XMFZuyLTSZBsCo34RoKMKu6yBg0bZowenuPj3RYA2M6uy5IbINBT1Tx9+hKSd4a2dm9igGQ7HRjFK1lh1kxWRc+boKN1rTlLhoUaALjmXr0DJaS/0MU5TAfTp+QDv3H8F+ys9dGeFfEUI0NZMbADDSSc8ajhajeCVUT9P0CQnTK+UKgNlb086OX5wcoSPKQerKll+fuHaHj7f3cK6vDTY2TaXCyBBj5+D0T7jai57924wgLaCkqJUqmWklOHPZBgnOR6jwveLvmxNKWukkdXnqy7e3tnBWrvSfEIVGIPDoHHOlrkZOBsuiQeeWUs7AZpeLrznfN/RZIKtzW35evMSM2UnPeBFNjtgTBtej6EIDSS8rwRo3n9aq9YOFu67IT25DeqRZI/0Rl4JoIcdoL3WVednDNDx/n0OnJbkaPw+MgvzuaELKb79NL97zOPGBX+NYCM9prpQCGyWdP2aLu7BSMgARcd4ZE6TkVBXisE3xg3/Hsvg6QC9+Hgjz/P3WbwOTl94GBZqQA7MNX1sP5XcuPN3Koq93/ny5/HSy7dRFJe4e2dfC46aXb84uphLAK30nulqLTkLYX+kciAoEKDLosDP/+YnGA36OpVPT9hGboWRTwNomyrd/FoG6borcOnmPk+F2Olk1ITplPkcB2jn/uKLrVbYMNnCP4GDsT+fAN3cWEYFNlyXfBar09xMu9d2wnDYCnlufhy0i5RwPzFfZ/+8dYoYfWd1coUoQJwkuzpZG6BJ/Jwb0gB6Y1piJUTQaX+ogaHySmHhiGJbyu3USGGRq75r6IRzECZAe2dWTC3FEXRsuRgDdD9L8RdPP9EB8Ob2PrZbKbrzcgGgyQg6QGtNae7AIkDPEk65nuOyleK9yyEOT87x5Xsv4/baGjpzdvpNkSU2go0G+QbQ5vRHaoTA7ABNUOE1IECfzmZ43Mnxw9NjPGK0iwpb1VwA/bnOFtZnPMCmMvvPAkDzOdLLc52HiSc80O12GJdqSgi29BpAz1s5RsgE0H81usDDcqyDaXue4Avo4a3tbfTSEtW0MIB2vbICH5t07wBtQilTOvC6r69vaP0wa6KEi06G7CqcU1I5m9uEbk3XNt0xAfgqgPaGDgK4+Gtz0wyoyA7NYH6kbOVqgO6s91DxwAwRtO+N5b0SA9wCBRmidSWoS5LOeM/7z/g+c97WAbr590isEF7AAXoRZJuInwHScsS7DM7L77988Cx+P8FqjQnPA/3zAO2RsxcxF/Du1ku/V02nY/zW3/pNrK2z02+EV16+C0bVXHDxhXN6wyJNUy84QNcnWzgB6oia04iLkQaJ/uj738OYLd5IcHZ6IgqFH84B2tNpP5n43jHFcVUEHQOx/5yfvEpBo1llMUD7z9UjZ5aMso1jss0SA9VVAG2P2fPEi7FgGYqGLGTt7d8I3YjkxBJRHuQR2WCStjjQIPbNbdrmfUEqgpYaP9HGdYAW/08fZDrWZRU2JiV6Dw+BJ4doDYYaOUVukxF0Rr9i2YwaQMs3jZFE2Jh+/5YB2g9oB3CPoP2zCSRDJH/RSvC94ycC1zd39rHLadAE6EBxkLMlUFF94jMpWRJU1lFZl6lcHpISExXZWnhQlHh6cIwv3X0ZdzbWBdBVQVCwugXn/zG6y6m2EEAHF8JAcSjqqwF6jiedTBH0Q0pBkwSb8xJfvnETn2tvYZUUS8riWoV8UtokbUW1NA9qDHpEMxnrpcOGhSgCNA/AGKCfJMCf90/xWHMKE2yXwJeyNby5tYVOMrGCaJiNqTUmGs3WktVC6szeFAtp6zmA5ndgV+GMAM2WcIF5AOjgH6KCY6Ap6gJayHol5OOhTwsA7zEm7cfMhl9Qr9UAdJHNcVlNMOom6G6sYM5GlYji8HVxFeXRBDIhOgwA/WkRdPwzOtBD8U97XNSTN5otdUV+KkDrVcPACwPUGIRjHHnRQbEM0k1g92sCtHvNx2qSQJ8JF9764r9ZHR8fCKD7g1O028Cbn3kVt2/vq7hndoGBHw3mOg7QHkFzRVnFuZHj1Rs7ADQbEn76kx9h1O9rQVxenOu3j29SNOn63ugD/jKAjsH406JrB1aPoHUZg+fGczx7HdHYxXY7xDhlcdA2CqgRmquDMFSGuVEY9dzcp3E/vRRsfhrb31nsUburIuhPB2gVuULDwJRz/rJMRktWoG3JAzhPK6wVE6w8PETryTHS4UgjriYh9c1FZUQAHVQ3ksrFTQQsCAWfjPhg4pWwqnroGgubhZ+LND0B87Sa48eXxxhOCgH0tayN3rxEm+24ofNOEXTVQkYSnH6/VWkR9KxtGU4y1RQUTu0gQD8s53jy7BhfuH0ft9ZW0ZlZkZAUh3xjOE6b3seKoGkLatxpTkqAIJxy8DwPiRynszketxuAJn2xUU7wzo1b+Hx3G6scx9TidPZEU64ZkY5V/LZai7Z12Aq1JI2NJmyrphmHAJo67hzDEEH/2cUxDtm8AmBnluCd9jre3NxEVo01lZzdqDbRJER/ZiFmuaq+ioESC72kzjY3NqWsogaYfh3lvJLsbk4efMprbQBdK6FYq6j9lE0ipuDJJ5S8AKCV2RCYowiajzlAFyspepurmHHowRIHHUfJsQrCwTb+d/MbidULTTTN5/tectD0IMuCL+seXQb+hYg3UBwOqPG/CROaQUwLmPuiA+aq11kE8V8doJ1yirP3GGOEC29/6R9WT58+wu/+ztdw2T/BykqG1169j729a0qr4otpChTv5Q8TOsNKcoDWCReR+poywcVUjPHw4wc4OzlRaXw8HIrm4CqII+j4BF6OoP0mxUDsj8VURxw5xxF2HEE7QKujMCokeqSoP63ieSVA++ekH4dH0H5Y+KJSC30rwY0b1wXQXA0EP24wArTNa+TsuFjHHZAgHFL2ObiIrRpNjwf+f97hIE8bsKAImgA9LATQ6cEJUhkllaEIxE47i4IYQVM6LUczSaPMib6+NsGw3wE53hjaMPWhFjILAQkpmjZO5zP8bHSO80Efn9new412F13N3bMi4VwjqLgpOGQ1ADQYABCgKeekGq7U85h69x2gD47wuZv3sL+ygs58rMnlLI5qJiPFxSwSBoqD070NoK0lm8ZF8n+JAPr7iqD5WYCN6Ri/sXdbHHSvmGDSIl3UagBa1pzG1Ws5OJiEQ5z3z6RcDE5sKg856GFiFMefnh/hiDx4VQmgv9rbwuvra2iVzCTpgbPov6AIOmRkagQLXhz0gWHtYmOdTSq5mXYFqRwbV9jmTSqLgRCB2tuqvehtOGaHl/Z0kM4qsg4URxxBE4xF5dB7PETQMUBPVjOsbK0tALQf6DEIxhTpiwD60ygOD9oaCrBRRsgHo9kuNU4uA/Ty/vYnSut8BcA3/26H4/IBsIDk0V/sfWMKoyn6NU9r/r2uCSxl777n9OedV/7V6uzsGF/76jsoJn1k2Rxf/MLbWF9fkQQtBsUYoFXNVh5mR72lZGGKb9Aa6qOEdPDi9BQX56d4Roc8triWJU6OjxR5LwP0MhDHF2wZnJeB+UVRdKxGqG9gcK7zBCFeQHbQWCFIxRsXt8dPRiJHsVhq4yZJfC1z4kpwbXdHCg4HN4I0i4edTlfgpGin5q0WAdo+Bye1WGOJImK2wwbrUWqIqZZhlLo6GmPlEwPobFQgmZWYWngWKA6arofJGG4zKjmTLSS9V4g4PJVcjO4NoPld6mulohazhg6OyxIfTAc4OjvFG1s3sNdhUW9aR9CVvDF4TjUAPWXkyWnZs8w2WzoDn8fJ4wToT6YzHByd4e3927je6YjikL91YsMLSHHw82cEaGqDQ9G3HRpKVCSkVr7KcFLO8ChPxUE/ZP0kbQmgv7J/B59rb6I9HmGSTNAOETStOElNyADQI2gfueQuaWmmSJZPYC2HhU4CNOHXAfo0t6k3W9MKX1vZxmurq8D0UvJD0j21rj7w3R7fkM5SgBDMzMg9k87gfmGfAjMDKnu2N7cEyqo1kHIiWNsmsiadOvI3gNa9W4qgYw5a1iIhE4mLhLKBTWfoY4rpWi6AdorD92hNbbrqIpapBZVCvJcUzP2KHHS8hy0YaiJof/9lqoI4tVgktLVu6/rTAZqvGRcorwLm5ff7dQFaEl8XcEUKjlrssnvz69VkMsJn3nhFFMd0OsDv/4Pfw+bmGtbXVs1L11PwKIJ2gDaZFrlRM/+wje3RGe0YZzrxqYFmofDhg19gMh7JR4F+00zVflWAXgZuj7BjEPHUJI6cPd3zhVFf9GA5uIC5kX+11WwWZXU13RMkM6Nx0eAzgWLJR4QAvbW1WTewmI1pogiakzEI0Ir4JWcyqVB8IImSkXVmiKCZEhMk6VHAGDrNxRMSoFcGY6w9OkR2eCYTIFb22f2lCEkZuLUhezTF62EqlOg7hokpvEaNQ18zq3IZoE15QO13F4eTCT6ajXBwclwDNFUcbfHMfF9qLvglOVwgRNCaFdVCi7o6niVJqSkoBGinOA6Pz/HZ/dvYyTN0q4kZgCZtkO5hkZCvlEnF4ZNaAAfoKm/ZRJV5iuNpiYd5ih+dnYL8cJKl2JoU+Mr+bXy2vYH2aIRxNVJ7epumUrzWeW7+TmHHVAsAbc1D5jpnRloE9bKVYlileFjN8S8vjnHaTtUGvl1W+FpvG69RJldcmLIlIQXBAD0EAYGDjlUcNih1pqI9o2WuF3bjam9mmU3tIUDPOfbMxlyZSUyClNSa89tBZhZTHJJbBhVHPeg1ADTXIiNytuOz2L8M0Kvb63WR0A/smCP2ICXen8u0mUlIX0xxODVpgNysU/5dE55Clns1QIfsM+CXg2kN0CHajT/T84D7onjZHv9lAP08wC9H0GH0XHgbf726e3h992sVPVW/+pUv49nBQ1xcHOEf/Gt/D/fv31GnVtzpohl29Tj04C8sFYd5WVgTh1McYfQVpV3U4s5nUnD89Mc/xsbqKs7PTjEIk4a5+Hjx5ZEcJkzYDbAuH5fQ+YWNC39xBL0cTTugLys9mmjRhOuxXaFbntp7mYwqfsw/iy1EtvQyQgueJWGxqDMyNAlwkV+7tqvrxowkuHximyOL2h1NRYlBX5MslvWQQYNt3D9laSa5k2KEETgfnRZYH02Qf/gIK+cDJIOR+EMBtAWmdm9IYaj93XhIdnI2HLo1NNRpcDis/CDUQRf8ruvFHiLoqkoxyDIB9KNnT8VBk+LoxBF0oDgcoPm6kxbVDwmyWW7+wUmgONhNmGZ4XCXioF9a38JLuztIJwO2n1K3YeObBP6tiOIw2WSHxVTafiYGfDSVukCCD6u5ZgSedjuSzF2fz/DVm3fw8ixHj7ax5IKqEj2bDYVCB5AZMWnThEaYwIzp/tuancg1iYcBPamneU9SPhYJz7u5IuiNcYmvb97A3VYLnWSKSj9j6hMV8mTab0VJKzbTh7xxUWTmQs0z27j5HU/PTtHprajgrAIhWlJx0Ata3avuo+Fa6DBsQmAXDgXXQccyO30WHqiaTGMyO15VPjbrtnAyGSDZWcU8A9oZgxIrxtf7Khp75xH1c2s6UHh2uD0PdDGl4fu3FiIETLD3XPzZOECr2/aiZpKrAPhFoPyrgPUyAFuLeNO8svwatr0Db+7ZTB2RBRIqliNSxXF+foJXX7mHi0tK30b4V/7u1wXQJkFrfl0F0EzRJBXy1lQHaN0RE/TP5U07w7B/ib/50Y8UCfQvLjRt2HyorwZoB8MXATS/vOun/SbG4B3frPjxGKAlGYsmBWscUEhfbQoDOd5m4KS/ptEB5IRtQkUzA5lBF30ibOQ9q++7u7vinimx4zXloWAUB8dgmYpDm0Ya4dBuFZ+ooXnGAVopYQBofkaVx8oJNkYFsg8eYe1iiKpvEzVmHKrLDUatsmb/GcgIDIPpjC9yXZcA0H7XvcjjWYgFO40y3IyjCF4pBmlqAH3wFJ/ZDgA9n6JdGQfNCHpZZjfLeFAkyDilW42pDQfN13uSpHjy7Aj317fx0s42kkm/Bmil8PTEcA5aLdlWZGoTXBJ6fph+wXTQCT4CAfoAJ/Qmr2bYR4Wv7N/CK7McXQE0eeSpAFrdoEZehIKsNdo0MrsWpqU1IBGguTfJFRccHJB18GA6wb+8PMZlj2Noga3JDF/fuI7bHGTAYihldmmYM0mFTXBHVOuQ1Ec2qVwgkFCimcnJjo0xXCdnF+eKoLc2twTQbDbpENTVqBJAUwGbHwCsKZm9rBeGSYGZTNGKxfxFgC7lqtVw0Mx4RRd1EhwXfWB7BTNOngkA7cV83zsOsB7gxdFrDFrqkl1K8T2wclD3mpLvW+2V0HkYv278fPsmPr4qwjDX1IWH4gh9AeyujI6Xn3EVBfLrcNBNQ5q+RwjEPKJXkLh5/bek7vzsZ9/A6irF/xMVCa9f36m1nv6xYoCuKQ7TBtU8rfO1dnlC95i8aWdScPz0Jz9RykSPaLYos5XcRfgeQfupFIOuFs6SkZIiozCK66rCYH0wXSG3MzAKE1CC4XcN3CHdpMJB3yLyfL4KoO3zNkMn3dNWBv/lVFEPC4PcYGbLCKxvrKndW0XCkILx3Twyq695uHG1C5mZ2AX5oEV2HBablhOsD8fIP3iM9csRMGSX2gxz6qX5wlPLeCiv4xQJtTEzwtbIo0Y/+qII+iqANmqWaSS5vAyDLMUH06EAmhE0OWhG0GxUaXECibyerUjIRhV+bwI0I2oHaIb69l+l1/MI+v7GNu5tb6EaXwqgWy3LPAj6JrOTXx6m4QDkhEOqCyjj00Fe5XUE/b2jA5xI4z/DzQQ1QHeKogboboigaYs61ykUNPFh/9m4NmqgA0Czo04TakqM5xVGSYZfTMb48/4JLnpt8eycffi3N2+A/oZ5NRZAJxkJIOPJbU2a1M52j/3ptCHVP+SgTXc9l20vZYA3rl9HEigZUhzqHA0qG0bRnwbQlFwSmH8ZQNOzWS59nQRH40tUWz2UrbkAmnHcsgorjnodOON1tpDKNwHnc510njX7vvOf8/UY7xN//QZGrSnqql/+Ov+/A7R3KEcBWXzoJDv7vyuApvb51u3rSNMZru1uYn//ujoJY8vRZYA24DK6S4trwTc6WI9qSgY30Vwa6A/fe0+UBycpMMU+OzutPVsdoP1C16AQWZr66ekX9tcB6DgSd4BWsCJRfjhoZI4U6JkrADpeEE0EzQ3R2BTyM3HBEqCphKEMipvLLRjTrIWVlZ6Mb5xHs+g5SJsWg9Ta/pSfWdxk3UFpDS4d+n+UBdYHBfL3H2K9XyAZjbSxZ+1MYJeUVNOUatUXpfMCgF5u5fdD0Q/AOIJ2gJbLxjzFMM/w/nQgiuMzO/vY7/TqTsJEkewcs9DvTZkdv+88s0JzNuO8QeNi7L+5KBMC9KNnh7i7uoW7W5uoigDQSdtc0SjmkApBrtOYhhFGbRWng2qFB7kAuoUPMVMEfdrtKvO5lVb4yo1beHmeoTueYMoGkiiCRp7JVJ8oKq5Y9QAdx6Ed3igyOucRGwm0BOhxywCaEfRFl6ZYLeyUwN/e3BNAtwnQ5QRVavSHaLTgxcHnNhroBqA5y3JtdSVQbjP0OQxjMsHNmzfls12OC+TknUOwwL2ryHYpgnanRa4nDhfgMe8Uh++LOIJmQEWAlmSxDRyOLmqAThN6qSwaHsXBUhwtLwO0redGZncVkHs0fRVAX8Vtx++nGo06De3X4r81j131+Iuev/z48z+7aPT//OEQdRqG4m2Tjz4f6ScvvfGvS8Wxu7OBV169i42NLrY2VyWzM2e2ZpLDVQA9cwP4pVEtlkpZZEYeiwbeKhJ+/AvRG9TuEtltArZ143nk+esAtKdWDuZ+015ULIwXgTYEN1swa9Hi9F5/6UPDxVyY0tDcaNk1ahoI02wDS76GHzQEaOI+NxZpHee7szwVYLPgIz+BkON53GTZhxX1nNtrKCTv1jSOkV+hmxGgJ1jvjwXQG4MCLVmNzjHJWpaWM8IiVaNhuARoozxU2K05r3oEb71SYoDWtY0MZ1wdoDscImgC9MOnT/Dm7k0BtHcSXgnQfIG2GW6lJeWGlM2R4mCX31yUycMZ8PDpAW6vbOLO1gYwuZS+WRE02Dqfyrc5KU0NQYDm58yV1czVcKEDrSIH3cJHFQH60CJoUhzJHF/dv4WXywzt0VgRfQ3QBI92W8CvPhSpRsIBqRsUbDJbCabik80ljhTHKAD0Xw5OcdY2nnl3luAbW/u4RSoChbhu9kFSy6xisEkvogYpb1wxqSoLy8y6dPCWUwxHI/RHI3mOcwK5A7S66qnmcD/3iIPmK8qYKGj3rwJo7nNN8I44aHpvXxVBJxUnky9aLixnszFI+d72LDmmOK4C6Lg+E4Njs88daBdB2H6OWVqjOFoEy8ADLzWILH/WZYBdBuTlA2hZxbF8sEQKZGvrDw348WFTx2ekMslBn5wc4v69W/jMm6+g16MYfgXXrm0r3aZPdB1yR0VCjs/hjmCKZ0Um736yQqIbrGi5cWFPJ6jKKY4Onuk3AZopuCs5HNjiA6GO2qIIevl09i/2aRx0HIk7iHqkIMAKAM0Lo0jGJwEzklE7e9NN6AtM+5MRmwDaI267nXEEzfcmGDPycT8OArSmYOzsWAQdfsXTTNz6a4FSCR6+El+FzkJ+Ho5nyssJVi8GyN97iM3hFCnN+sFIzqY2mGcxQaABaAG2KIoomgj3WFDhQzijVeoRtP7N5VuUXVQZ+mlLEXQN0N0VtKfFAsURR9Aqp3SsWcAiaPpUs1GF3O8M/TTDoznw4NFT3Oqt4c7WJlqzYRhnxZJYC502AXqOZNoAtOF+aPfIrbiXIkTQ1QzfOzrEcbsjH4+byRxf2btZA/RUcpcSvdBhWbEZhiEz2+q5xkM9wHlcy5xYizCAZsG4qDhaK8NHxQh/PTpfAGhG0AToLjsJYWAeH5KN9t7dFK34xslEO9tbqm9ohNl0gnFR4OzyEnfu3JV6YzaeSHWhjEIe0uYpbVL3YAFMAyQ2hYWggEDsFIc/RpqLjzsHzQjaOWgWCclBs0hIDnq5kzAOkOK9uryeaqAOFF4MvtmLU7IAACAASURBVHGkHQPcVZHuokR2sclF6qRIJ938fMOpmMPpVTHs848/D8bPR7yOhf4vHmA136/pOnaAtpZNtw4IB0egPpL7r/++GlVYJLx3/6Y46L0bO7hz56aivpjk9wjamlIs51MELYwOek5d8ADSQQPNSG3K7i/6Bp+f4enjR3LcYsrNCJqRJr88D4PYe2M5GuZz+NiLuguvUnHwiy8DtF8sgZOn/H4IKDoJgySDF8cyQNfN+3QyY9TmPA9fmJujpjiYGZin9tbmhi14SeQorYOKhzRMqm+O1okzjxZBLxwo7FQLFIeuDfnR+RwrfL9pgZXTPrL3PsH2mF4U5iIxIO+rGX3mmcLHRKfI2pNeyW6bGEDa790V7mS6lqFI5gCtLIQATbe4tIX3Jn088giaAF1OJLNTkVAbv+kkFDvIssecHDqLhJz0wikjM2tUSTM8QQu/ePgEN9o93N3Z0tRtRmwc9sW37mSszM0sgibVTg6aI9s03ccmgSwD9F8fHeJkCaBfKjN0xmNRHAToFfPCxEyjwVrqfuQrquTIzRM4CJZoeU2ms0LUByPo0azCkHTKeIgflAOc8jO2WrgxT0Vx7FO3XnF4hQE0D1AFB/XQUJNdm/zR7gttEagG0ngzql8mBSblFIcnJ7h96zY6lFuqY5LRvnmk83nUSqtMFCyBPYKWjSgf40cLRcJaix8iaK3F0ElIgJaGvpfidDpEem1dKg4CNL1PYvCKD/blIv4yEJvPeqNcuipCdcCO4gT9Lx/nflqmNZrn2eG/+MufbyHW8z9/FeiGvbGksIpftw5iY5VGwKvn3z+83lIEHT+vjqy/+jv/qHr//fdw//5t3Lmzh6qa4M6dfVy/tq0iCiM9wW1dZXQpnUWaIU4PPUreXWYAbVfRZhQWozHaWYrxoI8nDx8KnFltPjh41gB0h1acBlhaHGHhMiXzZgoHaNfuxiAe0xzxl/WfcQD3ixns0ZGEtFicKCkOCV/tVxNBR54cfqMoweORFgo8bjbOKS/kmym5YprJBoPdnS2BMvlnkw/OFUHLctQnKev7uvF5oDmiRWF6WFvONUBXFXosPhZj9M4I0A8F0Lla0Ok8NgW1u9QJa/JESKJZSDKAjixa4gK01P3xYg3eK+5B4RG0+APOICFAJ3i/IEA/xVvkoLsr6FAHndjIK80IDKlnSg5aelsrYuQz7nbaXFoNgPdo0EpxkGf4+SefYKfbw73dXazSGIqcbxjGKaKjnCMpRROjzG2yR0fDCeagDpp3k52HZ4GD/h456HZHDhU3kwq/uX8L92appqDrhaoS3QBgNuPQirFOP8gXLjLK4PeYz62BiIf7aF7hrALeHw/ww3KAfjsD55Hvz1J8fWsP19nANKcPDVu1FUFYMZCcMO+Lr4Lg9sYLRYC+cf2aZJWK2AnQsxk+OTzE7Vu3sNrKkMo3wwal2sR4Oh0yI2gMzXht1Uxlglmr8LFISHMlv+GqiYbxTmEAh0oHlKp3U5zNRujsblAygnI6btrHw/pqwKpRWV01mo6ry0zsnzc50r/JRqApYvtqjA8Aj6AXAbLxdH5eJ70El/8vIuiFSNrRKnQR2r897+3RfPbFoqUBcbTRAtbWAP2Nv/sfVO+9/646B1977RV0e7maVG7d2tO6oc8AZ+dx8VmaFDqT6tnkpg5QdFa7xDVyBKZhBCmnEQbnFzh8+hSj/kCFh2fPnsojmguKkSfBzKZ/F0GaZiNt9KVDRGk+sK4VtYjCb6h1DTWP+Wfia8cALSojTH6ODwNRH8HoyM6kqHi4xEVzp5CDZgStCeX62taIYkcMu8sqnJ+f4Ytf+LwUK/4Z3DApo4ojGDr5jXdVh2cM8YLX64aN4CY47B4jEK71C+BnD7A1nKKtGW8TzchjKzKLQHwvNlZoEjEj7NClqGsWJJXu2/B8ahmKi7HoXzQvr0GC8TzBZLWL7x8+xsXFJb60fx8b8wS9NEGbxvZUj5CjNev4MDBAveOCPgau3ExsUCEd0y7pPZzhQTLFR+fHKJI5Xru+h73BDCtJgkE+RyvPkBcVDOwZfbNIyIkowIrmCQbvEX3BDKdJCx8lM3z/8ABnnGYzm+FOluI3bt3B3ryF9mCItsyd7L6NyykqBSiMNs0wSQZhgcDjBy3n5gdO0yNqrRnJT/M2DlsJ/ur4Kd7Ppig7Obr9Cd7sbeIrKzvY4L1JCk1lUSLqQUGYCsSioagU8NpapxmzTHLQ2xubaqBhPWcwK/HukQH0NdI9MxYFgWI+ke2qpHoT67JsybfFTLJ4ofWtdD/CfQ0g4dN/VJ+ggx4bVUgjpZygPgWH4s45DX2VfqPs3mQdw6gUUSpLjVa1IisULv31LbCyMM60K3Ew0FAOMd2xHF3HvO2Lo+xFQPbhtP7oMrvh637xp5pOW/8Meu9wsPoBIwwKqpH4czfvtTi3UMXgSAHmE1eU2YjOrJD8vb//71UffPC+TsG9vevY3FrHnTu3cPvOTYtwqGHVAMim5dm7XLjBmUaS81J05nK0oEWlEFWWiDIutlRqdNnH0bMDDC/74rXOz0/Rv7w0gA1Wl2ZQPlUHYjMZ2O6mA7ODcDz1e5ni0KZdkuYtAo9FdcsA7US+NeCYV4L4x4XZjOYTXJQ2uYFZAn/RwN79PbibudH7/UsBNDu/LOWDVBy0HGURg652i1HB8zMWHZjjP6VXnZvFZBfA2mAM/PwTbA4naItCKjDNTF+rCSGGxOa4Fgz8tcZUKA2NBu7VEFEctihDcckBWvec1EkLtJoe81r0OvjB4WP0+wO8s2cA3UlJRswN9MT6mhabAFSFrh3vZFNNQ0KOBJ1JgmmW4ZNsivcuj9FPZnj9+j7uXMyxCuCiPePFRnfKNvHg9KdxU5B1/2pJYKK9Kgt75LZzTTgRQB88xTltDGYz3MtyvHP7Dm4kGdr9IVbY2UrUTBMU8ykkswuNKgRoUkXyLpHElob3jLoZtdr8wta0hSJr43EG/OXxE7zXKlDlKTYup3h7ZQu/sbqLjfkMk3SibhE2IKrmwY6XMIuO95RUEK+Phv1yFuB0gs2NDWytb4genBcTXM5mePfsRHajr/TWxPe30jmKaoKxGKAW8pLe26km7/A2mjqD98MAWvFbUL5YAmXyR+5pecmQMkp5/SpN86ZdbdVJka92kVE+mFPBMhOVormKPlA6brawaCUEMLa2/bdyutrndBkW7e9XgZ0HZDEwLwcyV4HtMh2yTIH82gAdqN0YuOPPHO9X///4Pez9I7O0QNko+CJ2/d7f/3cqRnhcG2ye2NnZwq3b+9je2QYLgQRIOylCJ5pTHYZYisKUGhH1ebKH0TwWFplnhE+M4H2YDEc4PjjE5dm5nkKAptTOQcAKadbpxk5Gm5FnEbQPh/UBlPyiilyjG34VSMe3PX6uNpa53jcLpk5RYg64kRLGC8K8IMhNhrSyniZuVIVFBnOlp2+/9WbIJOy7uSc0xz1lHGMVFeTiiHohnYoWfU3TlJVkdkzYN0elAJoqDgH0nLKxubjKliZuUNHBtJH3zVLYRPxoiGTqsVcuIzHPBltCNM2xzERTNxygkxaKskLRamHYzvCjo8cYjcb48o37miCSK3qeKWKTozh59MCLC6BDgw4jfP6iiT6HtRKgJ2mKx+053r84Qh8lXr2+j7uXlQD6PGNomKJbGn0j3KTMjSO2GEFP50jJIWs4AWmKHGctNqqU+N6zJ7igfn42w/0swzu37+J6K0NnOEKPbeE0CcsgHxMOi5UQjYZQAaB9rRI4OWKAFBJrMSxEslg5ztp41KrwF8eP8aBtI7A2BlN8dm0HX+5tY51FvtRmL3oEXafG4qLNs2TuAM1ZgIyg19dCBD1VBtSflfjg/Ez35Yv7t5CPx0hapabIcHgtqZl2mUqCmMwsgmZnJdck74e4/NAZ6uChCDfsZ1JgOWWajJDZBZolmOUJ5nkigOZvArQcXOS4Rz9si6K9o1gBFNdVCOJMStoAtGWxiwWyGNSez+QWQdwj9GVwdgBfhvxlgK6NMMITl6P0+Octu7aFKsmu03wRpfGiz/uiw8MBuv68ywD9T/7TP64sKmW0yVTFQJnAV0yLQDk0bZyuWxRQhY3uok22DbMNlZGipkizzfnGDfFMKlYwcptMcXJ4hNPjE2mj+5cXODyw8VfUI+tAEIgwvaIiwgawvgigPUmy79AY3/sicO3zlSAdvnMTQbv0ZpFScTLW9d71ia4yT7DRde10oJNsQKW5181mU7z6yiv1bEd+RxZEGRHlmQF0XO2to4srADm+0WqkmbE8l4CNGRujKZJ3A0BLxlhilNCWciYwEs9pAaBoHHUkSoZmUrvFk9/EfwLowJGLieXmCtGQtT63MC5nmKYZLlvADw8fiQP94u5dbBKyWqQa2OVmEbT45TAhW1Vsjc1qgXJoPi6mYwa0pwbQTzsV3js7xKAq8dqNm7jTJ0AnuGAEmiXoKnK1IjUDaQI0s3tG0HzcAJqFwxxnSPBRNcUPDp7ggtd8Vqrt+p1bd3A9zdEZjdGZ0GRqquicSgZrqjZwFkgHyYv04vpNcyd60TDozlFNEwwpD0zm+Kujx3i6mhLCsTme47Pru/hsex1r3BsZnQZpZWrgzr2hjE8t2GYhwNdlKzajKRYFNwXQGyoCkubolyU+Hlxi0O/jqy+9ik5JD44gU+R95YSVWWYArW7PIJ8jQDNbDfRGzeN6tin/a0r7rAbFocOsFbQ6mQCaU3mSToZ8pYMWaQ6e8YEic6rDI2nnkJUlxMV022LBZ2Yxql7eqzFgLwNovB+uokBe9Hxb7IYryyC8DOr+9zg4ExDXczWv/gk+3wOvqw4Q+wxx4adxSzR11f+T3fzj/+QPq0blYJEfwVngkqWYSMtrpHdN2IcTQ8W0aCYhT1wCNPWZl4O+nN5ef/NNzagjl80bTknU8eGRomgNBKjm+OSTj9W+ygKagRoHQbLl1haInboy5VygOOzUsSsd81HL/++Xz0+3OsUIP1sXNOuT0OiU+MSMQboGMn4ykn7hVy35CUoIfhcWQ/lit27dDKZQFjXyexlAW1t43ETj/x/3+S/fYN38gGgUnNHhbWM8BX7+sSiOjtrPZxiDkTSLUkZTMHUmr8koTUq90LroXJwtQuWVtnj0PtaGTrZY/j5hcevtOUSUaXjexvF0gp8cPdbzPr97B1utTBE0AZpjqqzh2LTWBCEtcI5aIs8ZFvtUCgnjoMetBAdd4L2TA/RnU7x+4xbujhOsIUE/ZfGzQltcc1ARsTBrs0gF0GrGoQ6cANvKcdFq4cF8ih88fYxLXvOyxL00xZdu3sK1NEfOCJrRM4Eu56BY+lXz8/J7GwctikPlRdPhaSo8DwetTQ7wBUZpjkco8ZcHj3C4lqGYz7AzS/HZjet4I+2hR9VSNseUYEqe2V0hQyBiEbS15NNelteLNZnNtTVsbaybRLWciYN+XIxweHyIL999CRtphqoMahLSJ1WCTpUhVfQfA7TRG2Q2ZCXqGBUWgXZa6AlggDRRQ02FVjfHvN3CiNQPX7+Tob3aQYuF7yxTrYq/GBCI7ogKfPVYPGXdgRINKoY4ol6mGOLMMgbKGLSX/z/e758K0Ffg6lXPvyoq/v8aoB3M3c62Bug/+tZ3qvF4bHPbVEizKFY/INkQT3af3N3IaWQUpFMRQZHBolSphdTv93F2fo7LwQCf++IXsLq2rgjaZ6WdHh3j4NkzcYB8gY8++MCKkfI0KBVdSv4SDO6taNYAtJsYGTDbIfgc+LpWeCmlWr7JsY7SbnQjQLEDoDlhm4KCFwGDxK4+OMKYoOCSJ95W5ilGH5mCw2rlPITUYdjp1gD9aYvp6kjBQk6ChgF0Cbz7sRpWWDCSAo1FHXa5hdSM6mhmN1QL8PORRjKDJv+edhhLLRKiOhY+HZwdsC0a5ww/YEhUanfwbDTATw6foJO18bndW9hucZSrqSlac7rOWWOQDnufFqKHGJlb9CBKgQXNeQtF2sJxB3j38Cn65QSv3biF20WCjVaGYct0x3St0xAVfh46uWUW5fdKUg5mP0oOOk3buADwSVXih0+e4JJ1lekUr3a7+NyNPWzTaKgo0KXxFSNoWoRKdGqvTa7dADrkbKTHLDpRhkg1RtUKAK0OSFIpj3DMCJrt2EkXn93Zw33kYEs5VXEEaL6H7kXgIl0BoKOMMjlG2/M5uEc319exRWMkAl9ZYljNcDgv8eTgGV7e3sHNzS3MCrrxEYzpRNdCGxwn1ihQrEhrc/qUoerPZs6mJtBLVmizHfk8FpnnaYW0m2MWAJr8PPnsFguGbRb3O2h3OgJpywRMmUElkwc6CvA0qzNE05p8uqhBXt7Hvu6vAsk4oo1BOt6zy4D/aRTGVUAfv/9C9lqP62qmLsV48WmR/sLzlgcG+DxQb2D59re/VRFU+avuWgsXlwU+FbUI2ktFMjlvUabFDjXyTtNSYvrxcITLy76MXAbDEd7+/OewuUPJHiNzGstnOD05wcGTp7IiLScFHnz0kW5qp9sWX2sdhRSZhwJlQGGPoGOAJuh5BHxV5HwVcMcHp7lPRb9CIdIf4WdZXAhRgYONPN2Veuir83nyuhBoU79qHX11m3fgmHit6UK2urJS263G7+P/H0cQz0XRsnk1z+2MfsOTuQB69WKEfDqRtI0bi0byMidlIa+aYTyd6MAk2HLCunUHBn/cUFm2zRRkUpo8bmO89BnCIaZgMm9hwMG0nS6e9C/wk8PHWOn08Nmtfeykbc33Y+efuv/CQWpKEVIZZlXrAE36ZSLaIEFrTrBNcdZp4b1nj3FRjPDKjZu4NU0VKY7BzK5SxyC5ZhU/GUFrPQC9mVE0VDMQoFtpG5dJgofzKX785LEkfMl0is+sr+PNXRbugJwALRXJTHwrsw2TBZLDDTUQfX0beqBImsZEPBgIOpxwXlYYZymeVSV+8PQRLlZy/dutzhrevnYTN0m9DIfIKVGbk+YI2nZeCx6EobAt6ZWK0DQTI0CPAkBvWGAzm2EwL3GWAc9OjrBaJXj97l2UwyHaBOhpiQ5nV7JLM9w/XiZruHchH6d2G0DrF7MZSvBkpiV+K2gsgslWJ0XVbmHSmmPIqeizic2EzFINkGCXI7NlzstklyvXlPmG2LoRLx0awfinDupIYheDYUzzLQPf8j65ClhftO+XgXM5Qo//Pd6DyweEfs4+WGB47aC58nmRVKSOlAPA1GI410y7AswbVf7wD/8zvTKBiBHxaDQSYDCKtWnFRopbVtLoFflvHNejE5IFgskUxXiMYX8gmdXFZR+jYozPvP0Wdq5fN5E/fYvzXPzzsydPRW+wIv344UMNV11Z7UmKZoeFRdB20jcRtF0Et/TjfL4wO20pUvYbfBVNUN/8YEYTX9irQH75pG5SMkufF38+KE3qYQCmJGFm4Ib9LqNjBL0SADo+HH3BiZePxoAtA7S1mhtaspNsMwB092yAjFEap1q3jEairpevxcLXaDqxjUMunAXKsDhkgB7klF7sTTl5XMARBuEGVYvgj4s0b2HIw6DTw6OLM/zNwUOs99bw9uaeAFpKgTknoNjILaNvgvEQs7PK9Ldc7myjpkqART0+Ok1TDHo53nvyEBejEV66sY+90gB6Ar7mHB1yvxFAj7PgTxKmhrOTks0mrTRHPwEez0v8+PEjDBklliU+s7mB13d2sFpykvcEPX3eUtQIX4LUhfyq5R1iwCUOPUTQDFJERfC6sGBKi9I0xdG8xE+ePkK/zSJ5hVu9Dby1u4/d6Rzo99HOGXWTLzaJnoOjN0UpklYETTnoDMV4hPXVNak4yIMzgh5VJQadFEfnZ5j2+3j7tdcxHQzQo85+MkWP9BmztWBfKs4/zCeUURj15yGS1lS1EKSpyUUHcfCo5nflfckT0RqznFlTgcFkZLZW5LM5kEI0R64omv/Pe+19Db6HJG8lh67v1cjJXCHlgdFy7Wgxk71iOGwEgstR80L8taSriwE1BvrlaHn5ebbpLbvy2tRVAL383svRPd0K/ef1b8sA/c1v/qEAOi6ANULrRl9sjlqh+k8XNPreqgOQoD40beZkivOzc5yenmE4GmvRvvTqK7h567YUHTKAZ3t0McGDj36h9JASsSePHmF/f18L8fLyQqDFSJr+yS6zs/Xi6VCI9kSkU/tpILl8Av/SCxYA2jl4v5h8HS84xgAfv57ejyl0aGrx56upRp/Fi4TGUfO6U/s8ZIRDv+g816FEwyT/xRsUL0w/beODMf6MHmHxvbrtDL1hgfaDA+TH5+hMZ6gmYyRphZxE42gi1U3WaSsqUwGYtqgujwz+1xK/u3dD4HYZFU0KSgSz0Hwz0z0ajEdIaKhFIJlX+PjkCB9cHGFnbRNvbe6hO+WBLCcWq/xpgnSjLdfAT5cZha5OqgxkIp+kiob7WQufHB3icjTE9bVN3OuuaRwV/+vlOTpSa1CTmonOGJKWqyp0KgOMspPidNAHD5pR2sLj2RQ/e/oEo6SF1TzHq5sbuEmXuDRHiyqISYGM4JwmmkfYytrWrFSSt7VDjhH0lF2AOgBbKEIkbKYUGS7LKZ4OBjgYDXUo0Pf71uoW7qxuYpfffzCUFzTfh7pvrTEObqWG3us7agAid95S9My6UK/bxebqGjpZLoAez0uczyYYUu8+Gut67G1tYy1rAxzFFqJoH/TL68HvQtBnAZKe5ew+1OHpQzm8AUedmDafspWnqGg12pqrSDjLmImVGJHv1jgv+w7SQNMHJc/R7nb0p//mdasVXiHik6JH9RDOZrRMYXnPLu+5qwB1Oeq9iuJ4LvsMQP1pYB5jSgy09R4MwWKM+S/6LMtBXv16bsjmRfqQZQaTUCTf/OY/reyHHeBCF8zCD4YTK9IBWwTNVHksMJ1NSkzGBU6PKZs7x3gyQTEt8fJrr+H2vbtqhCCYcZEToD958AkqcqHFWHMK6XNLaoDVat5U/qlUSzWZ8Pm8gh7REAym5ensqWE9zsa+h7eOL98gT1F87ltTpGtE83xOPLDgqhtmAG3vJYC1DxxSOlt4jEhsXNGGKA83hSJvR8MkX4RXAbS/5/LntwPCDoJiMtI12JwDa88uMH9yiOpygNZsiilbwNu5imltarSzDKNihNF4qHux1qNHiBXuavZCo5JCMY9TOrodDAYDfe5up6fvoM+aZcY/M2JLUjy9PMODy1NsrKzh1ZVt5OOJPLATjU8yOabNQAzhh/i32hdOm5XAZwWyFqatBH1UODg/x2hSYHd1w7oTpUCh/jvDbFSYURWHt7ZaGKVs7uAUc/PNuJhPkK100e328LR/gaflBB9xFma3J3C6v7GGG50utrNccwxblCQGgCZ3bD4cxvPLwUKaapOrMRuRikeaZVPITMoZzoZDHFxe4qQokK2s6gkbaQd73VVsJykyGu7PuS448YSez1Q4kW5oPDJE4zGb4WEg8OJkojZWuj1081yqHB60aOcq0h6eHKtmcOf6ngA6LaY6gHgwsjhrfuS5NPdSjlhtEy3p/GzNaw1zNQd5jW29ua6HQu12C1UnE/0zoZSPFAfBmdeBE9kDX17b4cqHpluDtFsgCJ9FkU5rgI57DJwOWaYDrgLJZZldHOz4vloGzate51d57Ko9+CKD/jhYvOrnPg2gdS9MGYHkj/7om/p5A3DTtzZ/t7THLlhjZM+/8+Jy80+mI5v+XUwxuOwLoMlBF6Q8plPce+UVvPTqq4qgFYnA2mEffvJQ/HMnbZk3NDlRN2MKlIBzYFcBdPhkJsdbmkIdn7Jx6hTfKAdoTVWuOw89dYpbvZvFaz8fp1eMFizCWj4hPYIWTZvnGh/G4bEaYBra2Ukj0Svaoxc/JJZ5rBik4+9gGn9qT6eSfK1Rnvb4GP0PPwEGI+ysr4lxJP+cjgpgMlUob2OGWNfrGMcapoT4qW3+GkyxKZ+yog9B2Q87Fqws62B0TAnlDMWkxOOzEzwqLrC1si6A7nJIQDJTlMW3UfFJNIH5K/Ny6oDUL8s4pLcV6LGdu4XBfIaL4QhFWWI1b2Mra8sISaDG1LrX1XeYzCqM6N7XTlUX6LZyAWaRA8eX5/gP/+APcDwa4t2jZyh7XTw8OMLThw9Rnp5im4qaLEeXapJQyDSKQ21YWrMstDlXq8YRzVKkk2DXeGMeLowEaTdazjCezcmS4/j0Qt91Pevg+uqa6JnZcIDBxRmmxQg51SLU8vMQ4PsQpEOXmgA6dJR5oNBrt7Ha69pwWL7PuECS53h0cozL6QA3V69hf3MbK/NEHi3zOQ9TK6bz/nVzm+IjBz0KA6iXDvplNZ4FHbQqO9yvKj2waktjqxTo5pLZWaYzR5KHPgDSnPz+ZSndfewLz7vrGSPXXJNlmlRRd99nJPpnWaIi4v3l+2M5gFoG9F8WHdu+Wuxi/DSg/mUAfdVBIJy5Qi5bZwZRIKznuT+0c9Df/va3FUFbFBioDkU29phrYamPdk6aX4rRc1lOMA0AXQzGuDg7x8nxiRaNNu10ilv37uGNt96SX4O3PLCw+PTJUxTDIappgWlR4NHjR4rEedKbj60MEcM07Fo0WX8uVx2ohfwKgPYL438uX3g9zskb8mQw3jgGYC88xjfFQNcbUEINhUxo3XHohQKPRqwwwlRyfX1Nvr0W1RvtwUXLzMEj56s024vvH4p04ctobXNzU4ebzASI3YMLnH3wAMXZBTZXV3SIrnU62M7a6BEc5lZn4LV2e0sCgV0Pcz3T9fApM6QvptbVydoEuz4ZedNClRJMSsJ4GA+HIxxQ044xtnobAugVWhox6gqGVLb5rSuGulxGz51uV7dSaXYYVMpoVFF5mqKoKhTatPTzML13ykxuOpUK4oJrkK59kxmqLMfWnVuSdr7x0qtY39rETx68j//mv/9v8W//w38La7s7GHCqzeYGHh8eqf7x4Y9/rIi8S76fEeCkEP1T8MBopcg5VCEoIWwKIxmSOQAAIABJREFUiTVtMN3X9aNbliJ66+oULZFmSNsdpFkb5xdDTMcTUSRrzED47/zMxUh+0MP+hQrsFf1E1Jlp/LxHUCpSMzLn9+Vk7zzD+uoqupwIL3/VGdorqziacNTYM3SSDPev38RO3kHRv0S7Q/6dH8t8n3tZF512V/tRRXs2n3C4cGj9d627V3nkKTMzh0Hxz6FIqKGymhRh87B8/1AhxM9K+lNNK0Fyx3XMjJG/+Z38/31f8t8VhbPByr1tok27zFF7ULMMijF4vwhsG+D2RrUXw/JCQHTl00xG9sui9OUAro70ZSNgf1Mg7NZRDtDf+va3wz9HAB1SnPpFGdmElMQkeMZBc8zPeDxAMRphdDnA+ek5zs/O7GYjUbq3df06vvClL6tt1WvH3GxHB0fon58zaxKf9v4H72tGIZ3fuHDI1xKgvVHFJvA2X8vVF1y0TnH4RYo78Xyu4ZWpj2iRkOs56EUUhUfL4fIFcG6iaO6cPO8stIGbkiPIxrh/pyxmJeit9LC/TzMq4/X4XbhI1zfWrXIeaaGX18ELT2BiA681fSPmU6y2UuzPc0wPTnDwyUOMBwP5KGSzGVbnidq9i8mkVpV00gy9Sg4S9QazjWATOeoCbRDhcdYdoy1y6PzSxazEZTlGJaleItlXv51gpd3FTXRkWMRGGI3ZCpGSNXzwN6v8LaW4BtzW2SalB1uLNabDrD5Jn1h+Z0CuwheBkgoKemG3O2i1chUDy04bWbtNrkF6/LPpEO1eBy/duatiWrnSwYzFrHYXw8EQBQ8cRpI86AjQ5UQRIOkVHhITASe7Fa1wpsIWZihTRvvBajZcK2UiGqHG78bjhD+TouThIQvQlqYJabTAnEVjiO7jhHvqmln8m5csuJehOFip0M4DlAVFHqr8WKQ5SO8QoGnCxLmJ45UOTodDDAd93Nm8gfvbuxixy7CTIG/zAKbUsUIHObrtHjKuW35FcvYCaAPGRvPu2TMjY0pPErR6Gcrc+GdSHDyosjb9XYLDZDjkmaGR7uCfBGo2rvH1PTpnJC9RwMqK1lFMfTigq5gYUS+WxS/Sj1wTVwU1dXS6VJdaxgBuQuskfvGvZV58+TUsAwyy2yW1hn+O5ch7IdJfiqCfA+g/+vYfBf9EOwnqdD14Ijs4MKXkjRTVwd57jXOaoN+/wPDyEoOLPgaXAwz6A0nvZMrDBbG6hne++tUaoJkzEaDFVR8fq5GBloYPPn6gAiHBixeFnK17Si/roO2CeAGzMQv3i+cAzb/HJ298ujrFwcJJXXqMPQJCka+5uNaYsHCxZegfXTMHmwDSWuxhCC7pjBs3bujayXsDMJ/ojfXnppr7e8RUh5+wiye6pbkEhWHF2X/AHjpYKecYnl9g0L/ERw8+RDqbY5MbUzKwZjgCTd7TopTZu9L30ISiUWUaFmrTnBk90zuF9/na1rYep1SyzXvUbiHlOK80xyxPMeyyOSXFTlGhQ9qhHCv6kkWScNo68sxPjRE2VSIGzOpsU+cKAkBrZKn4ZaNTTEfN51H3TR7WUtQElC9PNKyV4NtGPmNwWaK7vS7OPZkwCgRa66vocxp2GJSgqebUjM+sHZ01UnHKbLqgjSuH+tKOc27Ug0nszJeCUrvJ1JROZhhk90KZJ6kKtqAzwub3ZUGOhXJqn9n4MZ8q+GyzoCfnPaM4zAODbdPSWSiiSlmk08xCDprl4UlaYi5QP3l6gCeDUxQEu14P58dnWE87eGX3hjToHOee5omoDAH0rIVO1kXe6SmSZdbCz63GEn4XOVSaNonfhJ+Vn4Edg4ygaR0wnLMwWYiDbndyA2heK5pXcfAzsx9y8qHBhrQHAdq7jOW2x+5RBgiBo3au2mkLfZ5Iouc4tBzRxtbDMXgu753nwVk76pdSHL8qQP8qEbTv4fg4UGgSKeReANAhPgkTREytEQTlSnm5aBhd8JS1Qags4pF7JqhenJ7KnY48NKv9BGiudI4KqtIMf+t3fzf4IWjaqT7QxdkFjg8OFEFTzXFwcCBPDnLbvHmMpD2CfhFAe1oUR8x+qr4o1fHUyEKyxTZnpxrsQlok2Vz40APn1VZd1UR8nlEc3sRjpkQ6JQPyc6ERoKlUUQQdtNA8hNbZwMKRVUGWFN/EmJ65aoFKRcKITvrfRNKqleEUG2lbhUF+pvP+BcaXl0gHE0z6A5ycnmJaUkGQieLXMRcCE3WVUU2gCST8/GbENGWHXd4WIMofmMDB7KjXw3raEvBzoRUJMGRKPQe2RnP0kpbkcARoo1PMC5oISPBSaii9LA8Evi67Ai3PqjTslrwvXX9snJj4ubBeCNAkzegVoVsyJ81D5QcJ7xQZZzDS8yJjF94Y19bWFP0eDfvorq9hOmHAMcfKypp9J0WxPLwYGVKxwGEMlHG2bSQXPzM/D/X5aSUtMPdJr9U2mSmjbnbYCeRbyFu5frdbHZTMXCiLm3Gg7ETXgwolHnzTwiwQOE+GboNubGCBWUgpeGCFBh/tS8pfVVi0TOfZ4BJHGQfVphicDzAbFOriXKH0rUffcM4OpKtgis68hZz/tbuqQbQ7LBqGQ4HUBCfxhAYyHgSaFxo6WtiUNG9bqzejaH4XSQVD+74yQWUnBH777KZ6CfMvQyTtag5lyqSCUg6wMMWHj7CrA8MgTIgDlDhIepEcb5kCuZqPtmz4V/m1fDA0f1+kOF5EibyI4pAVbDSZ/HmK4zvfqikOa28OUWcg7R2s1IjCWYJciBMqNwot/EH/AmenpxhLOmRm9+WU2tBUlWLacf7ON75hqSojC56uc6iQyMkqPOVZLLy4uMDJ8bHeg8DF37LtdFWGohKXsNkl9YwiBmheiPjvz92YKErWwotMivymWuBoG7w+iRUBLhYD+f50o/P0i1GUFGULzzMjJdIZt27dshQydGsyAl1b35BpP6mcWvNcf+dmarC9ZtBeBrkFOXR2oo15OHQyFY6y4QQ9cqfkbydjqR/IV967dhP7164HDsEOELbi8zUUAVKWx++syKyUwoFjyp48foiP33sPb929j7VWih/9+V+I/92/fgN5OcM6QU4URAts056Qcy5nWBnPxbfSopLgYkZtwTqPsji/TkGpQx9jHgi0CNXBpOGv/G3rRfdGkZk1UOQ8SCSwMKtLCdSyPPhEV0ipNw7TqameOX70WAVZjsQi9WFRrimLWLSiFwiBmoE6aRMrPJYCaI0ek9zZJsBLxcFmbzbflBXyFg9YKlkqqRoI/OSSNW+9JLee6fuodTwx1QM/uWR1rUy0Bq+7azgsarO1KZ20JshHxWpZJIR1xE270sOTcoyz8dhebzzF7HLAHiLMUxYzZ8jTFlbabXR5FHBIb9pG3smxtkHrKRv1Ni2m6lgU7RJOb1F2KVvZOU+yQtrL0VnvqauQnYRsAydHTerMioNhdFeQajIjNvrOaCr+P3+Lby4mGI84mzF0LqsmlCuYYTTO/RDTGtaduLS/QpNN0wcb1oquX2zv2QRM/lx9oKU+tRisvTbVHA6OO1EtSPMjoyEbUWAWUxkCXokkFn85Q1JjRlBw1Fn9d7/73VAktIjSiXpuAnlikOgn6PL0KwptYnJ/5IuZQl+cnwmo2aTiWkZSGx4BMAp6/Y03sXNjT80Cg3Ghwhyf8967P8NKh5FcKZAnfz3s9+V7y5E+K71eaJAwoLRilt00pcvRzeH/u+FPHEUvpB5OPYSWv6tOWX9NV60wCojTpeVihd0Eq7bLxtM3V4jC1QAkb5MK9+7elbRQLeCKGtro9tawsrIaOifZmOI+CJRH2XxDFvUI8EQ5sywlC2sGVHPJymz7qhFGbnAB5ChV47CEYoJ7d+5ja3MHLfLHfJxTN5iOqsYT3NoCIHIrZargz/H0+DH+z3/+v+Df+NJvoHPex0/+9M9UVKPBO5tfaFxEEkBrRRI0u17kuwX0UenArrfZBkgtxAIq0/dgCh/yOAPooDG1LCJE33qcg0DNQ1qvzd8h8vfmDrNBDURYGDCgv4cORq2TYBYllUbgwK35xt6MwUUwgbHIOeIZpawIkZfXHGx9hiKrQkYDEle6OF1hCsMmaqv9pYP+uO43sAWuBhB/tmeM9ZoO11bRPnlq+kaXM0wmU+1Vc5ajaZk5yvGakbum/p11BMrnOis2Qqua0siMDST2xSmz5LqyVkMz1WplCfJOhu5qV7/J7XNogGR21VxF49FkjLGGCUxF57mNrT5zOGh1/xhtM+OZWkAng7VJYRRgygyatQSaohpHbZOEKqmK+PlYiBTGhAI3aTflZMaC2VACHopzG1zhzVA2as/a4BntUyqpmZ31r2jMthJ+C8DsmocnKuq1gh73n+Rw/GfSQ6y7uF41FNu5T+vs3NeehjPM1Cbv3ZSWzFqdozbs/853vlMDNF/EjE6mxkNpkklVdwlakWhu1MbFhYa/DgaX+jsjaspstIhk6m88HP989fU3sHN9H60sx5Bz0zhXDcBHH32IPCWdUuLy4tIi6NEIKz0OxpzpT15YP0UFTDVAh9NxaaxMzCcvN31oIy+Bs9MIfto1AG1g60b2foouc9p6Tuj2YxXfFrh1pmiDMhpnASgB7ty+ZfxhuLaMnHu9dQE0C0gmc7IFxhQ2Nu7XviaHTKkcwbHbDRGweXY3n9+SNrXappmmPlMCt3/7DrZ3ryvKJAXAxhJF7SGI4FBVK8GZIVIugChxNDjE//E//0/4/TfexurZAB/91V+rrZgg3kkSrDBaDzLFmFbyrGI5fYwPO5lhyYvYrpkVgptWenus2T3e4l8/Jq9n/kik33VcdVMnj1p8ao12QQOQ9UaI3mdhu0YZlz9ep9jhkPDo1teIyVUbgK839nPx06IVcgzO9f0MCqV4/dWBCCWTYSKO2rgl6pgp8pebpLobw5zNQBXwEGd2xfXGbCDrWks2VSYEabXfs04kA6gKSZtrxepP9L/udDKsb65hfXMd3dUeElJlUv9QZlhiMp+aHlq0R4WL/oWBmyvDvF9AmvJAc7F/SS3vxs+7Zan2CcG6Q7wwKoF7xo3yuR9YRA2lCdFyvLcC49AfIU07C8qyLuAosJYVWENns/yxQ91A9zeAr0A5TFRyNynTtDUFQWWfNXUXggJ5YoRMO3g6d6WmskYc1jyo6tpcW8dgOBCPL6IlRCG+Ht2jJPnut78TWGZbfuKaFeV5qgA1oBSjoV6cAM1omRHvxdkZxuOhol03RdHNCgBNIOCFvffSy7hx67ZSvVHBRgCmLxkeP36E2WQkgCbIP33yRNE5LyIjSU3CDpQLP8+vA9BOcyzwuC5diaxJY27II2rt4UDx0GdgGZxjMFflOwC0mjuWAFoWi6H6fHN/rxlCEKLo1dV1rPSWIuigtXYgYgRBZQyjMS9KEdSZqjP9jA8NbV7ply1CH4xsNNK1G/u4vn/T5gemmVJ7AnRNI3GeUQBoDR3VsFF6Dl/if/8f/wf87s272LgY4dnPfo71MDKJNIPolGiCTZyV6PCKKKQYcHUNZSYV84DBmcO72qIqvV0Lz2bCJgkTQQTQHmUHINZ7ceEHntb+HuxSQ6SlDRiP/AoIvHzQxOti4cBRGm9A5PegjrR40MjDxiKv5Sk/viHryNyY95ouq69VODhi2qxOnYMdqQXsDIwY9VbKmtwRTxFZmHZCgNKBTG7YVTo036cShgSLDLJ0vFvfAmsKVJFkbHJJVawkN8UaxngyFqWxf+cOOr0uVlZXFFEz4mb0zH+jgoNUhTW1USYYJHTqnIwsRmtzMRsdJi31hDJeo0zMRI2qHRYXfbiFFeDp7WO8LAvMwfhJOGtDIYhkpKxU+vCOSaqrJqRzRlhbJ8UTsM59eSJa2nCzyaI9e9ejDFRCtuYmYr5WdN25ACkbZrc16acs05AO9oswuCVD4G/p61f3WW0CIYv8L75DiiPYQC41pPAmGldUYCJuiprlCUbDIS7Oz9G/uMSksDbUuOPOwnSFcfrzxv4t3H3pZev20pglmtfkODk+kmCfzRaUbz18+IlOOXlEqIjS0Sbzja6I2A3yIxtMv8B+6imwibyh64inJqoWozT/9xcBdLw54qqut6/6QANG0M6XelFM0XM4+HZ3tjXd2zyvbVGw1dsNk/jaTdRs/x4vCC+wWnbCzW/e2fEh4w0CTAVJYYwnnGhTYXN7F7fu3tO1ZzsyDxPjvQ24TLrA2YLm2JbLhanENC3wv/6zP8EXepvY7A8xfPgEG7RYpfKBShTyr6HDzsErzkKaDk2PkpvFzovFe98UagygYyCP72NjbBW+s5oSbe0G+K5jVN3LEC37/9ufcRxklEQT+do3iAH6RVV8PVE+0DYp3YG5ph+UrtnrN+DcRF8O6JoK7v4LSzUOK2I3dYf4PocPGmZKhmiPqgv5W1CTbWkyM2LjP61jUA1DYW/IrCBNpCZSsc4+cH2gyE6W9yeMRJP8kTUjgujUQHjA3gXyxt02GCkyqubvTq+jFnHSHR4hyuuah4e8OKzFW40qoZHG5bJNDcgabHjVSKNOqCfXPbVORH5rfgYdWAGgzT3SIlsCIzXyHIXGlnwfI9UUJTN5nJgYoIliFw7hhdpXwz3znqaU2dILpqY+wvV2E6ggFx0WBTY2N0VVkv7otju4OD2Tnl0F2Sjr01oM4860hP74u9/V6raI0VLlONUS98w0eTw2vfNgqGYFmoSz/59SO3KsdbRU8yjc8+Rmga3tXbz6xmfka0A9NFNuAsjg8gJnR4eWmqDCo4efKIJmes9iQbfDkc8xQFtLmkcFxh16e7VdVj/8YqldnD7EFIcDuS/85Z/R5ow2zzK9wdfyCJqvpQnZgWdzisMCRFMSEJx3tresuBR8mNlhyPFXptcOBwsPNkWwnNOYh/bwtqJnZhF8zHjpdr3AmsjV9pg6/bJMOl5i7cr6Bl5+5TVMmcKSL2aRjS285s4jcGbk5N7HdIlTCbJT4Z//yX+HV2ctbA1GqI5PFUHTM5k/wY49n7RyFU3kOvSrDkGT81kx1kDSVmdMazwP0A3IGUha5Fkv8rhoVLNN9jPeCRjPpVs+4HxzxlTMAi0TAN3WEa1CjWe36x+K2J7O69Sw944L3PH+8iYhf98FEA7v4dadNfhHCCKNciheWumRNAc5YaMafa/YNTbKTdc0fDSC5epKD2urpNlYczL/S4/oCGqiPQms1G+z6KfMyyLsCbsHKdOTH0kZzZy0wbMb21viktmQxN+MIgWg0pSXGBZDuS06MCm6F0dt100dxuS3VUykQ5/5p2vgcTLHCPae8koR9WY6e2ZGDJhSetGrZd8oQlJALGjyFz3ZGY3wurruenmdylJ5yRve95qKvIF79iyBf6U1wtrmBnpra7i2v4e//v73daBRv14MRyrar3a6wk+rQYTGNsmULNyoqRMCtFKxwNM4CFG1YR96JhtRRs0s4BGcGTnz7+ZKZYBqgGIXVQuFWUco6nR6q3jz7c+qOSDrdDBkeyrT9fEYR0+emFn7fIanjx8r7eANIc3BZhUTk5sntUXQwfY9bD4WB2yxhfeOvDjijWWfKxTP6pQmyIDCprsKoD0SvirF9AjXOTGLXoN4PnDQGm8/n1sTTp5h78b1etIKv+faag+rqysqhAhYnWcXVZGikJ9FWzTKYECnP/vMBGiu4Q4nWgROm+DNFNAibEZmqbX0crJGp4fX33wLkykpGXsOAXpWmS6aAE0H5YqDZTWJg+BZotUF/rd/9ie41S+wMxwjv+xjRVTO/83amwVLdl1XYivnm/Obh5pH1IiBIAhiIkCMBCeQbIXUsq3udvvDHd3+sH7sCIcdjugfjx+OaDn0Y1sRbMsty6SkCAVJkeIAgCTmoYBCoYAqoOZ6VW9+L+fpZqZjrXPOzfMSBUmOdiEq6uG9fDnce846e6+99tpdcFhtOpaMIrIobVdhxahexoHORZP6GaN4lTl2ArSHP1EmNAK5MQBXVOflpKNSTnRaj1fOo4zKKn78/zcHxej5PlPH8AHaZkZOTmYidFsEtcShy67MZ/K8tl3hyYnA7Yd26yy6bvb9mO87b3ZzbQ34Gjc9HTQSCZqRWaqHaDG6YRumOD2yljVXhfs8m8+pkUoFSRUr7ZxRNsKok9EM5FWSZQMmtonroNFUHnq8GOBmREyg7rDhpx9KRaQ9ROC1WV06MBI/Nrm0e01F8Xr/NuMwOZFZO4r2+ZpsdBkOkZcXSdpMfIkN0aKehjJNBh52xKjUZNa8iTLO7rBvqQ5TkKNShcOsVTylPNWqPRTwEXSpOiHNaiXB0qXbUX4OyIWTdkIU3xM7a1nQ52FGXpz0Dg+D+7/0Jb3ee++eQSaRQiGTVY9COVcQWGcy2Wgwhnh6iyFRR+//+m/+iNffqhAMKKsQaDkjXpxmsyFgJkDTNIeWooyqjSyLIG1ulotOHUBrOWgBJnD81GmkA6Y+OTR4cmj6Q4jVpSWZ+DDV2FhfR7VaEZCRlyZwRSDonN4E0KNN5KqzfxdAu03nwFYRhwV0v9NQNyhyo7Pc3Vivvkt5DWDYobRWQsSNoUjNakC5idx8Nw6O5ebYu2e3NpXpJmQhNKPPmU4Hxhg+wcq1mRZuyIcETp48pY0RqWRUdIxhfW0FG2u3zSHJ0VFJNgkko042NQWpbdg874lTd8vAyniPGE2vZurpXVPwSIqDDRYxM6mEswQD4Bc/+HPMbdcF0LlWGylNx+kgywnsVh/s36fxg9FdKxd5RCBIFYeKYF6VPLpJBrF8gHRFJfc8jiZy4Z4PrC5Kdu8lip7HKI3x9+ofxOOv7z+/ew/yNYmi5NFRoMcqatvptOiw38/qXGDjqAD/YNO18kaSuYjfBU/6qXNAUwJix2YpSDIgJ8c4Fvns/M3oWpiRz0hlM0gEaQng+TvMaB23qjZ0yTnNnEStUem8E1JCyCaWtsNag8ZbQ0NoNWjWSBVp6mTM04w5EgOEBFUkqTjSgfmXzUXMrgmgiqd56NjCOXlmadXpCJnOSJsvpQapNqpMCOSWhxZoiuoxssBmv4dUMYd4NiOHQurrM7msDggmjaWZSb1XBkjur5+1MeBRd6c7kKR5Nxx5nxYHWxX0O7Q6aGpQCQNXRuhuUDb37LNPP4vK+iY+eu8D9GpNJPtD5NnJ2WeWw/tlhvRK2aTxZ1ZowSVEDlp6Q54y9pTgh5TsRWbztACtoVatmNbYdlvf5wuL0+JCsG9eC1XGO66IY8b58O+JU6eRzATIFUpo0HOaaoLBECs3b2roKSkTFh63tzYFWuxUJCVgNMNjMjtbYTWdb6OoQFHyWATtb8B/SATtAMGlobzQ7jkioPciLO1D63HMU9sHaP2PVREQoBmZ7N+31wI000mmPWkUCwW13vIgi3HUhlVZSFvcDfGd73xXi5FcId9Lu0Xz9hI+/ugc3nrjtwh7HeMUaN3qyPUb4bGhMuRWFI/j9N33qkhr0mracTIqMrpVjXYlB2074FIhNckhUgHw0l/+EHObNUy32sjRKKnbVgTNIgelWY43d4eXfw3d1+7w8++HkTsxwnMtvJJk7AC8nRG400aPaghOFeNHvgJZG5FGr29TZj86H6cMfHD+PO7Zp3G0b2zH7XjkrUPJ6uzv9DMDvLYwaE6wqEg4DtC+fNQ9lxvQmvAyCMfEE1DdXxUIPRWDINapmRRAxRFPpzHIJBCqkGY8QdhCLmmi4ctMG72GwRpKjB7cBGgSFgR+8x7txBxF8kZ6xyK74YOHAuhmu4UawazRRIvKEYYGaSAZpBCjrI4ZJDXQ9H7hX7aFB8YcigcHD3Rmbvx/DiRQkxejXptJy3CLIM8J70mg3u/g8Onj2HvsEJBJyqKV9XB+TvLnXY7uSpJKNM/lrq8OQNE9o2BQGm6rzVb7eruDXJzOgrZHwl4bYmOr3RGGcm+06w0c2XsQazdv4cO3z6iRqFfnYAX6AJlGLEZk0sNLE28mGolq+uM//uOhX+Xlmwr5Ai0CcVsRNTv8tje3jJSOFVnXW29Nv8WbWJ8CfUBba3CNKQTohV27Mb+4W2DBxUOpnfyj19flGUE+6PatJZn5Z4O0wIsUhzre7AYWAOkwsQ0cVsbmFFKK4rwU1I+IhZXOic7uUqVQ3k0Zfzwf5qSDbmM74DaPNVyx00oagLbDa508yg7KJCXBAbmnTpzQ4cNdQLkTHzYzMyOemDJEcsCpdBY9tsvHk1hYWMT9998vnlAucoYQQzaTwYu/+jmuXPpIemVDgxh1Bv8l4Ov45KQR8s2pNI6fOCmKg4ejmabM6Mo43MWTWc3ebtH2EkkEXJu9NorlDF76ix9iYnkN0802Cr0uUpQGcYwWn14ZtjFb8v/4gDxOIbjoU8BuG4IMONrFM1aoG0XM7nXsa4miEIO347UN3jktteGK/fXpR7w7ON8ddIJZ0/768B+rteMaKT778ub97OCgR9y5e56IgnCv632O6HqO2ejydzXrzwKtoy0icLb8rqgIe1ApAo/cKA0Xrd9jsZ6dhdksehxnlYojxtZtHpK9PjL0E6HsjFl02EWMbfScwCNPjwQGXdJvSXR71FyH+pqFZ6b4fL1sLmcpDkbTJjqWDJAYQv8PWj5UKqIfNmpVxHhQpFPYajQwTCUwYBerbB8y6jYuFfLyvKZFMR390AtFsVH+y65MBnS615yfmEshlk2iNmjjoScfw/yhPaiHLXVzZks51JsNZPI5WbX2ooHP9uC398MFHtH6svUkh5c6vLqh6Tuw+S7vD/sOGq0mOi1DDU+WyrpepUwO6T6wdWsVr/zyJQy63O0ZdJpdpONpDDp99DlXVEVQerwHiP2bP/oj6aAdUU1emUDMKI2R8sbGuiJoUhvs1XdmJkZxYCs7jkO020QxrZE+mnlq1OHu2oX9Bw4hkcroJqlQEPaxtbYm6oQFwa2tTVS2NhUVt1tN6aDFQ3ugK47Vq3a7ICWKtLytOtrYjht3+kRX1DEA7fN+47/jRsiPA7SJlE1hz6Wo3DheuhRmAAAgAElEQVQGoOkfYQpwpggwVApEec3xY3dFQ3klb0rExF8RVIsTk2g0aYKexlce/yoeeOBBrK2taYHyGmUzKXkBU/3C9vqXXvwFlpevSYmRzrAAQ76QXCDHDgVSZDCF4kYgQB87fkKNDKl0JuoUywRW6TFkowO7w5JIxlPIsr2618Hm1jIuvfkaFrfryK5vImg3wGemZb3STP7HjezJwVwW4a7leKTq0w4EaEdx/EMA2kme3Jr9PIB2EWoElHeE8RGF4h8iO9aXR1HcEaCdrDJadx5ae7LOO0XurinB1IbGePRR1LGjm46PM30GNmK1hb8ol3QTybT/XKrsd8EaTxk1Sw3ZbJTGIJFEPQXUhiENYhS9pQfsrjRDcskZd0k8aOhGiEGnhyzLu5TRkXuWZaqR57JwTZ1vlI3zldR9aVu+LeXCQEL6ppiZCl9pNdFltBmP48CJ47jnS19CMp8TJSGzKKpGWk28/soruPjxecxMlFHd2ERru4ZsKmOkvv0uMtk04nLcC9FPA7uO7MWjzzyO6b1zSBUD1Np1mV1RMsj2e9rCcgOZwqR1dbR0iVGTWJWFUwV547ukd7YmV37WQ4xktkCqwxnIdepNnDp6DBOZPPrNLuobWzjzxru4cek2Cqk82tUmJvJ0zEmg3w5RLpT0u7Gnnn12qBFXSdNiyYsrZkmKBKPskIKDnLOV4WlETzSWanTzo/TA2m/yRmeCrCiNyekZqQiCbD4CaHIuUnJsbqooyAizWtky7eSdjqJGMzPPBiQed+w2S2TqHx0On32si6j8CNrdDDNBfOS5sVM1YPg7n3d2p6cDaEM02kJMVCS0Bsi2u8/x+OTuDx86aNUyphDKjcIIOpFIIZ3NodZoY2p6Fk8+9SxmZmZ1GjN942y/IJXEzatX8Pqrv0WjVsPqyq3I75dFQBZgpcJIppBIBVLREPg7LAwmEjhx8rTRP6dMBM33TfqcP+8TmLNFJIICOq0utpZuY3PlNra3VoD1VRxhlXzpFrKdBnJMCxM0faJ1pu1E9AA6ipC9cV3jEbYLMGWB5FEckQpm7J6b3x8pJRzgScc9FkH7FEcULY9RHA4QfY7brd/xqNo/nN3v6TPagqBrXhi9Dwu2kczOKTl2vlenXf77ANoPIATQdlyUee/WI9JeH5PEjfTXMhwyLLaVu7kIGpKJBcO0BuPWckms9doYZrNS/hRSWVmpDrqh5g3SHElqCQxkylUmJUcFF0KNqmMtikEd3xFVFmZGnnlN9QnYorXT+OrH1vGyz1oJtf6cV9rp4JHnnsX9jz2KSrstnxny2JSkMXg78/Zb+OC9M7jy6UX02x3ZqzJo4XQakRuxAfqJPnrxPnrJPsJkH//iP/+XyJTIs5M6iaFBPxZqttnOz+HCKq6bWoEyZOukp6KsR5m6NesCRqOuMfgwovfIEHCYNB39mCFsY3l5Rb0km2vr+PrTz6FTb6GQDhAgjdd//href+0McskMsvEM+q0eJnNl09XZCxF77KtP2XKUaYU1C89MWtYbtgVAPkjRijvtLT2gmWyeKkK/ZY3YTdEsJoDO5vKYnZsXYMvMhk5avECcAs70xkbN9PaQgThTaU4iIR/lSaf8qIyLdTyCdhy0e09uc4n+sBvZBL22JdlG0D7n6E5T/q46ojzDbd8G0YjmjbLEpJ7msWrvdUVInswU/DcbkiiySKh5i2yltwJ9ArQc25IpZLIFfP0b38Kx46ewvs4pGWwuYPWa8+UGeO/tN/HSr36OemVbhdTQdiIxgk4FWQPKnAXIKNlG023e6HhSShpeH42CcsWt4UASvO4wgRvL67h8i4XHLXS3qhh2qKhpgxMlj9GRbWkJpUEXQayPeMJ0ZQ276j2MIkA/AxHNMEY5ufthImAzedvXQUeuSnc4lP3pFSOagjdTZJp+YzwS9TlwP8p3GaO7T/77+jyA9iNr8zmd55v5bfPaLhI2RUKfPx5xv+YxKr6JrhjXmVj+2iziKIBw1zPSUKve40XedidHdIcFc3MAmIaayNNcKpoY4v0YOqkk2pN53GKbdiqFRidEPplTys0BwPTs4HhYRsoMFMB5l402WpUt5PMZzZ1kmi9u2A6sZWSZtK6NURBjRQOm7d0ANCNoznvn2Ooeac8gwFMvvICjX7gP6/U68pOTokn4SQnEv/zbn+HVX7+MFoO59Q0sTEyiVa/LcCsZkGPuoDVoY5AGhhmgvDiF+x66H/FsHPsO70M2H6j9PZ8LsL21jSDIRxlgJH+MhgeEEbcdrTcXCNp77TTbpg/EBmu8r5YLZ+awsrYuMzhaWeQzOdx76m5Dy/STCDopfPLex7h47iOg3UcqjCHZj6OYyYMe+7GgODEUX2jHrZsuPt4IM0HCGJ2YKifTAid1Y6caNzqroRJtS7Ob1OnpKyHyhaL67Y3AwZjTmK8NYFJJwItPDomHQbfNU3ggAp5fE6BJBWiq9I6xUs5IyC96jIqE/38CtB9hj0fQ4iitHEdNARTMWzmgPrH1hubcRp6ilNlR422KNUNRO5kgg0yQk06c/PPv/eP/QByyBvjKPyGGIBlDfXsT77zxGj58/wxatYp+X5ucmUo2p0kiYCts0gA0EuS0Y2hpkkoSp+6+W4DAwg0PVl5TdW6ms1ha3cSHl65ivd5CIpZCotPHoN0EBi3Mx4Y43B0gtbKMyfgAiV4Lg3hX3sZptoiPbHqjg88BdVTg9ZQOEYjysLAA7SLkcR30zsjbRdEeoFnDN4N4DmZHgOlnRNGaGFNy+L82TnX4rz8O3OMA/RmQZjdbRF2YVzHXxb4/12S0821b8B59060/Q4GaeNg91+hamj3lsgz3mVwDmckejebc9TsQUsJEAu1cgOZ0EdfbTSy12qg0O8in8ui3+2YCS4rjxEINX6D7ZDAcYIoTaLhfq1tq+VcXn9QfQ1Eg7C4t5vKj5hJx4waU9a+9BtorySS22AiXzmDm4EF8+amnMXvwIGK5PFqUrdFAjUZPHEY7HOD9t9/B9//3/w0TmQCD7Yomx1AJUus2UOs1kSoHCIMYlmtVHHvgLnzn9/8RWmjj8o3LKJQL2H/AFOophqBXAGkcFwkL+zQ0lxpsDsQ2jWZGkDD6o+iaAYYpiEXOkEa5ZhuGSG12u5hdWMDHFy7IEG556TYOHTiEOWbNnFjWjmMyU8Q7r76FD99+HzmkUUhkEeuyqweIlWd3uepMZCiiop81/iG3pIiSQCrfBCOBMeJ4ej6buJQwK4MSN1jTLkxynpSQOYMfyr04hJSSMI1fGppWTkrr9EH7PSOjIdnebiFP8EqnotNY0b013GF12kQl3oWzXzqA8IHapZJ3iqD9SM/XQ7siofu5D9BRahQB9Ej7G+lfrb0o9d3swmSjioYRiJ/kjWUxNIvp2XnxxMXyFF74zvewsbFpuLxOG8VsgHRsgMsXPsJrv34RlfUVGb6zFb7TH6Lbp+1moMka1DEPOQCVk2I09ikuPw5OBzl5+m5TWbf3LUUqZBhDoTSBGysbePPsedxY28RgEEcmpB8HVRZdTPV72N9oo1jZFkAPOzXEkpQ9DQXQMpr3FCw68MfkZeMHZgQn1tjJ/FxtRzvgaie3PaI4ou9bPtUVdKKo3Vbf/chnFHXvnIAxjo+fBeLRAvPpBhcxOX2ze54okuYBuiOyHgGrPq8bNTb2BvT7Hj3iTxhR8c+pmuw+ML9uwDm6jq4vwNJ3shTdAdCUodE6NIl2MYutcg5XOy2cW15GI+S4rLz6pIOk0St3WHNIDJCK9bFYKuDLx07g+N7dWL9xFfXNDdy6cRON7Qry6bSmiXNWZI+yzEw2ym7kc+Gkt/ZgbrXrCAoF1Fk8TKVx1/0PYPbQYaSnp7HnyFEM6dujOaZtlPI5bK+u4r2338aLP/sZBo06YtUaSrkAtVZNKo3C3ARW6htITeXw8HNfxb6Th1AJG+jGzASeZruBfJ7a4wEmymUVxJl98Zo6q2PJ+pi5sAmJnJstDroD2PZ3mp8x0DFJnDJJYzVs9OjUopN23KpWZStcqVRw8/pNeeHfffq0hiu3t5oIkMKg2cObL7+KWxevoZjMoVejC2UGscLUwtBoJM2JwLTEjF233S3etAhBihXIR8hoJWam3cZj46zagHacBDK1eTqnLDv3kEWHWMp0/cjqkYuSusV4HDlWbvt9LMzNgnPYHBdtIlKTUrOLywF0tGG9xe4DhaM4HD85TnEo5fatSO0CHwdoxwGa57bFsTGANhG0BRpLZRCgqRdl52ChkLcqAx5OEIcX5Iqo1Zs4fuIUHnv8CWxubClzyFOvyRFM9W1cPHcWH73/DrKpOHqtuomWUlm0WA2mn26Qw4DKEvoKpwJJlmKpDBptmubHcOK04aBlrm7N0hPDBJqtLt7/+BO8f+ESWkgiw2pzb4iUbC07mOy1cbDVRam6jRIVsZ0agjxtMnvIUCYU+hzcqNji445/ALrvazFbTbejDP4+gHZFQgf4bDaQutNr7XccYaSF9g5t93tGYLHTAXEnwI5sLf3DfufnsLTKGL3iA7Sjv0wh1Es1PBmeCxgcAPhUCjeFz3G6xxiANwXu0a4z70fee1ZZ4/hqBgOmecOomfUa0jfH0S3ksZJP4fowxJtXriJMMiDIIj6gXepAGd4wUKALdBuYTCfxyMlTuO+uI2i3tlEI0krZV27cxM3LVzREgDK96dIE2g1mgYIuL7o3USY7CGPDLuKZFJqDIVqJBO5/4kmkp2eRnZnFPQ89jI1KTaAuvXwYohgE2Fxexv/yP/2PqG+so5SKodWooThZQrXTwFa7iie+/gwe/+YzWG9XEcun5Ane7nfQ6jRl7qaJ6I06du3ajRRnJOqDQXSr1CiWk3YSXh+gre7OCiSJzz07tdJw+ozG+Z+Bv6Gm/VTrdX3NYj+vw+b6Jt4/cwaz0zNYXNiN+ek5oB1iUOvgkzMf4dIHF5CLB+iS4nj4K18dUmFQ2dpCs9GQtE7Rs9UBCoh4cbSijQWinNKs1tJNfpCdoQVPxxk7yRmnjozkX2kD1LE40tkAzW7TAO2QspK05rSxQEhQZhS9a2FeYM2fuTiGBwgXm2YXekYr/oYbAbC5+PzjioRuk3Jp+/MMHaD7UZtrlY2ew/J6EUCbnaIbIj7Ra9fW74wBNJUptFM175XZydACdEGR8GNfeQJ79u5T12A+CDDk5BrSI40qLn30AS6cew/lXAbdVl2FxU4YQ6tHgE4jnSsoeibNkcgExrkunhRAc1uSgyYdQrtXZjGFXAG17YoA+sNPr+L8pRuohYYZZiFogjLHQRvT/S72t7vIb28h6DS0SfPFACELuQlOBBmNDnL8vTPjMVyzS80jpDQzDxm50ADHHowm6t7Jx45H0Ca7dzpoUyNw3G4E0u71HN3kKSQcMLv14bTrO1/HcxeLotWdUbT7fRuXmFtteYUIiDWL0fgF+9yvW3/61xaK/cPBb+3m3jPryvLWth7i1p95/VFGIMmjZ87kJHnMNs0AWleJMVad3JdhqYClTBwryRh+8/EFxLIlDHsJDh5HmlEc5xbGqf6JIdZtopxO4KHTp3HfybtY5tOEcjrEsfmiscVA4kMsXb4KdPvIkSIZyq3bBFZOgGBaXKjlRMjDI50WF/7Qc19Dl74gxTJOPfAAml36/AwUtHGEB6ffxPt9/Nv/409w7r13MFFI0/sL1VYd5fkpPPH8Uzhyzwl0kkM0h10MUjEVOFk8lCSw1VRGXqNirFLFzMICgmxOtAaxjxpmBkaagE4K0E4gcgej68TU/9PrZEAvEDMRh1QfQdp20mmduuY1Kqx0WGqE2hC1ShU//8UvMDE9jUceegQT2SI6Ww2UknmcfeMMXvnlbzA/NYvY//w//PdDcp10k+MJQiJ7ndK3RsOAmnXCYvgvLaWLokWkM4q14Oe6CvV4E1Fx8bQ6HaXfzVZHrd5s+2ard6PZ1uYiycrTnfSGE6LT86NcyKtp5eSxY7qgVJlEhR2zwk1BTnXLEYto0kOrRbZRrIvOtDh9wpEbSDroneSlHm91zFHhwLUFq73XbRjnG2AiGVckNG3WtnBmKQ5eP6o4yqWiBsjyWnLBKGvAUEZG61tbeOG730M+XxD/TKqHbiTkgtvVbZx95w2s3LyGRKyPbJBCt0OHMFm/Y5Cg0D+DIf1OGAFwTp80qj3VCZqtNg4cPCSuu1SeQr5Qku6cFEs4iOHjSzfx/keXsdXmENKCoZ0QoowQc8M+Zuo15CoV5MMeAnvd1ept75tJnwy/Ko8NeeTaf61SQ5mizCBMl5kZfBU33VNjGYyLIl06PwI1r0lFUXN0/uqL6DCwXZ2O8nAPE7A5xYntVBwv/vlg6X/tR8+jjG1nIdTtGVNj2FnE86kTsybNOo46IV0gYf1w/Nfj19qLnmZXMk9inHuTNp2MIn5bhBRdYlu/XdHbZMLcfwk0M0msUjOcz+HX73+ADlLIpIuUGYsio+kRp7On2f/UayOfTuDu0yfwwBfuRnzQ0agw0QLcF2zO6A2wfuMWPj13XmZCSdYVG2zMMBNTeCi6ieUCy3YLzeEApV0LOP3IwwiDNGL5POb27FHHMT+nimqJhIK1zdVV/PynP8PlTy8AsS7q7Rr2Hj2AJ7/xNGb2zqMdD5HIZQwwWztbXROpF2jGZqZD8Zowa6UslYZlrA1RYkztMgG6VCxJPujTdwy43P8zuOv2WmCzkNaD1S/T38Qcktb/PBri4Q1Docf+oI83330XH577EI899Cgevv8hdCotVNcrWLu5il+/+DJi/92//m+GfEOcbOAUFZUtmvBzXDs9MkxRQfpHNaM4uY6hrpNsNZNBiTvhnbmIjSioxAiYhofiOnft2a+Wb07F4jNxJBPHaL35+uvYXF83c+H4WXs9FPM5LM7PqUDA+WVulJSSOiubkvLEbQb3HiI3O5dWjbrT/E2iCJqjlcYaBHSxrb+BzzmbDWcPLUlwWEQ1fBX/qABKwLIqDhc9MspncwpVHKQ4GEHzmpJ35+OpS05kUihPTeHZrz2vaz85UdYMQI5i4lDTytoy3nvzddSrm6DkHzRi52kcYyEwgT67BwXQ/Etqg1I7diUa4Tw3xOTkNA4eOqoD89btVXHhPJ82tir48OOruHj1NlrDNBLZrExkMuhjatjFPPqYJECTSwtDBHa2YJpRjW0NNn4GEUKaKd06nExx18QbThNrAZqb35uu4lMJLmLxgXuEQ+Z++rWCUYTDpGV04DqAdvfCB2i1NdsIdyfMm/9zr+2/F/9x41G3+39fEeQ//jMAHamiLPXhvC48ra3/+UWveWPYNPxAAZIXoth1y89lgjpDS7rfdUDtlNTsqmtlkljLpdDI5/Db98+h3WezVAGdEJpQw4Oe7tAsEMbCNjKpOE6cPo4H7r8HyWE3AmhSkiwS5pNphLUmNm7ewjuvvI5Bu4M9cwvoMCizVsYM7jTMgnuGRetUAoWFWRx74H50U/z/JKYX5gXQpAbYVs0oPEinNL3pJz/6MZaWrmNt+zYeeeJhPP7ckxhm4+inh2pQWa9uYWJmSp4bLvk3TV7EJ9qxEqCHCEN6c3RV7ykWiwq+2PfBg2RqctJMfLEBmX+/TaZIvOfQaltPsPMkZTEsuduoXjbKrkZmdLwX7V4Xt28v47XfvobTx+/G3cfvVoF2Y3kDte0qYv/6v/4vhuwhr9fqAmhqnhnpGfrACNP99MyJ5N3pIEm0Gzq6IxI11Vo6sLHFu8qUvVDC0WMnBdByWcMQxYmSbEZ/8/LLqNOHQ9MyTES9e2EBuSADFrPcdO8oQnYdgK5hZmyHufc3SoctX+hJ5riAk3Yg52c2njOgcVIlz/jHWXryuUcAbSRTvOm6kVGp3swgZATdppNVJo3JyQldUypmGClT6TK7MI/T996De+67F5ubm5goF9GoVDBTKqFdreLqxY/w9muvIjboIUb3sF5H0X+HeslYUhE0e2b7NoI2AG3aVxu0h63WcOToMZw8dQ8q1Tq2tqu6W7eXb2Fjs4pbK9uotjitOgvaJ5Fby8VCzCT6mB+GmK5XkavVUOoPkLVuZxqxpZTawq/WpC2EOYAeBYh2pqC9Ntz4/F1WqscA1QHiKGoemWG57/kA7QNfVAvxQmv384jesDfbcb8Ozt0GdFEwf891EvpKHv+g8MHb19L67/1OIK31+TkA7YIAFzX7B9fInc5wzz5A+4GFCyYiAyJnHmQ7fgXQVBvQcCibwnreAPTr5z5Gtc3aSB4hXeF42HNqu8nTkAg7mm945PhhPPzgF5FN0BKA3jK0oO0riiatwVEbYb2Jc++cwcr1m4iFZu6ixr+xy1UNIGbgMtdqLxlHaXFOAB2mk2paKc1MK1AKaCnAVF1+HKYF/a/+8i9QrW9jfu8Mnn/heWTKWSOvCzh1vKdBA5V6DdlsLnKMU7imRcBAipExD+gkGvWWgJlDMPiHem7+YfGewaFr53eHvdaCQJh1O+NM6X5mZLhOODkaxOyyIbde3Hqi0x8nyqzeXsUv//aXAuiHHngYyVgKtUoNsf/2v/zDobw2avR2Nn7P/JcAzRdlKuBHBg6czAJjk8eoSOFKJmZDWG6MBYtkEtV6E7liGcdOnJLnhLO95Iicl156Ud1x1DkSfDhVZd+e3eJg2aTBSNNsFJsK+1I+12Y5luv6i3rkI2z1oNGOZARtJiZ/BgzGbEb9VHt0DcxkYlcQdBG0A+hRBB1XBE33PoL17OyMFqgkibEYUukUvvaNr+PwXUeRK+Q0+oeFjyy9Cdpt3Lh0CVcvXsDlCx/bCUS8uNQiGztRFnpYGGT0PCBIs3hpI2h5pmjWW0ZeHJQ8Xrp8DWubW7i5dEu2lF2OIOxzinUWnaGZwjIY9FBMApPoYH7Yw2yzgWKjjvJggJwyJuq4TflHi04X0NAc7s6btM/YV+qPE62TmuBfmcSYSRSf92fnfbTDeD3OesemiWbD7fTziIDOFgYd3eE08w6o3Wu5xzuA9ikQH5z919bH85od3P/7G9MHcx+g3bq2QVek/HDvw1+bUbOVLQ4O5Ko1amt3xkkOoI1ntcnsXNNVFFlzhmIcaGWT2CwGqGcDvHPxEtarTNtzhB4BNENEdrzGhpx+3kMyPsTBIwfw+GNfRj5BYQEHLzBTMvMsafxPWiNJUB4Ay9dv4tWXfoOJQlENLClaERADuhxenNJwXrpGLxw+gONfvF9gXel2UJ6eVhDHCJrXwtmMEhB/8IP/B8PEAF974RnkJnMoTZdQ7zXUzg0KD6gwCgINwWUgIPGDDJG49myDiUCKayom3wzuFV43Po74x98lWBN7+B4I4Gzm071TOmjcPF0NxN0vk0EZZb7Wjh+A2AVkANrcF3Zocy8EqSyufHIFtUoD+WxBiqbYf/WH/2rINm4BdLujlkrz10hM/Mqzu8FuYZtU3tIInpwoAmh9fsbDMTTaXWQLJdx17IROZtPtlsLVG9fw61+/LL0vZWOtWk3c69FDB60GcSj+WUM53UZ3hUorj7mzF8Roy/ubfAfFQdMtNlu4jetpdd1vu5FBnzkBrRE726LFh9u29jtH0DQ9oq+2Gbq7uMjp3ka1wuiRgPz7f/AfojxVRr1RQy4fYHtjDXNTk7JjPfv222hsbaHfacv5j80rTMmYndBOkQDdp1KGuudERh4GLBTyGhP8uUHp6cFU7s233kYvHGr02MzsAta3KxgM6XeSQncQR7M7UKdnOh1Hnlx3u4LFWB/z7RZKrSamAOSEta5BZTREwfbsRAtW1QUrv3OpunHsM78jtYE1Wv+HALT/GJ/e8AHUsCwjgFaqb/nb8Qj67wJoP3p1wDoOzlxXvsLiTgAtv3B7oOyI9IW6jFX4/mwnq+Wktff9TM//egfnHkPY5fObNRwdgvZLPY+z8PS8oZ0SiyDWTQDtXApbpawA+uyV67i9To09zbvsEN4Yi4UJFejSDAxiA+w5sBvPPvU4UoM2MgnTL5HUoTsUPUnFBVvFs6yN9AZ485XXsLa0LFEbR2uxqGiGqNKEaSgfkMOnT+Lw3adR5Ui9Thu7D+w3k12YjcVpP5w1LnKDPn74lz9EMpvEQ08+iDDRQ3GygHgmgX6CAUsf7U5b0TOHUxOcOfyDIEtNN03CGBVIj80Odu6dwSCidc0EI/oRtVDMsx5jAkTRYbbT0LSy059adlHR0lRm4BW6jH2oZ/RvFpPp7rTPRQN/MhisyPQ6fQTpLIJMTk8T+8N/8R8PeUo0SGvQDlBmSOZfirT9yNUZgI8WKqvAVp4WRaWWi9ZUG2OKRHUCI71kJotDR45Jk8vON6oLXv7Ny9IHMrpMc7xUv4+9uxYF0myE4IfPUEJmpTB6dmvqrcjBTXwerxZFBu2G//T5owhs7fNEAH6H51AEYls/zXOMZiQqzY4Ze09VdCMVh+kk1OswTY4ZDpp+AfQY2bNnj7mpjEKVUjXxre98C5Mzk2i2asjlMuj32giSCQHza7/+NfrsxkymjeZYRioZRbqcpM1W2ZCOdckMQoI0Dw0uKgJ0JoOrV69iZWXV+k2nMD0zpyItNdOJdBatNu0T6T0TQ5vFAQ6fZTt3p45sq4bdqRgWww4mOh1MsPPQAjQ9OAZ96z1tmsI82aNZJa6oZddlpDAQQIuDZnP6ToWEHzG6++bfP3e/7nRP9UzeQGEH0C6b0e96AGYfru/c6SB3a8X967+2MkxPYeEDtHvcPxSgdZB5AO0OhfEMwdVGzEeIoa/p5SNKzW8bN/afTsY74q/dPmYTeEiVQy6JCg2Eshmcv76Eq7fWkIwHiCUy6FHmByp/6NpGWSVBtY/53XP45vPPINFrqIlKe0EjqBhAhMZcn6PVWl0BdbfRwo//6q+RTaSRTwXod0MkmfWRt+XuSSdx1z2nsfvwITQ5hCCdwn0PfFE/49gtLiz6VtMNj53Jf/O3f4POsIuDp/djYf8ClpZvKqKeW5zDgGkZ29erNSRZmMYu8u0AACAASURBVEwkkVYTmJlkTl33kOub+JRIyTGS99cBsHyInLWFgpW0/jqFksBa65eDhRj9jgDYNQNFWZoH0KNKgX28/NDjqG1vY2JiEpvrW6oT8dCt1hpm/uJ/+ge/O+x2zMQUGZ7IhN+MnTIp3igC0UngjTI3nLvvj2DA0G1G+RrLblTVOAHz4aPH5TnB+Ovjixfx4ssvySyIkSVPo8WFOexZXMTG6qoB7AigrbRPYYeLkIze0C0Od3CYzRg1/+5IQXZEwtLPjlQBhpr4bKOEG2LpJGBO42gid2OMT4AeGfaPWr15ShKgNbG4z+G4FRw4cMBETSy+druoVbfx9W8+j9n5abnLJeLk4LuID+goFsO7r7+Bxva2+Nok3el65AhTZlJEMgEqMWl4M0iQ3kjpL2klVqc5cujMmfcE0maSd0Zt3+SjeU/y5UlUa00MmevGUqI75BEx7GHQrCHXa2FPJoldFPb3OigNBqBzNT8xPYFZrzQzr+20Dmdn6WTg1lVNB5b4eQPMZhaOFfg7P2NvofuA6YDYBy0/Ko3CFyfS8yiTOwG0U3G4CHrcAdFfR5/HPbvX938+3pzjAPzzMjjT6Wy62LS3rBLGZ3x8gNZ12DEeixfXKgXsm/YpEB+g+WPHXzszewF0OoZm1gB0LZPGxdvLuHT9NhJUuGdycgsnDcbayYAe4Hy/gxAz89P47ref1yGe09AII7WUl7vW9kDTw6lz7zRaKAd5vPzzX6G6solSkEe71pRbm4qerNHEgbtOn8Ligf3ybU7msrj/wS9hcmYaDY6lYjdzJq2uwlavjVfffAO3N5eRnEhietcUcsUsLl35RPa5s3MzYgMmyhOmY4TFfNJx7H5OJ5HIkFc3+54ZMNkCUShUmPT7xla504kiYUbu/OvfT0mKraLLTU0y2GL+uoAg0pw79c0OxdlAvQSctEIXz9nZeQVSfGihWDbY9s9/9ztDmfPTZFq0hvUhVYQ3GmLpTnjpVz2PBdd8YjaPOblM1dhOtqdmmReIEV8n1GxCtiRvV2v4+S9/pXE4TBe4ABg1nzp5XP8SoCmJ4U1nBK0TPJrR5iKGnQDtv6/RZHvn1+EVCaOL5IpArj3b8amjiM7dFOkZ9W1PVuVNLnEAbYqShmPVNVGECAE0AbmyvYWDBw9GAE2p2q2lG/je73wHuXwG4YCcWR+dVg0lmoy3Wrhy4SIa21WEnR5KhbJOWLZqs/mEC7tHvaY6CNPoJ9KKoKmBlvZyOMCf/p9/ivLEhAyvWNTtdXqYnJ1Dtd7A/Q8+iO2tGtBnVTotKopDZhmQJ8g3thvYk81iVzyGcthDnveD9AyjKkZMTBFpZ8qoWtkC1RtmtqItYxs1gZ2sZcDcSOyMKoeql9GacumgAzUHej4I++DtR7bm7owyzohWsSmnozh8mZ0Dfff8Ppjye65Vekea6pt2RdTeZ53x+FyudnGnaN81/7nWa8dBj2sHd3xGC9CGWuH1NiOkHKj7RUTfzlSf08rt1ENAMx/6RWTiaARJVMs5VNMpXFpexSdXl5CIZZDK5NCxypFMJiVNfsCIut/D9Owk/tF3v4VBcxulXEZYwanclI6KW7WgzhvfbbF1PEBjo4rf/vxFtTj32JmaL8hUCCn6kAPH7j6NPYcOoGu9mg8dOypbAhr+g2O2SNdRORGP4cOLH+PCtU8wc2AGkwsTmJ6blhRw6dZ1Ycbi/ILsjHNB3so4DXTG6CeSNq3hksIy6GEdyd5HRcnyCOqK4uAQkXK5rL9Unew4sMm1k050PHPUiOSCVENjjoB7Z9ezRJgq+HelN281W6oVdTnQttPV17E/+O43hoycCc6MnF1UY7gU0wwSLVqr2XQRh0kLeEOMLZ9ZxC7lstwkLQS7oaLmZrsnS819Bw7hr3/0Y9QaTQEI0wdG0F+87z5wsGqrXkNdQ2kruuHyTbZjaHhRjXbZHnBqLWd0bbeY3Yzqqbc2hTvE5RGPbS4iT80Rh+TJlbxIWhyfPXR8FYsJeIz43rXm2jw12jB8W+ak5TVmtFzB4uKiyUwGoYDt5o1reP4bz2Hf/t2o1TcRZBLYXl/FrrkZDNptnH3nHY30GfR44g7RlwNXSlEF/WzThTy6sgtN6l8609EAqdPtYWpqCn/yJ3+i68cxPKZRIKY5kRubm7j/S1/E0aPH8NEHH6PZpI9tF93BADOL82ozX716BbvyeRTbbSxms5hlRZ1cOGdGxmLIU2rJWYlsax0OkSavz1exKbtc80S2m/ukWRikv5yxlM2SxoF5HCjHAdqBtAPAiJP2O0csbRFlTZ4Z2I41Pfbk47SGD+L+++LXmpnnUWN+kOD/np+5RTSJpn47Gav1eLbyuDsdHErBLa9v0m26xtmuNftZ+XM52FkvaAKca8Zx9RRq40U9EfziQ/TLOaxlE2gX8riyuoELl68jNkhJQjuk/zJBhH7Q9HimvSiNi/IBfud730I+OUC/Y+SjrleCgyW6IeVnxr5TE5NqbZSDAn77ty9i+/a63Ns0iYXGtVQ0BRk8+dwzoNi6FXbk1ZwtFTAzO2smi3M8FoFaPtExnL94AW998A7ufewLSOYTKEwUkM4kkC9kZb52e+kWJssTKBcnjD6Z1CCvCTecpr0Y+ieV4PisUfDG6+5AmhkfwfrGjRvaP3v37o14cGGH6JzRoGc3yHaEgyY4NLGuGY6r5xdcGB28smgZ0lnDL/teKD8UPfYfvfD80Iw0d9GzFftbg2/+crSg1D1o20QtYBnLRauOcOG9jSLVPB6j+ivA8toG8qUJcdFzi7vw4ku/lkcsmyhYoJyZnsK9p0/LiL7TamJtmaOcDA8uG1TrfueaUEw7tYG/EcUxivrd99yYH4Gpi3ai8Hoko9qxR23hU5GfrciaQ8i0y450rua1dWCJ6zMctRfERRkJMxQeQuSbp6YmMTFRNnFPP8Tt5SU8//yz2LV7Hs1WFdkgie31FcxPTSI5GODtV1+TDlTmKers4WtwfmBMdoxtXqdkBvF0FjUafqcCTEzPqIi4sb6GH//4xwJUFk040n52dg5ffOBB/OgnP5aH7j/5g38i34WPzl/EjdsrSAZZFKendXk/ev8sFgtFTCKO/GCIHCdZ2HmRQQxqXCmzgYDz5qiD7fbAoV2MquVZZh3XdLByWosjRNR9yIkb7LQba4H2Wu7dfflMpGxB8e8DaP++ujN8ZMS+U77nv9YOKizS+I/UPi6bMxvvsxz6OMiPA7QOGCuzi4Ibz+X5Tp/bAbR7LvnbcGQSrRMssIiesry4q9dEhk3kzBk5E8D5lpMJ1Ps99CcK2MgZgL6+sY33PryAbCov467NWl1NWwTdgFQGFV69DvLFHF749tdRDuLioFm4Nns1KQtbdgenM2mzX2Ssn0I+EeDi+x/KFCjPaSJsUErG0WXmFaTx9Nee1bSTDtUiQRrZQh5lapF7Xf0/B9QOOMQylcCb77yNDz45j4Wju3DiCycVPfNvocgxeUPtl1tLtxQhF/NFFApF4ystN2h23sblqEn+WUMJ7qA9Z4BHOo71L0pfyTSwfjQxMRFx1BQguiyLQgbZF3PIrvXxMFTHiKN29TAJnjTw2Cps7LBe1xLv2IvY73/zWU1UkbOT5W4dzeGmMDgZiQMjM6HBVp6HI6tJU51x8aiZdybHumQaW7UGsoWiFBzXb97Cyuo6MtmsGXAZhrjv3nuwOD8vTpbNP9evXpEkjYAWZDICaW4E8YYsYtHBShV6E8Vq0wlQSYu4FNtAZXSBogjfBc18rii5He1lz0bSTUlxxUH3uZ10j9G8RsfbVxoHaFVxrRELneNM4TWO/fv3KUNhulipbOHr33gOc/PT6HWbKOYD1Lc2McWOw3Ybr7z8ssT57PNPksKQfwulRNSpxlFrddT9l8oWsN1oI5HJScZ4e2UZly99ivW1dbnoqWO018O//Ff/mTb09//t99Fo1fHVJx7H/l370Wn3cP3WMi5cuYrl7W0Nmb12+QoS3RBTiYymrMS6HTOmKsZGlgFK/RAL+TymsznJ79LdUBw1uXPDzNvWYk0gUcOvYaxV7CaAj7TTLir2/x2PnB1V4IIGbo6oxVshiXWsv0PI/e8D0D7FEb0/p864QwTuZwTj0XD08Og8d+vHet14KgCfItHm95QxotK0/8yecwAeFS6txW4E0NbXwxUJqQBqsZGpGGAtSCAsF7FSb+LVN99FKTehYQ8h90I8poBislREn54y1EJnM3j0kQcxXQzQbdal2tCMSiHPAMl0Ar2wp2G01PNOFMqIh0B7o4qf/tWPkItn1H04YCs7D3QC9NefQ3fYwzBpZiDmSwUUJ8rohj1F2GwJJ72RzuXwy5dexNXlGygulnHsnuNI0GkvSOp1KaPLZ3PyvCBd0Kg1BLQTk5NIZdNoc0TckMMFGMWbzmdHhylYtWuKA3N5YdllyD8UM3D/TE9PY3JyUt+TPttee9nvsqPYtofz9zU9SQ9099jObnWIkTCHpplHaIdO2/qMyMDf+/ozQzPJ10YH9smMGNu5xdminDOm90yqXXowWqNuS9Ls3rSld1ic4vTaRAqVRgtn3juLXLGIXL6I5ZVVHD58GF9+8Eto0Quk2ZRR/83rVxF2yQM1VXgwVIRdiLQflR+ItUa1pkUODJ3UxWxmo5ZQ1Bt1YY3Gyo/M08z2Nb9j/kbFGg+wTfTitRvzptid766gNqflnnTR7dQQZgQsGHI+4V3Hjiq14YJmZ9ML3/kWyuUCwh4dwFLoUnOcy8q967cvvqQJwIqbE4az1y1jIxH5MnKRGRolpcB+q2Q6h48/+QQXLlw0Ht5DdkexfT7AP/tn/xST09NqXHnt9ddw9tz7OHn8OL5w933IMAJvtrCyXcEbH5xDtjSB6ekZXL14CenuQL4bCTskuNVpqeU33W5gJp3GfL6I2XQWJcSQpcpEHLWZFm9lFfZ+maG0JjWXhc8OlY0D4Dvg645Mzj3Oj6B1/8T7j8psfuTtOGj3750OAj/yHf/abeJxekQrwqvL+L83/nn8SNrQYh4Hb5VAftHSBQSi7BQM2LZtO+meHPSdImhTM7KmRDZz9IuEokKYgdGMP5fBWjYugK6EA7z0m9dQyJbRbHSQzAYynueeJEBTakdNNJUSe/Ys4PC+XZgqFTBZKKDXaspLJ+D4rKHgVBkyga2UL8qMPhgk8Nd//pdI9oA8h3cwxaeML5/Fk197Bq1+B/FMEp1BD4VyEaWJsiJoSnI5vZtZY2GijJ/87GfqFpzZN4dELonyVEk0RyZHbw5jAcAxcIzSl27cxObmFnK5HMpTE0hkeNCZRhmGEQRx3hejzjB1A15vjduz3cGMmpnF37p1S4HO/Py8MmHTKTu6J8SY8Q5Xl7nLgM7z5lU50QV3kYOoKd45q4TY737taa3maCHzawsq/B5Phag4Zx+nE9iBndybDHS653DSKgE0AYRSvAR1tsD5C59IfUDag40W5NEeeuhh7Nq1iFs3b6jQxIaV1ZXbqPHE6nYEMk7iwqKiM/vn62VoCmT9FURBELxknm02KaNwx/MYoNxhf2C44FGGGoGzky6ZTWl5ZvPb9jnMItAFd4UbC94GeOz1oIxIlq3GvpDXk2PEjh8/LmBmlkp3u2+/8C0EBOYO/eSGWuzFTAYrN2/gzVdexZBidota5BDNtHQ2qJDqSMp2tDeMI1MoYxhL4ZVXXzPyRfJ3wz52Ly7ihRe+rTbzLg2YBkO89dZbeOW113D3qRN45IEvy8SKYF+cmcWv33kHF6/dwNG7juOjcx+jV20iNYhpSChTuRAh8pkkEp0WMr0OZlIB9rGVP5NDjiltyLTW6KVdjGxqBWbOnUBalX/jSOiDpV9QGwc4R139fwHoKOoea1Rxr+m/xp1Aecf+8I2dnJm+vS/++3YHzA5Att+MvncHgJbCwho0KVaK1qwdz/Z3ALQyXEtxCNj5BNbSVM9l16SzHmVFok4FxWQRNXbi5QJsdnp45fW3UQhKaLdDNTxRxcF7SD9m6jFp+NUdsMkkhumJAu47fRInjxxBo7KloRIc+lypbaE0URKdQMlaJmlm7hGgX/7pL1Fb20Ixm5fKi4FGcaqMx556Ao1+mwboiqQnpycF8OTA9S8DrRhQKJfx45/+Dda2N3HgxGEgE8eQczmzSRSnSihOFAXSHNzKxjs2nNCciBK9NC0VJktIc+6plEdJdDrGl4MRL7uWx/FQBzIgtRmj7vX1dYH0zMy02sPdYGsGTgR1NrTwa1o78PEWMXYYXrnX2NEkp65lY1Rn0qIBYr/z3NM78ckiuRYRp+jypkTSudFwWOOMZXygzf2znTFWLiRCnj+j0YnyrxSu3lzC0vIqssWSJF8E4Ge+/k0cPHBI4LV8+5bMUIZhT0ZJ7C6kntINDCCnxRtFukORBF2u2IrqjM9tVw6jNvJQOh8tMEbm247ftEGWC5hHMZeJnkVhWAmfwNAN4zTHngEU0iMsNlidtbaEHbLpug1VEW63BWo6bGIQ53748CGZrLQ6DUzNTAk8Cd4szFHoHwt7KKQzuP7ppzj77rty8zKZgDFZIThzjFWPCzxGwKTNaAqZPKemd/GLX76IUqmERq2Crzz6CJ74yqPio3O5rNQcjBZ+89tXcPbcBzh+1zHcc/yUiTgSSeQmJ/Gb997D+x9fRL44gVajg2Gnj16jpffGin5IremQfHMfUIdhHIfKUzhcmsAU4jJzT8unw8zAM5OYeNCy4dcUCjXwS1nEznjZpzFc1Ooe4ddD3H33vxdV1O8QgvuTedwG+TyVSBRsuMkznk7avZ6rUbgI+g4vGRXZx39muOudshMRQra45w6PEaVmPbZ32I9yFNoogh4HaFGCtsnD/cwFW1xDrUEfa70Okouz6MxOYG3Yx3K1ho8/uSqAZp2D8wI58kpddox2aU2Q4+SegbjmTComiuNL996L03cdRZr3OuygJxokrWKcsl3ONoylEO/0cfaNd3HtwiXk0gGFWmoln9uziC889ABagy7CxEA0x8wcJw0ZxVaeRUjSDwwQMmn87c9/gUvXr+LEvacwu2cBN1duIka3vYyxMD5y1xEZhVGxRDBlkMQ9SDqh1W7ofQVBFoVCSYGJi6DlkU6umsIJFoCtkEDZazwhkCYIs7mPTWV8znK5pOjczWs1ETRtMsxUGRfUjWS6o+DNX+vm3huqQ54lBOjvPftUFANrn3BDOScw++ac+Doi0r2imBZa5NakJMouMjP6fcB+/hh50jY+uXQFiUwWzU5XNphsxaQ5vaYjc4Ds5rqAiGDdaTaM2xqjZCoGNHWErZbGv5VROi+6Wkwt92xGpRtpnvFyZSMJ63B0feuaD+xMdiyl4yIU1yQw2jWGTFejjuW6nXzQB+hYwgK0a2O2B5YzqCEo0J2PxkQcQMD3R8kduwlT6QS2qpuYnp7CN7/5TR0mzCDEww8GAujLH3+Mjz74QBpx8tUsPigtYiWaDTAc184epExO6g0kGGnE8NOf/kwV56ef/CoeeehBLF2/hgyN1zkEIZ9HoVjEn//gBzh3/iKefvIp7J6d0+dNZXMYpNN48/x5nPv0MuLpAFNTs0j2Y+i1OjpAaG5FgObhwveU6HVR6PaxmAxwuFDGnmweJXqLhz0zhZwwYXgFZUyGhXZdhMbF0I80dwDuGLLd6WfuntrQZwfFsSMyd5GuzQT5mg6g70St8Od+o4m/mbRVXER8B2T2AX48Uo+idFez8ToJ9ZxjDVOuCKX3Kt20u16Oy9/JQTtQ53NpQENkD2ypGI6X6oeohyHW+l30p8uoT+RxvVHDar2BRjtEKsZJSUlUGAVms2p5ZgPeoNNRV+EwDg1o3btnETeuXEIxncIzX3kM+xbn0W01pKhod1tquWYhmAuA456GjS4uvn8eF8+eRyaeEtzw/R08dgRHTh9HN95Hs9dCOh+o6YTXgn45jFRZ9FY38xB45dVXceaD9zG7ZzcOnziK1a01xLMJhLEethsV3HXimBpbCKamYSUhDxzCxfr6KmqNqjL4qakZ1XWc54qGjrA7N2TzVtfSk0AhX9Ba4UHFwId0x+raikCaWWm5VDKWpWoZp9wwpeyePhsu/lAmbrHSrdWRQmynTYLx8e4j9p1nnhwqsrDTpw2wmdUnMbZtlXXaRi0O3//NagBFclsjFgGaouc4OtYs6d2zZzXFN54gSc8KbxZPPv0siuUJnUYTpRK2tzbQbjQQsNOn38fVK5cFqoz6CoWCUgdeVIKokf6EAnS+Zy5KRslOYmSMUQytQIDW9xVZm1TRFETH/iiUiy6nuQbaFK6S6DTQxtvWBIKGp3fNMwSeiN6wxQOK5kvFAtoc68OGlUFfC44z3tqdBsoTZTz33LM6TPh5wnZLo3Q4nYIa6AsfnhNA83cF0BqnHdfEBmYmzFDimSxqra421cLcIn72Nz9DdbuCf/z7v4djdx1RIZIAraA/FsPy6rKikNXldbzwwndkccpDk1TJh59ewvsfX0AXMWTyBQ2xpZbVtWWzVqCxWfQiYGo5HCDT7qDQ7mJfMo1DxRKmSGe02/LWNYBknO2MmbzNUnjOyHhppAxydJUD4vFb9O8D0M4N0VXIx4HzTiDty0yjyNm9X9UEWAod/RmB58527fHPYyLooVJ2NzBDpmMWhN0zjqJ00+6sNW12udYqi1xO76yfy3LAUGyDeBxtHubWT8PeBu3eNhukwi6qyRiqqQQ2EkNc2VhHLexrqk+3zY7iAXKFgvZctVJRPwL9OKQEGYbI5QJMT5Rx94ljePPVVzCRz+KbzzyNFLniQU9e55zCxCEBfLecroJWiE8/+AiXzp5HOibvSqlEjt9zCvuOHEQvMcR2s4rCZAnzuxb0+wRw7v92m3vHdESePXsWv339dbT6Axw/fRLJbArD9BDZUoDO0BQBuT5p7VueKCGfyyPOBhh5PSfQaDWwxZmEmbzmpcoUydJJBHV+3WE2yyjY1r+IP3wf6hvpcRJSgAZnjbZMfYjAzaDIGSYxGGGWz/vke+S7NWJkfGwfN01u3BYaxGyniau+8t1nv6rgRtGEjTiduNp43xjAEr8baZxtgYdgQX/gIKuFIuc6mvUgJvKf/FUz7MlV6oOPPsKevftx/cYtZLMFHD18F+67/wEVKrjZeTpvrK+ahgcMEHZaWLp5A+ViUcDMD84UnBE5eRpWdikNZMFCUXK/ryhZFVhXxKMrmwVmXSgbMTkSX3PFXCExSmHtcALvs+sC2M2xYzcq7xnB/PhGdZvMuAKaaq9c+WyLMEGrVt/GkSOH8Nhjj2DYp4JliAy1weT6Ukmcf/993Lx6TZ+VN1kDNMU7x9TiTQqJdeK2IvgEgngKyTCGlcs38PGH5/HVZ5/CI195DK1uC41GXfw+D4tfvPgrfHj2LArJNJ57/htosChSnMAb736Ay1dvYm1l3WQqNLHZvajqORdaKpZEu95CvMeab8oUdeJ9pAddTPRDTDQaOD45jXm667U7ctRTMZf89RDIcH4lD5c4O0z78mTQ+HoLeqNoY1SI9UFao4WkATZ/o8VuMyJXtHHf9ws2rgZhNoE7bD9bUPRfL8qwPIpD8YsaM0xByBkURaDqHTh3olBGETRn15lhrs7w3QRLRlfPnWp+biJk+Teb0Mts+GFM/CppvzY9jvshcrScHcbQCvvoqgAYYL3dUgbLvVnMFnSoUGtc7XWwXK9io93S+mHm1CSlIzOjtOgBpvWJOO8hB+cwgmVRb4g+wZf8cq2GB+67F7Oz03jl5Zdw6ugRPPbgAyhnM2jWq2p40oGSNHlTIZHG+bfO4MZHn8pUCakUOoMQjz7+FRSmyuiQ4oizaBhgce8eTfSm3WmxWDJ2x0r/B/jJT36CSq2BdGESx+nf0ajg2tIVTM2XUZouoNmtq4NqGKe1aIjF3YvIZGh0ZDCN/QHtTg/Xri+hVCoLiHldqFYh+NIPn7Uhfu0a8OQ3QhMyZSTmThBgeXAwcub35YBHmtaq00wQYAI8PwAY1Tq4nk3Ezm5uPjIbBMZ7iAD9nWcejzhoE+F4+gXPYtMsSHNqi9uS0UeIpClNqnmCnBUjZFZ9O6rOct5CH1du3kCd/e09ztErgK32Tz7xlJpW+lRkaCjsEI1qRSk0i1oE/so2bTdLZpGwVZyvI89VW4SjSJyeW1Yx4aJnwz2PWrb5QY2J9mfbwo0kZuTV4Uc6fup8p8iNF44VZoPfZtOPR0q8TpJHOVmi7U7jeyW33mrWcOzYUTz8yIOSLzEey7ANlV1byQQufPABbly9pskjvNH031BxkPcgFkeHBd10Gr10AmE3RHaQwEymgNbtDVz44DwW9+3Bk88+jTizEk6tSSRx88Z1/OqlX4lKefaJJzC/bx9uNJvYGsTwm7few9LtdXRrHFVkvELJJaaK5B3pLJhFkAjQr3W1WTqcUchYO2yiPAwxUavh1PQMFjhZvNtTyzmziiQBegDZUJKW69HUhg0K9LF2KbujZb1OvR3X09qcuvvirrkPokZuOaIB/N8fB2hzT8x86c/7Ex0cY/fWZYsyO7rD5httwJ3PvWOTMoCwMkRmJ8bdb7THrNhFUbbjJ10xXsETf78bIhVk0LPUIg888sbb3R6aBOhyHterFaxsVRCGA5SyeQU83dhAoF7v9dCgORqvWSqpQ18EoRqjzFRvHh6sBbH5hFEp+WEGJgToYBhDLkjj4KEDqG5v4sblT3HfyRN46pGHER/20em1dbAMuKYpWUumcfHMB7hx/iLidBAlLxwDHnr0YUXNVG/w8M4U8ljYs0t2qDRck+WoRuYxyEnhl7/4hQZN3P/lxzA1N49w0MWla5/g+q0rCNFBYSKL/EQO+XIO65urmqhCHntubk5t3MQT+rCTIrx167aiZEbAzLZZ4yLQNht1fd/p1LmPGbSwLkcXTF0B8tdqhBlJ9Zzixu37O60ttz7ioi6N0kuNLgwkJdGysucXnv6KANp1vZWMqwAAIABJREFUz1AG5uuGXQTgA7QSVp1mBGiYAgLo+ERhupnCwPSKWsYby7ewvLFm+CPKwRJpzM/twlcefdw8jh+UESNBtNdBbXtLoMuChDTDY00ACoTtltIh5hWZnP7TcM/miDPvk9w0VdkjQxy38XhS/V0b1K+ifyZCIiWRSY+4SC9ycjdANAz1lB7vyefkjSd1c/vWDZw6dQIPfvmL6HUNz2eM0buSqV29eDECaJ60zQ7H9xgNNDcS/7YHfcRzWWPdWetgIV3E3uwk4nQ6S8SVlknOxYOoF2owwubWBpKZFGYXZ1EbDrAchljphjhz6Sq26m05kCUGQDaVQrVRRW52Qk0x/VgCk8UpoEEuvYtBmoZZbQzbNZQGPZTrdZycnMIuDgruhkapQ7E/xx71OWSWGvYYOnGmoBxKaxa6IozoK3OlP3Pgqd4xmh3pR9Hu3ji6zl1vd3jaG2CjnlFW+HcBtOgET0XxmcPXavIdBI+i8pEq6vMicPsBo/Tfhsg7nNAIzLL0dVOMooPMUhzWupMRCrs/JRxLJtEcArVEHM18gCvNOtY6bVRoPD+MmWJznM0gfUWnQbYgUOYaou1nyGzP1qCovGhX6+oETFtzIEo2SXEQrEm5ZdVN10OukMWRQwexeusmJrJZHDt0AHsW57XG+nED0AShIJHC1fMXcPXcBY3CUodpKokHvvwlZEt59NAXQLOLcH73Ls3aZBbHdUR7A/6hM90vfv4L5ApFZAuT2HfoEPYf3It+LMTlG5fw6dWLqLerSAYJTM5MIJ1La1hsvVHH7PysGWeVTKBULpsa2RDY3tpCZbsicOYwWcMndxToCUO4x6z0jlG0QJrZnxUNmMcYOa+jUR1VMg7Q/uEdrSmLU6p7cW/3QuOu9+2nHhMHLdTXVG4D0EY3PNoMDqAN9WUjFA0VNYWUJCd5sOrb6Wk+Hq0uW70Ozp4/p/75eqOpbp5OO8Tx46dw19HjyOTy6Aw5UYRzCunSE2JjdUWG4GwV5gnNk9ttVnNYkH+mFMk6xVmTHmG1BWKz2c2pJsWHeHKD7LogDrh50T2AHk+X9ZldV9aYL4l7LDMD//dEBXm/4yJoPxLj5+BpPTMzhdWVW/jiA/fhC1+4F512QxkJgTnO4ttwgKUrV3Dz2nUN72QETYDWlVH6ywJMEnWmRtlAIJjcbuNgcRb37z6M2Sx5/S1sbW2qAMnTk6IfXlPakHKOWyvWw1qvjc1EEp9WtnFhYwvVTohOvY0glsCB+QXcWl7CIJcGCgEq3a6yoMlkUdMmkGFDQguDdg3FsItSvY7jk1NYTGWQZgs402X68VqA5lEVF0CzIj/U96PxQGMA7YO0u6eugO2iZz+AcPd2PCCOKC03edyuXwOe7rgfbaPxVNRtKBe5OyAW7WDsFHfsQfd4d0jciduOqEPXyKOgyYu2bWeq2f+mQWvEXZqBFnJK9DJLNpV0WRRLxLGdTqKWTeOda1fR0sFqZiNKbSVeOi7KsLpdR471B3qPE2yTHCLM6UptuSfGw4HmUyY5bJj7XDypdpC8n1kvYfdgs93Efffejf27F9GsVrC5fBvHjh9FaaqMMD6QnahsHeIJ3Pz0Kj5970OkmKPF4sjl87j3/vtEa7D4TIojP1HC3K4FAbTqO6IJTSMHM7If/+hHmJ2bR6E8qVbwVJDGPV+4B7v378KZc2dw9vz7KJTzaPVaOHD4gMxiuI55OBXYAMPRc6WiaEEegrwfa6urauriJBU2olBt5fxizFo0NQf5SqdogZySNI+TjfxC7ucpg9w9HwG0AXR5fJCi7XRVzCQf3mm1NX4w5kfQdwJoF4E4gJZBv2elSTmb1iht+8IheuEACRp/dNq4vbqC1a11kwIyzR8Ce/ccQD5fxL69B5AvldHihIWAcpsQYbeD7c11tZQy/WZLKYuFLgox3A8rqaFkehrF1eMpZzaIgFGkvI2cPas/Podr8eX6dJy6GjnsH39jRRHZGM/pTkn9Sz6UBcc7UBt+BOc2tPtd/ozC94WFOdy8cQWPPPpl3HPPaTQbVaRZyOBRR31wP9wB0C6CJkDLQ9fSTsxASCcNm13MxbL44u4j2J8uo3l7Hc1aPZrpyEEIU4WSPE4YBYWkf7MJNFIJ3OqH+O2lT3C500a1P0Sr2sRcoYx79h/C9WtXcb26jszCNLZUJIrh4PQe1LaqiAUGoIftBoqDHrLVKu4qT0jRkQk5JimOdCyBFAtgfR7hzFFjojj4/iW6Y2pvqYnPFG49+kDRsRdBj1NQvH+uwO3And+LNozlqV2x0EQ7ulM7ANYHVLf29NxjY7b8EXDjUZJ7fX8d+I8ZrTU7CsxJWd2DrHer89EQ8RgV5A048/VFObCDk+qdZBrVRAKrMeAmQtzu9/DR0pLGR5lBwYwcmUdR2UGJHrkmRmwsDofyuOAgZ/nGdLrIJpLoNxpIEaTZbMYJ34xgmerzviiqJHgONWiCPDQBmjTd1toq9h/cp/XRZht2QBtc0016++pNfPjWGQT0wYjFZeR18u7TSLDBhd4g8SGKU5OYXZxTlsVgjz7O5i6Z2X8//OFfqMGN14fNLFvVChrtJhb37EK2mMPyxjK2attIBkmUp8vIFXNodprYqmwik82gWC4I9AulkqyPSWkwiKPio1atas1Q7cQscVS8s4GsBWkZ+Yvz9/pIxg5rfx2MH9SqgbGWpDqZwSeq0igqoKka30fEQSsstxw0MctF0A6g+a+ZGDKa4KfFr8CM/DTj3ThSmaw6CNVmzHbtdFL6RZ4SVG6cPHm3+OpyeVITE9p2Jp+MmTpt1GsVpFj5pa1gs4Erly5ZiZyxA2TEwNdzFggpuq7ZAa9a9GPDQl0E7S5UZDVp0xFySn4qPZ5WO/mNn5aMImbWwbpaM5/HQfubks/NQ4Q3nSqO+flZLN28gqeefgInTx7XFJUMiylM/amQ6HYigOZF9QGa15jXlWmfHAEZjXYG2JMq4Xh5HtOdODqrWyrC8YbLBlL2pQkNxczkAvHSlU4dmCjiRqeDlz69iEuDLmpcJM0u9k7O4oH9R3B76SbOXL2A9MI02qWslB4Hp/Zgc20dw5ShOGLdFvKDEJlKRSqOXakAuT7bwWMqDGYYKSsrMhLBXtJoo9OsW3itmI6GGr9uLjp2NiruPrn7Ey1+r9XbURRRlO1F0Hx+HdrOzeZOCOvRUhFueoexi6DvxGCPR0sOqMeja9VPXBNJFBVYkagzY7L+f4art2BAcMYAnRjlWNQYZ9CJp7GVTmMrl8X1+ADXmjVsNNtmqnubnsqk5NgcZkx6aAW6e2432o0WavW6ImvKWRXwdLsC5mAwRHYIFEltBVksTk5iz9w8FmZmkM9mBfRq6c5nsbxySxbBpDxIVbJrr9JtoIEe4uU8EjnOwExi+cYtvPvKGygEeR3Sc/PzOHr8mHw5yG+zCDkxO4WZ+VkBdMJOMXEAzWvwf//Zn+G+++4zo7Rl3pRXNrxRqaDZaal1nIHAZm0bmXwGEzNlaZ9vrSwJnAulPGoajlHA7r17rD1oXK51K8vLWFpa0tfOrJ/9Fm4wiKM6xEknzARwdR1yOhE9d2yr+GfWpg02/MOZ16/BSD0elyCCAebK7WX1gEji+d1nn4iKhAbBRxx0pO6wBTACNNMMl9IZ3sVMJmDDRDyRQiIdyKWOH3BtY13prGu73LtvP3K5IjIZGpoksLBnL3oycBlKjsWouddto9dpyWq012nj8qefRtI0Z5ztGkn4Xumy5bodXbQzUmmY6MmPfvQzp0q5A7/oA63bVOMp7ygqMu/dDbD1oyWf0vAzAH7Nm0hhOyPoa1c/kQ/HieN3oVGrIssNNOA0igHCVgs3r1wWxUF+makYJ6FI/2wPGN5Qfr837CM3TGBXIo/Zfgqz3QQm4hmlwjR6oScCq8u9NjnsITL0SKjXjByqUMDtfh/vba7h3foW1geMoAaYCwp49MAx9BpNvH/tE1TSQG+2hH4yhel0CY1qXfxiv9/VtOcs6wHb2zhQKGF3OkA5lkAmHCCLuCIvaaKthrunzv2YANr6q9sJGyPu2R2q0aEpVLXb1EYqn7lfPpVlM70ILO39dioOH6DvlD05vHT3cvz9RI0F9oFunfmPc6mv/1wR2FunQ+0j0/1uCA/boq2+J1s0NJYKpinMBCgszfbRSQ/N3gtTaAyTqBZL6C7MY60Y4FqtIh+c7c1tbC0vKwAgePIeMMqVM8rQqCto98t6A7O2GCfBkwbrhdg3NYPFYgkH5+axODGJiUyAhMbStdFuNvVRqNRhxyCptEI+i37YRaNeQzoXoD7soooeUjNl5GemRFksL93GGy+/ggmapwFY2LMbh44cUrGQdqAE6On5GUzOTps6BSVwUlwZ3xFe0z/90/8Ljz7yEMJeS3QMByEnadXJiJseGMMhNqsVtKmMCpIoTOSRClJY3VzBxFQJ+WIW7a6hRpiBEIypRmPNiDhD/pcudqRlCb6c6uTTauo6ZBOfxskZMzf+YT3O3XOT8dv6ypgVgFlvZqQL5XxckxzCQaO49dU1SY9Jd8S+95wns7Mm1JHMzq4k98YcQI8iBgtQJNQ1BDaGTm+AZXI5GxtGz2dnds3OzmLv3n2a5MFCYTZfxK69+xAKdDoad8UuNVpwViuM/Kgh7OHTCxd0A6RAyJgBsoYqMFOkGRk6P2G/oONLsNyGUa+9NzfO8MPG48M9xv/3TkHVDr6ZHCBPTu+B/mZ26TVvmobwkuOzpyzTp12L8wLob3/76zh211E06xXkAjOXkQDdbTRw7dNPcYsctAqs5Pq64p+plBEnNxhIj0kuPN7u4mBuCouxLIrVHnKhKXLl8znJHumfwc4mSvTaoRHhJ/qhBnRuxOK4jj5e2bitjjLEkigNk/jS/H5MZLK4snYLl6rragmOEez7SVX5CdBh2KHJNALSUVvb2FsoYF+ugKl4EkGnh4IiaNJ/VkPPKElchwFoRtAufR+X2e3ITCxA+2DqZzz6vqUBfDrCUUzOb8aX2TmK404A7e6fq9D7wKvD2LViR56/o3UUccz2UPDX0ijaNy4BDqBJVhjTUSfHN8oHA86mt4DxkaG2BujGB2jGulJgJAZZNOJp1CamMNy/F2uFLC5vbpj5f4ywGTH3uqg3KtjeWNekHg3p6PflIDnNVH8wRGdrC+VkEkcXFrGnPIFdpTLylH7x/tETI+yriUr3icEZac1+iB69oDPkUnsCHH6uRq+DOnrYHnaRWZxBedcCEkHGTLF+8TeYnJxCLx7H7v37sP/gfn12pCgdhQB6ataY9bNGpSlKdq9y3X//+9/Hk098BZ1mFflcoMlOzCSo26eyic1w8UwaG5UtrGysYJAYip/ukI6L9ZFIJxRJp3MZtFjDSZiiIflwl3UTpJeXV0z27wE097GwSJI7I8v1o2peGteJ6GfwPnaYtcq90xXnzL1Yr1alN++5YQGk1X7n+aeUN7nFzaIfL65TdWghugKZ9VRyBQsJ5Rk99+nnajoE6802biwt6QTS2JtUArkgUGsz0/Egm0eHYzsSKew7dFj+xUxS9Jo8gbrmZKbpClMtArQ66JhGZQLxNIwEa7Wq5EK8QJ9XhImKOfb9u4s44oSdTaM56fzTbnzjj1McptPHGtI4btM1Erjo1vKfRlI3kv2xYYU3ed/eXbh86WP8J//8n2J+YRZhty1pEnXQQzaltFq48ME5VDfNZmJxhNESFTFUNUqHqwxkgFgyjmS3j9lBCnuTBZQbfeT6pilHBRYWX+TPYJsjrBdtZjBEnebk2RwuNOp4q76J5UFPBlfTqRwOxnM4tf8QNhoVfLB0FZ3ZMnpUdmxUBR5c+JRIMqpKyIODB0OIxXSA/YUy8u0u8v0Bcgn6CFP3S318XC5mlD5yBJKb6m1m1O1Ub/jZj37m8X1cm+MFGWV9Y1PCI67aVtqjonikZ/UtdEdfu7Xvr6/xr0kz+WDsXstkl6aiP36gREDvxrJJkTPQIcoo2nQLms9BgKVXBAt6DIKYOXEYAznj7jAEUkCzSy+JAJVYGstBgOn778e5egWxYhGDTg/DTheJbhdxTutJEANj6FRrWF9bwXbDABwznXC7gr3FEvaVysh1QxycmsYCZ/JR4xsaG1n+LoFFQYemDRu7U1kjyaLQ1Ia4N7qxISroYbXbwOSR/SjvWUQ/mcSly1fw3pvvSH9Mq9G7v3AvsoWc1ByMaEmBlacnMLswp/FW2XweHQYAmknYU8PXv/t3f4anv/o4eq2KegdoIsbrQh8a+tMQX9goR4vSWruu7sJWrynXu1whENXDEVl8DXY7Vms16fpn5+bs+LoBZmZmlO3evHlTgFssFK3YYCjO2hQMqcc3g2YNYDuverOO+F4NThmprQ/e/D1K+aYmaafQxC3WC7o072eHpXHV+1yA1kIbk7g507uookzISKbQaHUE0J1+H0vLK7i9siJ1BzlHclK75ucwMzWlRccpH+1uD+lsHnO795pJ1FbCw98ZAXRPdMvVy58qguZNp3E/3zyj5mazEc0Jc2Dq5H9+pOODtJNl+QBNQm48TR6Ppsejq/+XtvdgkiS9jgQ9VEakFqVVazEKA2AwwAwAggAJkoslscu1JcglQbVcnvpVZ3dnd0fj3S3tdnlHLgiCJIAFAcwAI1qMaK2qS1fqzNCx5++LLysq0QOQS7sxa5vu6uqqrIwI/97z589dP3x6gKPNbfTXmdk95mAzD9A8vPi5W5vreHT/Q/w3f/yHaHVasqjC6tkxIYAXjMb44PoNjLo9SXgg+UTgDKNEDQnzLoILHxwUWkEkAH3GqaEzzVBNcitYLiFw0YCHCo9DDloNVX0zVmsSxghKZdyZjvD2pI/dLME4TdAwS7ho1/Dpqy/i4eOHeNQ9RLBYR1arons8FAnfaMJJdwYjTiRfkFuF9OFYsks4U65iMQGqTLZgejlnC2ziWXVIYEEK17BFZ6sKBL2fcbotnFXDedX2rGp0drjmpa2+ZvreECAvLMPwz+phUq1m8QDWwFz8/3yXpf+sQVheWg7Iunsr/l3x9ZzcX3k6NDdSeX0oYVMrvAqgOVSlzwrzPB1XKkPK6UzPE1kcFzCC6QjdwRBLm5cQ1NrYLrnYJ5W1vIinvR7qnAmRAmCFK2rWUKxBWQmzeuv5A2RRgOn+ITw/xKZXxpJhyQG7WW9guVyBQxdGGnvJ/azeKw6ZqV4wYkU7yFapOOOrFWVV4QP7wQhpswp3cwVmuyGLMN3BANd+9LakiDC95/mXXsTy6jIsh94ysXDHi6vLWF1fw2A0lG3GKImkgiYO0Inx3//7P8PnX/80jGQidI0YcXF1nNuJDBGR/5swXUcAfzAdYv94H2N/JLr+WqMi1qQBE+vXllGt1dDt9+AHAdY3N6Wa7vX7Ql8SpHu9nhQUVHgI2CaJ0EKyeGYaAs7CReddur7e9AOR1JUcC7T0jlU7QZh4RzxjaCxVG3wWhIIV9dpcBa0qFOWfXARo/c2eBdAUkUvmYKkk20q37t7FhFHlXKYIQ7TrNVw+f14ZuOf6XZ+GO+UqFlY3YJbrAtCslhVAB2I7KhW0YciAipl9clbQn6JSlhOLW4MKEE8WRHTbWQToItUhD2thoMiTX7whCiD9rFb3WQ+nUnHk7lMfUUHr16H9HPSfJe8MwMb6Cnae3MN/99/+ETwOUGhAw6qculLHlhzCm++8i+lgLLpIfhum0/CAoyKUDzXhhRteBDwC9HLi4FypjgUfAtDkfflz88EXB0LSIgQDSbJI5MafJCkim5rZMW4EI+yZGQZZIprl9bSEz73wMp7cv4+D4QCDsgWr08Zuty9fk34iPFRoys7AX947rLaaWSY89HmnjHoYoSwSK0MtOfBicqJPA38BoWfroOdBtlhBz3jlOXWFFmXoru+nAbSqvk9kdh9FcxQPhGcd1j+rgp4H+pNOjZFLqdyTsp2XUxySU5iHA0t+CRUwdkkUTwErcs/FiAtSaQL/4EBUUeXVs4gXltFrdvCDx4/hbqzjcDKWcAV2ZpL9bnL+4Ys8riQr9ykCBBgcH2DwaBsbbhnrVgn1aYArnQWslSuoW6aYXqlOXjnk6e1G8eCJlHRbqUmU/E/ee66TI8XIAo6pee/Usf78FXn99x4+wht//wbajZYoJeivfObsFrxqWRZbTMeSNe/O0qLorekFQtSicovXjPOtb3zjG/jMq5+AlfqiemLRQZsDYddFOqcqaK9akSo6s8jVxzjqH2HvcE88q6vNGlrLHZgl+u3wPbaVMRQPJIfhytw2DKRjHwz64g6pNwV5nxFY2cHrDUPhonOfen2NheqQLedInkNuCfL9IUBzKYbFDfFuPBqJH5FUz3J4RjKXkwpaDwMVr5RP2mep2Or2lKoxJ8e0Xy3/TLCoULoVhtg7Osa9R49EVcCHlSf1uY0NnFlbRSQtuqJDZMnCMLGyeRZ2tSXLD2IUxOy+wD8F0HRg63LYyJs3jiRaRzk1K42yWkPNV3dzAlNJtU+Shk9VL7ms7uQBVtlkGqSLlE6xki6C9IzyEc1zrskubBNqzvKkUj8x6ebHCND8GqsrizjYfYj/4b//Y5mGs8IUJ48oQL3sYnB4hOtvvYOQCdySQJIJB00fBbWoogZKkutmG7D8CKtZCWfsmgJoKUZUJyRxR9ymnMmz1JBpkkXiuRHCwbbv44Nggl0zQ4/cchRhOXPwyfOX4QQxdg8O8Hjch7u6jJ3JGCNyjaQ2eDV4vfmeU1+LDLUsxYph4UqpgjY30tJYAJr6W74WjqZo2G4UIoP0osp8NTujm+YqaP3+zips3fXlMsriNZOvkX9AWAS9uj9XQc+DcfEg+KjK+h8C0M8GabWJRoCmBI0VqHKtkAcOaUyViS3cKtv3cZLCZ4KOZWB/NBSlxUJmYGPzLHqlMuKVNTxKTdwdDJFUq2KjwK+apDQWpbpApfrIPRFn8Kdj+OkYvf1dWIMRzteaWMlMtMIYl9sdrNCcjB2dFGxq5iP3kdjpytOBNGTUHcN+lFEa6Srl2wOpoMeOgZ1wAmttERsvPYdeEOLta9dBod6Xv/iLcAwTtz78QNJXWEGHcSBAvXl2S1weWWFzqYQKDdIbrFjpw/Hmmz8SgDYTZc+rNpyVUQTnJ1xXZ/HIHEMGJ5M6qbcamIRTPH76GP1+D0bJQmulA6fsSu4hv0ej3RK/myAOUWs2UK0x4Jr1pyPe9LQa5fVukD4SDbMtFbJU0CVW1OrP+v4ieBOkCfS8r3Wuocj3iGFhgEG/JwDN+RAHhWqrkDYW9glAq7dbAbQIm/ObpMi5zQM0a20CruV6eLSzi4NeV9yvxFwkibHYauL8xgZc3igxWyIGztAu0EN3NMKZi1dhVlpIOSgiQLOyi0IBaHW6QNa/93Z31MZiGKBWrSjDH6miyakxTPaEh5ZLlTvLFV+7Bm2u5ur/1KGjlB7FAWKxStIV+PyDO9NDCxioh0pfFM016X+jW12lGjAFoHm4LC91cLj3SCpo3vzcmaHxF7jw4bnoHx7i2o/fRuSzWuKZl2IyDcAO5HQFTYqDHHQsFMemVUFnkghAc3OM2kpxTiCI5uYtrCoCqgCcTFLBo9jCUZziTjDFkzTCoZNhEgVowsJmrYWPb5zH08fbuPnkIdz1FRxaQHc6gkOZHyVfmnYhP5NEcGPSLRk+2V7CGkzUqZllZcJBktiQGnAZKy+GMXqB6AREi+/hKfqioOKQjix/T2ddkNy3J3OTk2r1hLIrSvmKOuhn0RxFjlsfzPNV9E8D6OL985MVunJ7ZIGQ8m0T4Mt5axkA0x+HCx7cuLUxJqfp2DiKAjw6PhSa4rUzFyTvs9tqYtBo4Y1HT1FaXIElwcx9qZKj1CdnBjovxrz32IFNIwT+BHE0xuT4EKteGat2CQtxJjTHulfGSrUi3RAPYdm41CnkMqw8WRYTzpkAnRtf6fef1XI3DTEoGaic20TWqsM3TXx49x4++fIn8cXPfQGx7+PP/+N/EOClVI98MLvJtY1VtDttGWjL/UKVl/iEmPjOd7+D27fv4HOvvYosGIkHtUIvtZlIE37uXYi6iXQOq1J2JeSKJTDWQhAGGPpjHA67SKxM0laYEkPrBlbdXq2MwXiI9kJHAJuWopQgHtJQajhQ4ElNuOsKILN6pmBAALoA0pqTJkhrSpTPP4sf8aQJfAz7PQmMFQ800r2Fha1ZBT2rMHKA1jro0yCnpD6z0FgueJdcqZzvPHwIn4siXMlMElQ9F89dvIB2pYxpvw/PtuVFsT63XRfHoxFWt87Day6L0bwCKGU1yiEhwZgHBWUn+7s7qvUnj2YrHpoVNxdWKO0rArQ62HnTq1ZabhrlkJLbiOg66mQKz4uuJTHFn1eDbvHBKlbPCniVGxU/rgF6nm/UYKPBhKcnfy10mlJB//G/+wM4HDZw2GFCbrgy+d1uVwA6DWOpoNniaYCWNJUcrGhgI2Y0QYTF1BaAbo5jVGIVfqB+JvorEOXVNhaDOmXd1+GAh22wgTEs3Pd93A8nOCgb6McBqswbDFL8/OWXMDke4N3btzGulNBtuBglIZa8ChxWS2GMKSsF5tGRngqmWIgTfLzaxKVKDU0+RBw2lfKOR14bp9fKS0Xeu/zGLAJhEWBlszUvMHVVra+vfu/1qvezQHS2qFQ4becBeh6ktfKm2FkVP0e/DlXbnNjZyuGfHx7P+rfqHMlBhZym7BOIa4W6hfMIJFIcVGnEBGgAI9vC9niAx71j1F0PX7z8HIIMOF7q4G4U4dEkhtdahJlwADVGmoXwozG4Dkj/8clggOFxH9GUUs4MaThGOh7gbLOFdgosmzauLCxiyXHQ8VxR57AbVh7rJ14z0jmK9E0dKtphTw98+UxQHTQwEhwhQfncJgKmnTQaeLj9FJ977XPYWluXDur//D/+FJ2FtnhlUMFBgF5ZW8bC4oJI+DhjUYWXUkx861vfwqPHj/H6q681M7VVAAAgAElEQVQgngxksD6jOvP3VIIh8s5Rrcuze0+kSvcqZTiuK4s5B8NjPD3Yle9L/2nOR8I0kqraq1UkaJmgzgOk3WmJgRIDN46OjkR94diK1tBa6HmQVnB0gkO8J0gBM6OUeBdOJ+I6SRtg3t9iikaMpOKL9xMpjqKRuVg/5rl+etV7VnHmOkwtK+MNxiHhe7duY7/Lk4gjYiVb21xbw9m1NZhhgGA4RE28UfPWnO05QbFcx8L6BQSyYs9FFCozM3mx1OtSvUEt9OH+npgnURHCXL96jel36oYWNeccD/3TAPpUJZxTN/z8k5ZXfYYGhvkKeh6g5cCaq+r0A6lv6HmA5gnKX+1WTQD693/vt0U/yp+X8kKPkfAEu+EAN95+Fwkn8eSJo0QGsmz7uBTE72vT80RCYw0YQYQF0UJX0JomKDPRnu1hbv8qAJIv+bCCDrMEMRcdEgOxD8ROGY9Ic4z7OKjZMoFnzlw5SPCx5irOLKzigwcP8P7RLnarFtKyg3IQo0zT+MyQljZ0bQkxcNlBJSmWekO83FnEAkFoyil6PkiJIRaqp2LVCgBdfA/1NdPSrmK3oq/VKRrkGZsjQoNogMm/oAL3vOQufKx4j5wqUArr1s/6nH88QLMwIWfKCjrLh7i5kkVyQllBK4DmCvcgS3GEFA96R7Kev7W6io8trWIQx3jUrOAB78PmIk0EYYxCeDzEswCpGSMyAkzGQ/j9MYwoQxqkCIYjZJMB3DRCx3Sw7Lo4W2vg0uIiFt0SPPLKUZB7eudDXBliqW0+YZotDjZzcSCH1nwN+h5jvJuV4TCLUT6/ibhWAZXTOweH+PV/8a9wZmNTaJY/+ZP/XYbk5Js5fGSSytbZTaysrUi4BKtn/p9AyeLiu9/9Lh4/eYIXn78KM1IUR/E6yeuT7VRTqlo6X0qifIndmwJq0hGVZh2hlWIS+Tg8PsQk9OHWyqrL40av64iXNUE95lyoWsby8pIcVt1uNzc54g5HPiDMq2d+T81H84Bnpy8/h6kCaCVIgFpzy5IDk0sp4obHrUImJ6WZFKHCYH6NHPRMsZG/uTlAFyuAWRUwY/KUKdIkiHCTMVZE/5wPpe72uUuX4PI60is1iVBlQKMkIhgiC6o2WxhMI2xefCEHaGXFKQkkwVRM7jkoJEdDORABuuK5ckG5J3/iP60uRLGSUa3YnPwur6Dnqx8JoS1uh+UDv9nXe8bqpq6OZEkn56E1UBQBfR6g9YYRwZnym1azKhTH13/nN9Fu1aVrKNHciHE8gY9gPMJ771xDzEgeSqxygJYlFUlsSOE6dOSK5Ibik0mA3nKqaPmZbPKxNZXXlA+eePHVYlGi8uAYfMDqPEhhVGp4MvHxXu8Yh3UPfSsTKVfTcrAYZvjKaz+H/e09fO+9a7jrRHA6LRhjHyXGmfFgJffIFoBSwTRGk2u4gxFeXd/EpukgHY0kD851SrAiSrYoPWLbenIozgLX88PzVEdTqKCLypvi5xTNkuZBVMvr9MxFgijkkwrK/mdc71mB8gyALtIl/xCAngW4iscGjYtUh8OFIaofGAGlTdxF608rSpgIDRvHSYonSYh7xweYmjGuXrqEjeYCPnz6FHvNCqz1dfTDDOE0QSMrAWGEMJ7Cq5UwDIbY2X4MO8mwsbQCBKkMfh0OyzLAiya4UGnj6uIS1qplLFY9hGzlqZXPB7rqvlcBHWJxxWxCU+VkS/vOYWJub6IqaJo2AV0zhU0VR6eFHqmFyRRf/tKXZe17PBnhz//8P+L8+XNiHEWudynXQFfrVfm6XM0eTSdSpfK9eeONN/Ho0SOc29pAzSWbrToX1ScqO4D8MZZLR+WY0EgSYKAWa+ijQd7fbVTEepU899CfYOdwT7YQ6aw3Yt7myjICDlbFiUxhFCttvpbDgwPZ0pVFFs0/59W0Xl7hM09PjwHXtg0DFW5f5stzoq1OU+zv7okxkwwQ88greUZI03ztK7lhv74LcxH6SaWoDKv5Z043eSuLzCTLEMQZPny4jcGI81qVzk2HtnNbm6hVXGShD4/AkbJFz+kAk1tHbCOAMLVw5uLzyExn5mfBl8FKm6V/FEzgORYePbgrrT+ZVJ6ETEoQTpXLG7JddMIBFysvvhHF5RUB7sJmDz+Xp5le2Tx1CuvEZhkQ69SWPMlcbyKKx/OJtWWR2ijy0Tr+Sr82OajIp2URBt1d/NEffh1lrySBsdRAl7mWzeTh6RQfXL8pid5RQA6L9qYcYNDKleY31F86chPTZMaJErSCFOumh7XMQYnJGExe4eHJK0dOU9y7yDsroJYcQmpqEWNqAAdhhEfTADtWCdNKFT15TQYq4RSvnb+Iy24LD3Z28K2duxiXXRiZLZaxXEYg3nhxJiZJFc4UeONnEdYtB6/XV9DgYEqqcgduQL03g0Dz7bn8/ps9ZDmreOLZrQZnuuAtHqrF3xefzFMfzzXUUn3rAzm/P06S3U88FfT9X5TMFQFfrqWePczJUYs0jAyM8/tu1nnmyyl8DhjySxWLm07FZjcS+olDdEtMxpja7vMwc1p4MJjgrd4RkjrTqIe4+vxz8FMHE9NGzzEwkfeS8x6gFNFwDHJtCaF+6qPXO8ISDYL8KSZHx6KEijlcnvpYDRNcrNRwdWEBa/UKygQjDqpIPYs+PQ+BlkLHzFVZtPKIhDeWAoXvLcExn5cwLICH/KRSQrRQR1RxEZFLzoCrF64IRUCqght7jXpVsIMS5sWlRamiGRpLkCzXqkILVCpV8aj+7nf/swTB8v36zCsvy+xG+bSoe0SxuOpakoPmq6NCw3aosVamTar7NmSjlnatJaaGZwm64yG6o4EsUtnlklTRVH8wmILJLjwsmCRDb2kOCAnSInDIhQb02GHxRbUH7z9uBEo8lnjilERbTZCeTCbwJ1ME44la+MlxV6psDhwtKkQsGL/5lS8pbYa+yfJlAQ02UuHkceKapOefCcajIMZbN+9IBax54U6ribNb63C5oz+lVaGM+HPpDSs5xlVZAtBBYuD85ReRss3TOYDiIBoiIs0RTMSb4umTB9L+yzo4Q00bTQEr4X3VlZAbZJ4Dnqcn5vll/rm4Nz8P0Mr3Wkt41EDq5H1RTlRFvlT//lRFrlS2s4NCwDIHaCQhhr09/OHv/7YEbRKgPduUKpp2o2kQ4r13r4lXAodw/JmpWQ55yrL6lM6BNzyXTzIxtGkHGdYNF6upDWcaqqHjrFJUYa18DbxtVfgBr0MM3wwxIV8YRHgyCbFrephUajigr0EJ8JIpXl5axmdbG+j2+vjm9h0c2SYmYYaA/KjNoVaMOv0bwkS20TrtOp4ePUUryfCF+hpWCPrxVA6hSkrTHRtJIdRUP+Sz+1HEOtrQ6NkAXbzuuorSQFrk/mZfO08Kks8V6kdHDZ3A7zwHrv/8E183B+nivoBeRdc/w2zYqX9O7b0hhyb16LYsWngE6DQWgA45GDRsRGx5mfkHB5PQwf3uCHfDAKFrYnWxjNbSInZ9wLddBLaSToq2nSMJSizFjpa2vwn6kwEa9TLsJMLB44fwe8cqbIIt/TTAhp/gKgG608ZarYqSlcKkHI8SP0lgVw6KUf76KY/kQEDGg7k2WgBa1iuVRp/zCAL0uOIgXmggqXkisyMtevX8JfECJ1Xx4OEDkc+S5qNsc2V1RRQXIrtLQjFwosMeU39I+/zd3/4dhv0hFtstdFoVpX5iEZUPVeUAzpU8KudR8f3cFRDFDDshqQRUcre2PCUFQj+QSRwK7cE18eF0LHI8yyVVEsiAsdmqS5oMiweaT3EngyBMUKZLJekKVtB8TXqLmGDMe47RWCWnJABNliCe0hCuEMKdhwCIaIE4MA/QRZ5P3Zh5ooMW+eeRPGzTCdA/uvYhZRnqBRnA0kJHAJp+EsF4IECthRPKK5oNiYpWmoQpLj//soC21lgL1HIFkp4c/kT+/eH+U+HPKAwP/BDthQVZ7VS6Hx3/cxqgT1Ee86VP4c96uDe/N69KAnp9sAVXA4eifE6rODTdof9ffIjlS+QgUKRWVPpLhCym//Uefv93f0t4dfpBE6A5EHWobckyXPvRWwgm1Eym8jOPg0gAmsNYpqmwsyRAS0ZckqLlpwLQK4l1AtC5nzDNXpgIWARo/ns/jgSgp0Ymqc5Pgxg7mYORV8ZhzICAFBUjxKbt4FfOPi+V4189+ABP4wijiNahJlLXQsCEb0aUJSkWLAcfe+4yrn1wHdZohE81lnGm0kDsT1TyM1f0OW8vrNqrAzfXRMu1PQ3QqnpWXGjxMD5FdxSKDX3NNFjOqm+9gZjTXtqN8KSJPDl4NcgXu6PZ7ZOvlf8sgJavkf84qgNXG6zi5y3DLMDJKMNKhCoiqGYpHQothNyGcz08GIzxsDvAJDWRuRYuP38WR4xbcuqYmjZCk4nsqjPjIWwbTEWxFbDVq9jd35GudtrvYnR8ADpQRPSpqFdhTn1sTFM8X2/gSqeNZVrXGvQDZ1IOQVcNM9kvEqCFFuSSCrtmQw02c6GbWrQQ2R1TfoCBDQyYur3cFoCepAnKlRoubp1DEiXY29/H/fv3pUDhM+CVS1jfWEe1UZOBMgd2DIkdjsZSQbNK/su/+EvR0F+9dBEZZXaSSqcOJOXIqWyJRbUkRViuONHCAcVLyXPN/2Qsy+xDtwSXsjrHFAUTwZlmS1RIcSWcXh4GZz181sjRlz2UPBolWbLIIqoyxxanSh0sq0K3qUCjEisTDx4OABVA+yIz1Ie6momcVOOCYV/7ivLimLX+eVWgtQ6soItBlfLMUA4Xx1LNvfHuBzBLau2R0jhuDJ47syGVcxJMZAOJCgX+R4CRm89w4McpxkGM5176pKqquS6qzYt44bnqTK9ZM8No0EP3+EA8AyaTKRaXloWr40VR6beqgtaSFv0AFSVSRYzWD1vx8/QbU6RARJQ/B9D635zw0OphLlbTp2iUAvetv692tIuDCfrHO/i9r/8mWk1y0FNUSvS4YNyVJVad77754xlA086Vy0CkOcB4eAE3tmwKoGluIxQH3JziiERXTUQTqRIlPLk1lqqg2dwY8LmsYoTwjRSDOMVTP8bTzELPKWFsG5hGPmpOhlYQ4quXPy7UxN/cfx+PplNMLQ9TriS7JYynI7VKHFFiZ+LnPvUKbt3/EN0nT3CxXMeVhSVYk6n4f/BB5PtAU/gi76zvRXkPnwHQ8xTHz6qgNS+sq2u9Ti73xj8RoPlaJAiioLGWh6ygNJEiJ3+YZpWbFJn8uErFUf14LEnZKhnFhJGoQmZqmOg7Nm4OutgfjuAllkjCOudXcOPhfYzNMlIqacqeAAwHaryuXMPma+MvSlMZyMyZRjQdIwmmaFQ8+JGPzHXkmmyFwIvNDi63W1jgcCxThl0OH385E1WKT5yrTaSC5syB9qB5mgt/DBW/oHI5qdnumjGGrgVzbQERuWQuMbXaWF9YxXQ8RX/Qx8OHD1Ctqgq6UvWwsbmBSr0qwMjsQ8reeNBw3Z0w/Gf/15+hXqniheeuIAxG0oHIfZADNMGR/iW6eyFAU1kmK3ga2HJaQtyltYqGn8HMQlbHtiXhAbRIOB704HPVnMtkJTIAiVj4cj09QSx6beYSsnKe+FMsLC5KwSpyPGaJRjSBU54bDJ/lS2DFHYf0fFfv70dRdsZv/uovqC4vRx79AMiNlqdl6wpABmI5iEoVZlj49g/fBmxFaFNGx/DXC+e20KyWYaYRIpL7OUCzgqaHhFTQUYppnOHyix+TtUyRweSJCXxuOBwM/YkAPemO/d2n8EolTKe+ADRBSU1ImdZ92qu3eBL9NGDWnzersObUHNKt5YMaVbwpOZ2uzIpV9HxbrN9wqTbyJOaimkOkdtMRjvYfC0AvLrTFsJ8DQmoj615JfHc1QEchPbBTDKeBcNAEaFbQzJnjwcY20w4jAeg1w8UGXJRDZgpxA1FtPcqjU6A4RBKdMpElxoQ7ZVwsiDPsBTGeZAaOTAuBV8KAr8s1UfcD/Mr551H3ynjj0W3cGw0xdqoYR6nIKLkEkLgGnDjCwiTBz738cQzHPdz/4CaaAF5YXUcz4kMfw6m6omQp2+7Mi0MD3UmxoDokpZIU4nbGQc8PCWf0VGE6VDwo5wFa/k4fnkWKr3Cd9bUuUhzFzkw+LtxhXvVrVVDOd8t9UhhD6t/PBoWa7sg3O8k5syJlU2hFrKBLGJqO6NKvTw8lrGEtsHD5/AUclVL8+ME9jODIAJGdWsnzBMxICbBdl4xR4mgUwcky9I+OxC3x6ICbdOJeBZQs2GMf5xITL7UWcLHdQl2kngkcPg9hrLouHRKRV9AaoDNLLamo+0stIElVahhSQR+kAfyaC3N1EYHnYJLEWF5eRcOtYtQfilZ7Z+cpms26AHS54mJzaxPVekW04SN/gnqLlKbSOtOb5E//5E+x0GrjzOYGcwZkGUd9U9WBCUDrA55disgEc56ctJHwzyegSLc8/jng1h/d88quHHiGY4semval3UFPdNF0guQMjBU0iyLLs+CU1QyNjnhcTee10CvgVKXQ15lDQNIfnVZ7lnko3L50IqdnHxprBJe+9qvFVG/VQs7MZnKKQ9/o1CPqgZfoQy1HMuymEaevVGnEUuVeOHcGC826qDdEpjOrINiO0/CHUhdyZha2Ll4SsKFsjG55UgmTuwl9hJOxSgiOIxzs7UjrwoqWbwR5LFn/fAZAz1fG8xXz/J/15xfbC3mTNL2dq0SeRXEUQbfYBuv3rAjQeuWbn0eADiZD7D29jz/4vX+DleVFMexvkerwp2iUXbA+JkCTgyZAs2sY+8rIaL6C5kNCgK5PY2yYHjYND5VIxHgzgBZqIB8S8kYUL4/MEq5tbEQik+M84SBK8TjJcMA21XMx8HnIAs0kwWeXNrGxsIBbh9t4b28Px04FfsZ1YA5+Q0QVCzaXVEYJXtzgsLiE2+9dQzQd4iWqOYwSbLaCVZr/RPBo2V+QxekBntycKl1QKYZ1lZofNPpaFQ9XuY7a+KvwAM6qk/yi6mJEaWvVdyh2RsUHRM8xioezpj0EE3LDKl3kFO+t4j2guNATL/UTMZSKqgp4b5PTNSiFNGDFFgKUcGg6uD0Z4E7al270hayM5y9dwbXhEd5++gRmoy2dKFPXOfwyXVekYg75XFaDEjMGNBwX2w8fiAf5wdGBbNfxnmFFWJr4uJDZ+NjCMs7VqrKWzwE2D13Gpinx6wkHLdUqNyBFZqd+Ln34EKBl+AxgagGHaYCkU0e22MSYcynTxObGJqwYmAzH2DvYx+HhARYW2kJxcAC3tbWJcq0s1Xl3OEC92VCGXxz4JRn+t//lf8XG6jpa9RrWN5bVGjpppAJ+6O5ZkrUJyHnHra+Z2B4U7hHJ+BSzIEtMm5iEzgOCXQmLHw5bWUXTopTCAipu+PeVdgVGyRTZXqPZkI1B8tzcjKR7JCtprokToEl9tJstqaZHo5EUJqQ45pVLpwqC3/w1teo9q6J1akNu3agKl9wghT+UrlD4hlgOrt++j93DrrwQOZQN4NzZM1jutIRvpAqD1IdcYpNDPmVJKoNBu4TO6hostyySI3ZNehrKjSd/PFLeyMhwuLcjF4icJcl4r1yRNz6ibWZe1Woe+R9aQc8/lPP8jzKFUj7MxQp6dpHnEluKD7EGDq3JVnI8lanG70OA9scD7Dy5i3/3b38Xa6vLGA666DRqM4Cml8nNt9/FdDRBGETieUJZY5GD5vBGDwkJ0A0/EQ6aFTQBWqk4VIUj1zhv/cT3IQ8qJcUxNmk7Sl8PE8dxikfMKEwzTF0upEQIIx/NDHip2sLLFy7gaNLF9z/8EPteDb5ZEvkWDdGDsiGudivTFGulMi5sruLerffR7x/i6to6zjsVmHTzqzhyoLsZ7UbVlShW0Or3PwnQ+l4tctDFqnZexSFgogN9T5266gDmIGa2eFXUZuU3RxGgCzg+++0/FqDle+WVs9DtTKgRgLZVcCsBmqVZbGFslHA7THAvGOLImmDBtfHZ6gIWWh38oHuId/Z3kXgVmUfwoKMEjVz0NI0xzZR1b8N0sNpoAmMfR3t7WDuzgaNeF1MWT9zqtQyU/RAXjZIA9AarRyl6YpHGMkdStPMycIRIafkf5yNiG0BoZserLqBatsgBekJPFzuDudzBtOail0YwSi7OnjmLaDiFP/GxvfNUfKSXlxdRp5Kj6mHr7JYYGtEnhn4xtI4QNz+mZwch/uf/8X/C1YuXxYVvfW0ZJVdt72k1RPE6UXesiyi5D/Lh4Wx4K142NHiidbCjwFnyVNXPJA4jtDX2yEG7soF43DvGeDJR6S9OCq9elkQZ0igsOsj5Ly4vCX1DDbXQxAwV8DxUPPplx8JB03tDIpXz+794H86Kvd/66peViiMvF+Uv8s04kaywJchjp2b8Tc6hcYjxcPcQdx8+hk2zfhKQWYrz585ibWkB/niIKs1HQl8+LpKwzIQf0lbRgu1VUG61YXmU17CKVsS98Da+LwBNNYNjAMeHezL1pKk2/75Wb+QTUt5oqsL6WQD9rAdsvn095RktD2xhmPBTVBxFumMGzgIAyu1qJq3LaRTRQo8H2N2+hz/+o98Tb+h+70g6D01xRGI3elOM8TkcLQK0yOw49JP3TcVICUBPE6yhNKM42P5JxmR+2GiKg5uEghWctqcxxmbC9CNk5J4FoCOJwZq4HqaGIbaUdQAXLA9f+NhLsiL8zR+9iZ1KA4FX5YBBVAFTK4GTJFiJTFSnIT7z4gt4fO82Do52cWltFefcKgk4ZbIkw9B/PEDPMgzzwW2Rv3sWQOu/F08SPY3OOyTqX2fujAUKS19DvUlYfKCLBzvvn1Pa62dQLKpyzivNOYCm/lkBtKNUOXKY0oDMRt9y8WZ/gL1kCsOJsFX18KW1Lcn9/P6gj7d2d2T1m89OWR51DmwBCUPwLIlPMwdjrFbrGO4eoFYuY3FzHTdu3xLjpVa7JVV5ZRrisu3hpc4SVt0SDG61IUaVXhykLHJdsQwJ8x+eW4iy1KYNlPLZFP+an0fXPQJ0UHXhrC1J2MPBdAy7XMbZM+cwPuqLvv/p7g66va50kKQ5SG2cOXdGnOam4VT0+0of7Qqvzm6SAP2pT3wCzUZddgk80oEuIyG4vKYi8gTHmKUoy1D5dqb43efcdH6d+HmU4smhw5VwKRQJykptQnCWrUOGzLDQpCacbprTCY4Gxzj2+zBd5SVN07JpGMhyy8Url+TZ7w/74sfuyAYtF35VRU8pHg3GyiVF8fFj4japM011SvjXdAUtZWFueK7j7fND8ZScLO8P+YMRJI4nIX7wxo/RarWVOiCOsbW5gY3VZaE4qEhgm81TQxKerZKY9pPiKDPFoEWzkgpiEYsy30/ZUIpx0mQsX4M3EbMKuUXIv1MR6U31/Zilllf2uvrW7c1HtaW6wuaDq2mH+epZ/q38/Ip/Kz6UxfdD//siQBe/v1ZxFOkRfi1W0JE/FoAmxXHh/BkJKmjXq5gMBzIkJAdIFceAznFxKk52Uw5/2A6LbMiRh1NE/F4Jlzc2cbm+gKMbt+AdjdBxePHV6S1vL7erOAdgVFbunZBFiSyXjOl0xhcWGxhmGR5GPrajEAO7hLRaxW73GHXLwlmrhFfPn0XTSvHu/ft4J4gw8ipSPbEVJIfKgFFW8vUwwSsXLsKOQtz84BraXP9fWYU99VFnPl6WSSSXOOzpQW9e7Sp+N5N1WG0HKgPEnPrQB2lR+igPWcF3W19nDbZCnxR8DlRlkg/sCg9s8SB/1qBZv9ZTX19X5/lr1F9DXl/x++SyS1U0CXGgNkMthi6rWDAWPsPUxKMkw9v+VCR01ckAr57ZwBoP/WoNf/10Fzf7XTFOYldZydTm2YT+KlaK1KGVK9BODdQpZpgEuHTpErb7XTw8OIBNyRqLpiRCO0nxgtfAlUYLHXK4CS0yc7e2XActLgEEwHypyBJNfe6dLRU0K2f1s7LK5tLSCAlGBK/zW9hPfQSOJb4966sb6O8dicfM3sGegF273ZLqeX19Fe2FFryK0iWHrPQ5X7EdoTjv376Lv/7GX+HKxUuyiddoVvCZz7wqQzfSC2GkJG7aPU40yV5ZKnsWRWJIRMDNk41UdaugT5bbTCW7m3HupHvIacuiiwroYFVMqnca+9gfHGIcTuT5YoU95e5HrYyts2eUt4g8e2oORb20SPNYoceR5IVSO8tKmvij47V0MSCFBQFa3SsKhvSUW8I5c4AWZ63cXlM+VQvt2VLBxne//0OUhXJQF2xtdUUAWjmdsWXj2iqtAm0BlzBSInGnWoNZrcOtNYSD5g3KX/KgcQo8GSkj+CzBqN/FlJRHvvXYbnXy1uREQ/gTHHKhIiryhkWALr4ZGuD1534UQGvgl0Mqpy3076WiKoCMXFhWRfpEzFtEAjRVHFz1pg6a1qPcoKSskJw762JygOSgCdDUQROgSXHwPaRelgDNQ41OXOQSXzx/QbYID659gHJvgkXHEwAQrlBzuuKXpNQC8nMQ8JmLxjVt3jyxiWGa4nEa4EkYoG85iKs17DAgwTCwkRn49NktnK2U8GB/H9896mGfHQ+lTiXm0aUwyIWnBhZMB88vrqLtlnDtxtuoOCYur66KamCx5EoIqfivFN4bzUHrCkgnSOcYNwNo/R6rW/eERf6vBej5r1MEaQ3wxc/R3/PUYVwAaV3Jz5wfC8NC/fyor8cAVyazh9LGc6o/ijP0HA/vj8d4j1ZWBnB2OsUvPH8VyaiPqFLBX9x/hMdJInl/rAsrqVqD9q0UsZ0hszNwncvrj7DillGzXSytreFh7xg7gyHsal3e+2w8QDOKBaCvthbQZnI17ycbKBGMcl9q0mGyiSePJzcGVQUtAQoCygywVcoUfg4BeogEY9dC7ewGDhCJqsPxPGysbaK3c4g0jLC9+xRTf4pOh14c5TmAjkVmxzdAuuM0w+33P8S3v9mOB1oAACAASURBVPV3uHTuvNzbdIQ8c2YTFy5elAEdqQcWbVxskYi3KJSwCx1bFdLqN83k73ivESjVNdI5kGonQyk+FK0jnj7i4sd4Oa5+s9A0wQHpJAmkuxyMBiq1KArgUolyhjx6RUCaG5e8cWmOxPechwfXu48PD9FgIEJutsTXROzh3xMfRIH0TwFogqpVqeM7f//93LiHGj4LS4sL2FhdEWqC4ntu/LC1EJMeTi1NZheWkFolJG4Z1VZHPiZp1RJSwmmtIRlqiHwBaA7OuocH8Di2zSAesrwQ0o4UuHENsvMPnB7YzFfVHwXQ6lQtXjhVRRfBWT4nB5dZa5ID9GxJRoYPCqDlDc+32ETAHkxExcFNQjrbcaGHvH2ZP2MUSEacBmgOCQnQY4m8OgFoShdFgG+bePWFF9GJDey/8z7qw0AAmjzkTwNoWsKy4qFvb5RksGNgigxPkgBPogAHbLfrDeyJZhNYCCO8sryITyw00RtP8H/fvotupYKwbMNgGxdnAtAE31qc4bnWEi6srOCta29SmoOLG+so+QHWbQ9OGIssTLT2WolTXLXOZxpaxaEraLVbcmLc808BaEU+fPR/xa89f8jzXxUrbPkZ8iLnVAWtu84CDaA6NLbbkJnKcfdYKj0O2fb9CAduGW91j7BbJeUwwedLVbx+/iyOxz3sJDG+8/RAAmIDU+0BcHOQ99eUjnVGDMNMUKGkbRTgbKuNxXYHiePgg8MDHFGT65RR5txo3EcrivC818ALC8to0XlS2nQF0Pzy4qQoCeKs7pV/ia6glZEcU+a5zQqhJOJCBT2p2PA2VnBsJBhzmapcwfryOnpP9xH7IXYP9+AHvgB0vVHFxsYaWp0mXKmgI6miCYZiHhQnuPHOdbz5/R/i7PqW5Cu2mjXhrj/z+mtKtshE8X5vRlsJR56kYufJa0V5HiOlgiAU62IO73gtTvYwlIZamcKJdlf9XSHclzUkqTEOEGmFwMHucDzGcDoSSR6lgcviZ70gQ1TqpSVcIeBBkcfu0R9dXD+VikPfz0V8Uqvev/aLmb6xdK0v/yDnpNUgI9f55nedlO0yDDDkJP77N34kPzBvOLYirWZDALomOYOhWI/y5KACg/yZ61XFhHsSZ2LQ01hchmW7AhB6UGgzloe6TZ+DwkiWG/aebgsvxtezvLwsq+eUmGneST8wxaqmWP0UAVa/IT8LoBVGn/b1KIK0/j0radI7P/Ea8pZW8/j6+4r9YDgVL45/+we/I5WAmENNxwLQJo2TTFMojv5xTyroaRDNKuiQLaZTkvgw3igE6C+8+mk0pjEOr3+Iam+KjlVSmZAFDtqg8o4PE2GJPxxfh2nOANqNFEBvp74A9E6UIqg1cUBqyTDQCny8UC3j80sLIov85sMnOCx7ODYjjJlZlxqoljxp51w/xhmrjJcvXsRb13+M0biHi2c2UE8yrGcl2H6IEkM7tb1tYQ1bnYaqrtGZk4rrzUu2uZtaA+LPqqCLklJNPehp/rNgWh+q83+ngVvbABTVI0UllD4Ait/rxI+DHaNyQhuPusr21naxF6X4MAWu97sI2xWge4zfWD+HNbeEUQm4tr+PWyHQ5e5Bibw6FTxqY9XnRmEWwUwCVIMAZ2DjTKst2twn/R7e6x5hYlNBY4qZvxdO0IkivFBt4/nOIpqkiMKpsI3cDj4F0LyPZKKVwc6NkWSmIYw1DwYgZfvOFBJkGJJIa9VgrbRxZKToRyHcShWrC8s4fPhUbE/3jw4kzmpxcQGNZg2bm+sC0CWuh5Ofpx6baUEC0Cne+uGbeP/6TWwsr0nItG1mEr5MeuHTr31GgFICkccjlcFpW6JRFvMhxrsNhvJ7+i4z2JbqC1Vk6XUKJRacHaDKekT4ZFbOEuUVq7mXeFQniWi2eUBR5cFqmr/ohFdpVESK1+w0ZSBO3xGNp3xdlCRTmkzfDVbPOhaLxdusq/wN6qDz/+Sg19TGTBt9wksXjV5kn51/5bh49+b7GI0nUg1w350bf1vra5Kmwnad+8QEXNqDsgrkJhE1m/1pBJQbaCyswHKo5yU/qjw7KBEKJyPZRmSWWtkxsfPkESrMLEszdBihJaoDVUFrqqGoj53nIDWYzn7efMhUBNViRaQHa88CaA32+o3UQ0BNceivo6f2uoLWB4Z8fg7Q1EGf2doQHXTKpGGCGz2Hogg33npnRnFMgxCTQHHQmuJgR8KqhWuxX3rtddQnkXDQpYOBeDnPDwl50cTLNwdokxyYZYqpDatxL+TAKsPjZILtJMJulGLoVbEv7mAGWpGP50o2fmllSSb8393ew5Msw17mI2TogOnAlG3RFG6UYj118MmrV3H97nvYP9zB+Y01rJQ8rIYmHD+QoNGiWVFxk1B02zqAhZticwCt38t/TAX90wBad1lFMJ6voOc7s9nDU5D3KXpG/c1sMi8v9mSLUJQcGad5rlRXpunDD6cwSVFZJXyv28dTatidDM1gin+1dQFuGGFUc/GjnR08NVwcsao1lY1CKVUeyJG0rQkchj5Mfbzg1SRX0GvUcGPnCe6GU8TVOnyfXHOCcjjCcpbhxVoHz7UXUCP0BD6F0OI1wQOX1KVQHALAJwBN8JZEdlbN3EwkD005nGUigKI4vI1lxM0q+g5wMB7Js7/cXsT+/ScyJNs92BMXO7rEcYV688wGmu2GbOgRoHmn8oAWAUKS4Yff/R4e3rmH5YUlSWwqc/W62UClXsPC8hIuXb0iQMmucv9wH6PxWLpt2hiziuYTQTUIgbFerckAUnQRukzOq2fNmjH/U9ROpGfckpL2spCKY2XSRlFDyRGunCZLDAFgJc1VcXLUzU5LaA7fn8KndQUDcEkJ0TOdHUzuKa1zCzWOnAD0rxUAmu/9HECLWc0czye6R04deXKaNm7ffyg5YazmKFVh9USAXqBemRyb6CoZZ0XCn4L6ivxgAz+CXV9Ehf61ecijrINTH2grM+uQfq9JiHLJEKmdbMZJUnVVQJ6vTgN0ERx1O1qUYM0DtH7YZlP+ueirZ1EcxQe0yEHPA3SRx1YP40nunbpAjInysb/zAF//7d/AubNb8Kcj2fIiQHNISDNzutlpDrpYQWuApp/GJPAl/PLzr3wKTT+RCjp7coAG9ckMostldkq1kfsO550RW1X6YYxs+ksDZXprZCmeZBM8jgIcwsKx5WInJf2UYDGL8Zxj4qtrq/AS4K2DPt7rdbETT2DUK/nQcip+051SBUsB8LErV/DgeBv3Ht3F5tICLjQ7WBjHKEeJeBQXWY1iu0eAVkY0eTpODtAyJymshP/XAvRMoz6nmdZfb1YlF15gkeYoAnCxgi5e69nXKgwH5TGTA5LubFW1Il8JMQpGyJwads0Svrl/iCnNqCZ9PNeo4/VmG1XbxpMsxfXjLh6FQJ8VLUliqWhN4bKjknLgKAdTNKc+fm5lC23blsr6rccP8Jhddb2FYGrA8ANU4hE2bQsvN5dwvtpAhZu5XO+38/ddzZhPAbSoEdjBcaFGKmh6dBCgUwFnVtB+looXdPPCGUzKNoaOgae9Lur1JpZaC9i791goi73DfQG8lZVltNoNAWhW0I7L6jQSNYc2zKJO5W//6q+x92QHnUZLQkA4s+ELfO7FF7B3dIAvfOmLCFNuH5aFk2aXTSc58r/0Rud6NblsdlqsrGWLMFepqPT03BEvp59Io7JolKkZ463EmUkPlilcErNT9VrLBGhbcg5p4zv2J/I+elWmjsciVaU9MIsO4idfE/8vw0Hxd1c0KIu7WSrLv84BekZr/CMAWmQ3NDzZ2cPh4ZGoM5wSyXf6Qa8KQDMJhbQ7FRiMXCq5NMv2JJl6FGYwKi3Y1SbtpqRll23DWBnzy5IL43oiHxXHwLB3hDCYCNizLaw1OFw8AWhdUc3L7YqVkaY0dJWkq+xnqTg0QGs/zBnoFsBW0xpFDvoUn5QvQ8xXXrqCpg76d3/na6KDpuSqf3wonQcraJol3br5ngA0OWgN0PRw0ADNoepxv4fLz13Bp154Ee0ww8H1DxHef4qWYYsOWpslEaB1S8pqSB6tWKk4hpSbpQx4hcjuHqdjPInJQds4tj3swpRNqwXEuGJk+PXVZZTDFMelOt47OsKdwSGGRgI/yzBhrJLnYbnSgHc4wpUL59E1fdy8dVNM4F9YWUez76PNWYSZG14Vu7ic2+VqusrHPNFIz1McM64///c/jeLQChBdcCj2SrXop7TUhVlD8SDQ91fxWs5rV2dfe05TraV2qgbKxWm0BM2q4olhlPrwswBJqY47QYpv94fIKhXUR328trGGs5YhrfDjNMObT3awDwdTSsjo78nhbqpWsUPKLZGiFvpYmIb4pTMX0bSZljPFG4/v42m5hIlTRhrZMJi4Hg1xsVrBx1vL2PQqKEmMWSzJ6wKMGqBzHjZV8X0C0PzWJnt4AlQO0LFIuE1M8wp66blLooVmqsrjgwPUGy0sNtrYvfcIVBAd9Y5Fnra6uoJ2p5lX0HUB5jAJRV9MnpiUK+1p//ov/hOO9g7QqjZEBUSMqFbKsj3ZXlqQgferr39G7AskXzCOVehr91iCWJu1uqhBGGagaclZw5MvJIr6Pp8/MbCX94ha7FKWo5TRsegS0R5t7wjsPNBKtix98UOluic2pgP6EVVclOiKF1HHPRU1Ca2FRWnC3ERugHqeALPutLXJkvEbuoLWlIYG6JwD1PFXxSpFVwhc26Yb187+Afb2DzEcT+AyYtwwsUm5TKMOi1pX0htM5qYvQK0hVdbE9zFl6gNcGF4DqVGC5VbE+5Y/APXiRhLIirERTUUBQLpjMhrI5hA5INIcrCB5whUpjlNrwHqNMf959Mqn/vH07vCzAFpBmPpvfsio34+PAmhtQyr/tiD90g+3AHTk48mDD/H7X/8tdDp10a3uPn2MjZUlUcCQfrj74S30jmnEkmLqc9efSYKGSndm18Gh0tERPvHpV/DSxUtYSEzsX3sfwf1tLNgesiiUA01XBjnkKf9ovovk08jTUWGTQigODj4exyNsRz52E6DvVnFoOZhGIRpIcD6N8au0TRwHSCptDC0Thwhw4I8xCAKMowhjeuiOfCxFJs6ePYdxp4w3br4DRi28vLGFRn+EZR7W4gGuV7lP1EQy7KXWO4lP/l69eTNGhNekmHjCv34WQM9ANq+OTu5lNV3XZknz11gf4vMgrT+ur2URpIvdZvGZ0aCsuE1VQZPiSFJH7RqEPSRsjys1vNvr4Vrgw3JLWItDvLqxjkVWpVGM43IF33j3BuJmBxHNw9JQ5G42CWCuV5cA18ywxGWhIMbri+tolFzsRlO8ufMYOxUHfVDC6cEJQpTHPVxtNPFyZ0Uiryx/CjsjQNMlkZa4arivGQAVTcflClVBE6BZQXILkiAmemELGJkp+kaCrU+8hD5i8XShTW2t2UKr1sTTuw+FsjjudUX2ubamAXoNzbYC6CAOZK2aUjkCdNkp4Rt//hfoHRyhWa3BoV0oq1rOq2gvsLwoafVXXnwe5y5eQD9fu6YGmSB/dHAoFXSjVhPOlxU0gVAtuOS0VF5FK4xTnS7navwwJXzsIiWtSdmew7M88WnnDoAE1PI9oy1pjbF+PZELMvl+NBmJWoWHHrcM5VoxlISVdB40y+9VLBhl/vFvvvrlTNrtXIvKG7woE9PjzWLlyS/CP0c0ODJsWfX+wQ/flOURUhx0kWo2anjhymXxmyAjyc1Alve0DCQQ0PwkMh1MDA9JqYnUqiMyPMSmIyuocThEHPSx2i6jbmcwmILrjzEe9lCvV3B0vIez587Dn/KH0ieeNJ0zRyipeHX1JfpqnR+oPG3F80P4P9VCywMuNn+5y5VEEKkWcnZeFamK/M7VmkstkZFKVUD5RD99IiVTA0d5z1mh7jzEr33ly9jaWJbFlWH/CEvtprjaURO7u72L+/cfwrE9jMZTTIJQhqnygNMoKcpEEbOwsYzXPvlJLKQW9q69j+6N21gtVWAlargnSxoyNFByqdhiI6xG9AwAyCxuglowAnoHxzjMfGyHU+xnwJFpo++UMAwDVGxgOQzwtfOXUOuNUbY9eTjHViwPphhfGay2Q2STAI1JAqNaxeOmh2/fvE6zY7ywtopNxGhSriWctZy48tp4uMs9yPmABMqqik0dMAUP5vw+LS4hFIF0HlRndEWOrrpCUgfpySFcdDUsUhXzFbZ+Qbpz0sPE4r8Xrl/LMAte5ARr8fDm+2+bCIY+Vp02ujFwp2zhxugQB/EIpOe3vBI+fuasHHahaeON7W0cGECXhvgug2QDVEtlOMNIQCNpl5CM+1ifBHiltYznah0B0TujEa51D7HtGQhJnUQJ7NEEq1GK5xptXGl0sGhZcMnfJpRyprIpR0G0qBk4g+AmtFh46NmAgTBSbo/aqIwDuGESYjseI25Xsfny8zgOfBiOg7tMG280UK5UsftoG5Ef47hL+sHC4kILZ86uo7PYwPrmKuJUKTioOaYybDQYoVmp4//5s/8gFp0l04LLoWrCJGzl5UM1xblLF9CfjPDa5z4rNAcXR6TqZbYhl2fGY3GeY5XcajYxGY2FC9bSNtk8lHi5SAIFpKLV/tF5hqlWHZFqa9ab6PcH8jOJ4sOADD1prDSZjlFvVIQWIUAzS7Q3HKA3HMH2yoKX08lE+VYzdSUP8hCnS+3Y+Dtf/SUB6CJ6FwdlonPUgvSCmF8DdGZRDmPi73/wA3jlqgAf/47DvJeevyqWmikvOm0GXRclx5V0XrYdieVhYnqI7DpCo4EAZcQWt3Z4Aw+RBn20y0DLNSVCicMLAnS1UsJxbx9bW2cQ+DzpVDum/iOHk/vDzp5sgiI/R7uT5oBMoGQ7NwNx9e+kKpNWNA/LnJdH6fch14KSW9cPsJ7AKhvNnwHQlLHtPMTPf/41vHD1PJJoiv7RHjqtGgz+vHGMfneAe/cewiZAT3xRwYSkJdSi8gygOxvLeP2VV9DJLOxf/xDd67ew6lZgRcr0RlQ5khbMoaKpvIZpzGPmnhyGAugspOVliqMswE44xW6a4Mgw0LddDKnxtA0sxRF+/ewltPtjNA1bshR9AjS/nlK+SzVlhTEq0xgBQ4U7dfz1jRuy6n9xaQGXShmqEpagHMqkg8m9miU4cw6g57MGZ0VEYUvsHwLQuvrVAM2BZpFrnp9ZFKvoZw0RdUuqCxh5XXnQqS5ktIJDk+0yuxAteozYiWGEJirjKsZ2BTe8FDd6O4gwhpsEeHl1BeeX1+D7MXbHvmwP9khJkTb0HCQMC04yVKYGSiUbQy9COQ2xfNjFF89dwarpif/6W/sHuOWPsF+xkVSYthLAHU6wERm4Wm/jUquNDkEv9GGlVPakiLnKTF2+TDcN4ZtJa0j5Imcqr7PCB+lc0gye5WCY0WxrimihhvWXrqAfsjhzcO/JY7itpmihn+YA3e9NZKi8uNjA2XMbWFhqYnV9SWgfVvDihcFC0I/h2SX8zX/6JkbdvkhQOT8pC19riosc1RuMq1pcW8bGmS1snTsrA0MWC3ymOcyjLpr4Qw/nYX+A9dVVAWk+t5pmoE8G/0xrUHbIxUN4dmjnnRyvt6SNO1w00rZN1FmXkGax2DdUqhUBbrb+oyDA0/0D0b3LUJ6qtFyuS0xkVc/Kml+TlLDx9X/xyzOALup0dfumwgtPG87rm5KtNisv2y3je9//oQwplE0z2ZkMH3vxeeGzYg5BbEtMuRndxBcgN6/tYWq6mBoV+GkNPlxEpid8TpqOgGiEppui7dJrgPEQgQC0WzIxGnexsbHBDykzcW3slJ+Wswc43wbUAK01jioggHz3CbjKfTcH0LPqOR/06fdFLtTPAGgZyuWVuX5YNQDQAjGLQ/QOn+KFqxfx2c98Ekk0weHuEywtNMUFMOYhFia4c+c+LMuVPEICdMDJsmxtmTSrg1kqobO+hM9+6lNYNBzhoHs3b2PZKcPhNl5uachtTgESLguxe6DvAx9EvhYBaO4Jp2KadIwQu5GPHYrqTdpGOhjGIVzHkPb5qxvnsDwNUVNFIEKbm4ipemAlXdmQ712ahhhkwMHiAr5544asjW80avh4o4zScIhSyRPf4nmA1tUyz1gZFM7cyRQgzHj+nwHQRTriJ3/Pr3sC0FKlz5J0Tqujn1lB51y1llDqf1/cTpyBc0Gros7KFKERY2oFsJ0yJkf0MWniejzB3d4+Sk6CWhzhi+cuYaFaRy/NcH17Bx/2ehiXXEw5XHVLsB0b0WiCWmyJN8VROkDbBhb3j/GVj30C5ShDAAt/c+cOnjJ+quYCFQ/pZIzq1MdWauFStYHz3CJkHmYUnAJoZdDPnGxlVUuA1gZWatuOlr9EArb8Kcp2STYIt80A6WIDyy9cxJDPWGbi4fY2vE5b1CbbD58gDhKMhoE8c0uLTZw7vykV9NLKAvxwomw9y2XxoWGwlZ2Z+N7ffhv9o2NUCIhRhIbnIktiBDzsS47EVj1H3HFsvPjxl/LtPkZa2ZJpSKMjDYhUdYwGA9SrVXguqQpVOIp1cpJItU0A1QA9K2ILnVwcxXC9snQZ0o/m6+UMTiZcM6KPjwMlfxyc00fnsNeXwBKq1oghxAIdJC0LbExMipW6ZAbQPClO3fh5lagBWp8culWXKiA3HPdqDbxJY3l+YQ4PWOonMV587qosmXAqXKt4yi50opzZxJ6UvtAWzXgcjEL6CpcQ255IZDJjCjOZoFOx0CxZ8FgxEqAHXdjMyotGooVO6Zsrk2TViiguueDLIUVsvuJwUsooNjLfJCpWRjOAFkBWTnCa3iiqMTRAsyrlRdJfQ7UnfA9UTBgPhiKoa5CQyTGTY6Z9rC618Ytf+jymox72th9ga2NFIr8YdUVj8tu37sIwHAXQYYyAp6twmUp5YTKBOQfoZaOEw5u3hOJY0QAtd6RKDCYlIL6+rKCl1k1Ez0yPbqmN4kwMd7pGhL2YOugYRwYB2saYNqFWhqU4wT9bXsdWYqBCwxcOiJxUpFVc2ZdEZeEoUzhxIiEAo8UVfOu9m+jbpgwKP7vYht3vocRUZFoAkLIoVNBFgFY0R3FJuwC1OrW9MCf4aZzxaZBW3sXFKnkGsgXl0k/7evqhPTV8LqyP6wSPWeWu1Rx0NESMiUlP5jIGEwsDq4x3+0foRlN4iHHG9fBzK2fhWg4O/j9p43++cwfbUQSfQ3ZxXXNkvhOPJyinFtyShX7UR8fIcDXO8Pr5i7I4NDIM/OV776Ffr2JYdmF6JSRDtUG4ZVg4X6nhbK2JtmGgTN08I55k4YWvUR3oCiBzYx9RBfFQF5W6onGkWGFKjoMRYuzYEbKVFhaunMeERVqUYnt3D5XFjoDUUwHoGIGv1pyXl9o4f2ETrU4N7U4DE38kXSJ1yuR4HcMR57fv/e134A/HQnGAAC1JRCFKrosxU5iQYml1RTZrz126KFW0mCGJvFkVcqKU4GHkunjy6CH86VTyAGu1mlhSCC8t0Xucfyj6dCaTzStnud6yeJdIkABThhhGazuO2IoGPjuDTIJGSJdQSkg5LIf7D59si5c+u80x05IkbzSasRhq2U6FhBjPojiKVQRbFx3QOmvZcspDeUKY8Gp13Hj/Q3R7A1mNFICOIlw4ewZV5s853OApS4LzZMQXrnK3JqzW7DL6AdCbWJimLlKnLLyXYXL44aPpGWiULFSpN8wSTId9IAuRZj7qjRpsu5xz0Hob7aQK1lFd+dJ6/oyoxF8N29pLQ4OovDmU0uRruEWN7mwSr3loWYNNPgKgWZnpikwJ3+d5fAI0Y++bNQ9f+ZVfwKB3iP2nD3D+zKZsTg66PVTLVXzw/i26IWFMs34CNLcQpepVdEJmWWivLeLzn3oVq6aLo5u30b15C8t2WabtpDjEZYwALZIhyiNJ7ySiouAJnlIulPFgVRV034oFoLf9AEeGJRW0ALSZYTlN8cXmAi6XPFQjug2mQnGw2mI7LYefyAhDie/q8jU3l/CdO3ew6xgo2wa+tLIMbzCUYRP9OIT7zwFacZzK2EgGiIQB7aNR6Eik45mTwBUBdv73z6qgVfrzyQyi+G9khlE4AIr/fn5IXKRJZsspQiTq7u601ajwjmDUWICRaWLitfFoEuDm4SFsj06EPj65tI4XLcY8AY+rDr59/654dPsldprqARZTfVa2YiEXwrBC1P0JvryyiQ2vgiBLsJ/E+Nu79+C3WjLQ5cOf9foyeKTE7my5gs1KHS3DgCf+OVT25AAtRQ/hWaXxiHKCAC0FUd69yqyANJoh13KQRth1IpjrC2hdPCOLT/4kwO7BAWrLixj7AZ7cfyT0HDtAPmMryx1cvHQG9YaHWqOMyXSkJj+kTvjzwcopjr+SKp0WBRQglJlAZCiPDHrScB5D/Gh0WmgudHD+0kU0O20BaSZre9WqDCXpJseA2pJt4WB/T/hfRlGxINWeGCxao4CVcN615ZWaFDnyi15APMAs3L13H+PJWMIINjc3meQAr2TjmNau/kTWvVnhT8MIP373GoZjH4Zd4g6fvL+6MCwq0OTemwfon1j0yDu9+QpaXqt42JpCcTx4so3HT55KdabQLcViuy2KhFrZhcdWjEnVU647MiaGqoAEoeWiO01xPKK8qwjQXBH34Rox6iUbLbcs2mCmtCQxp6E+LAJ/raXai7zaVRW04pFFgpUP/k/4YPX6Ziqo3Mhb/3yidcyHhEp/edrrQU5gvZrM78v4qjkOml9L8/g6cVxWRwtuePL9klB03vWKg3/+lS+LSuVwT6k4CG7dwyO0mx3cvPm+ZAeyguZQZkrqg6+bic/sHmwLnZUFfP7VV7FuldF97w6Or3+IRdtD2bJlSMifmqYsfL2iWxUVATXqiVLB0E2NVFGSIjAz9Ewuqfh4Mg1wbFg4NmxMyCsbKVbSDK9XGvhYvYk6W8sshm8weJZdFatnA0YUQ9o8B5jSK9pt4fsPHuFeKZXt6Xp3fQAAIABJREFUr59fXEKb3rlRLKY3RYDWHDQvnsqczNdhCdy5IkYD4v8fAK1w4Scra/09Zzyk5Geq7dF5MfdM2ZFX03phSd+HqgNNEBohDuk1vLiKGwdHuHfcleFVO4nx2Y3z2BgyfT3DLTvFG/s76DoORrTt5a8kgcXUa6ZW816MpqjaKTpcbLn0POzJFGPHwK1+D9e6PfjVOsZaHtcbYK3kYMO1sel5WPMqaAhAx9IRkYOmtpn+GpLdJxBJsy2V0EP6QT06qoAjsPG624aFfhJgr5TA2VpC7dwmfANizr9/3EVzdRm94RCP71MHnRHH5BqvrS3iwoUtVGuMkrIx8cdyT1COS+AkRUKK45v/719ipbOIJKALEOm7WGR2o8lEvpB4Z1gm6jRfqtfl/1dfeB5epSzfl9I7utTRD1voMyrk8oxV6qXp20G6gwUkl1n4Sy83zYbUuQePyitVOakPHz2WYWFncRFrKytSVPA+H/Z7mE5HakkJjPmL8KO33pFg4Eq1QUMd1XEWwkKKBYMA9LyGt3hzFvOyihW0tH0EQIrjMwPd/hAf3L4jBj7kecQs3Lbw3KULaDCtl/zLlAm2PG3V0I6uXYHp4Hgc4XhI28sSUkdPQxmdGcGmcbhpiOE400YIBswhsyxu+ITodJaUiD73dJXrox/4fNLPN1JuJqnGFN2hwDJ/XPJBh2p9fhKgZ+1pYViqq2FSOacBWlFFJwDN6kyngufpvXllhjSCP+rJtP6f/fKXJN6rf7yLeoXuvpm4XdWqdVx79wYYd0WdOb20VQVNaY/yEOZ6LQGaq94bTgW99++id+M2Fm0XZZttcE6zSIChSqaIZFU/kYm9RAIx1Ya+G3EiAH2MAHt0tPNDHMJE17AxJqAbGVYBvOKU8anOIqphgBIBGpFYWEZJXkkJF03gjmB4VfiRhx893cF1h9qFBJ9vtLBObjOOlVQqr6B5Ueg4Jg98rhZg5yXHaiGLUHc8J2PYE77/WcO8+Y+pP6tu6lmDQf2x+QOhSPEpCwTVoms9tTBiOSirIibXPeeWo7qbU9SZEtztxyEOmy28vbeHfd9Hu1bDOdfDp5bX0ekH4Fr/tWCI98cDHDsO+rxxub0WxUKByX1N1U8UoJYEOO84+OXNc0jGI4zrHv7+/j1sZyampTL8MEU5M+D0BthwXWxWSmIxuuKVxU7Wo+yLXZU4E+YAzeuU5RRUfrDnqxt6WgiqH9iakafuJgEOvQzl8+vwNpclV/H48BhHvT6aa6s47Hax/eCxdAZ0aeTtubm+jEuXzsLzaHZvYsqtO5HC+SIs8BxPbHe//c2/wdrisoRZcJDOGRfzDGmSRMSNeH9bliSBMxWlXK+J5G59a0toQS51kRpymZhCxQWrWzrRkaOmadVohIP9fbWt3G6D5koyWBdKIw8zyYXTgimcn1gWRsOxLOvV6w0ZEPLkiYKpuHDSD8djajg/lmR458ZNUTs5pbJy8Mx11/rgVwUml1csxUHPA3TxZhZ3shxQ5gGaL4zJA9RnTsME126+D6vkiu0fDWAY/Pryi8+LJzT1uJTaieWeSPogUpPAsHA4DHA8TOEnJcCpIuVgktnxGf0oyGUm8AwTddeFY9J4KUTZZXsRoN1ZzFdRVdtxAtCK12S7oiNuiu2qVKAq7jevqHNuKq++NcVxyrvnowCaWmNpk5kEcyKR0cCuJXe6LZq1yhIJNoSRhfjyL3wBjUoJo8GRBHZWmDAsNoQW3n3nOsIwwXgSIBTbUU64eSM6KkLMNLGQA/SZUm0G0AsM8+V7wIOK4nGJulCtKSsj+gOwTaSYnxU0YVD8UgyqOHzshT52I0ruTByTg5a2I8WKaeITlovPLC2jMhlzWVm005MolBgzyroqVGLYwNgK4daamI5MvLN3iDetAEEW47VqA+fYUlKSlL/nEgFEMqcA0HK/sMwqTM1PgabWeBcvVIGP1u/1RwG0LBsUBoOzTir/mO6m9IGgAVoG6rNIOL3wctKdKTqs4PzIgiA/FFRXl0N1luEwTXDfsXHtYE/UGXXbxicWl3C11kTT5yZbhrcP9/A4CXFsW+jTJtSjnwY1tRWM6NZWdcUm1B0P8FKzhVcabdG49zpVfOPGdQzKdUzgIA5TVDMD5f5AKufNahkrnoulkosq147TRJabKLGT9e28spnxz1I1qupfzXGorVQAR4CmlJMA3a2aqF7chLO2KBYAh/tHOO4N0F5fxf7RcQ7QmdCD3Cbl3OXypbMouVSjGGKgxBXpMfnmkod6tY697V18/zvfkwqaYQIJwTbjXMQQioPBsjTWZ4fJSpnSvtXNDbELvXT1Kta3NjFgWCvdIt2SrF/ze9OelJ0QBQOs1gnK4+FQQm2p5GDnydARBdQna/y8J3gNGJnFZ7/fGwjusUtlZZ5EAbqH+zIsFPnhmLy6iVv37sPJPfB5bYlRrNil488DBXSn9RNDQkVQn7R3fHHzN6cGQQI0ie8xjZIMG+/duiNxVvTlqFTKYjP68ZdeEBc0DgopGwv8KWp0lMqDTyfUilpl7OxPwACkzKnmyRIJRuO+JLKwAvRMW7brXCtDucRVcBL5MZaWlqWS4NeTClhAWYUH8E3Thvn6Z5DWMgdyqaTjRC1E5LyS/tnUe6C22H6CmijYmLKCFk4u17zK8E9WkU8MlvTXPtHbqveXOcmkNfxJH1/71/8SjpEg9IeyOcmoL48hmaaNH3z/DRkSclGFHHQRoMlpebUabNfCV3/hy1hObRxe+wDxo10sOJ6qnnUmYW7Qz9co2mcCn/hp0x5SOQny5ppkMboI0TMybE9pOVqSlW/akBqOgWYU/RfC3jTGkvS6EjuxL2/NPSuzsvautat6Y5O9chM3yRQpSoI0Y8mWBdsajOwZywPPAGMYxhj2wIYN/xIM/fHfsceCRyNQFClpRHLIbrbYzd67a9+rct/fGnuEce4X8fJVsSVno1DVWZXvvYj4vvvde+655+Bp28enZ2YwQQoVLeppB5RS9F/6/fC4jvUUkUcqnw0j8fHhzj5+ogXYDfp4ZXIOR4Q1EMMVKUYDZkmvE74t6Wqlo4qwBsoAPV4KyoIeUwgcr3RGGfYnBO6DjFmxOMbXxjiWXL3X+N+P/7kK0LJOBCwvKyWpTsoAXa43JfpWGtVWo/4yYqwh8Hy8vr6CdXKPHQvacICvnTmLZhCizTI/TqTRuh6FeBgF2I05pyfCNyh0F0RJY4PSsQEmswQvHD2ORWazjoX3wn18sLeL7cKCUWuJghw6PSxoOhYsC1OGgXnPE72OFrM27lOh2Sn7J/nF12LBNuZww7/nIWRRkbIkGPC5M6gNjAKrRoy5p88hbrhCrbt57SYizkfMzkqTbP3hihgGU2TNsU3Mz03i/PlTsOjAQsnUlKJqrvw9SQUzUzP44L0PsfZgBbZmwKfQPXsiWgaPTc8sQ8CBFukhKVcUJo+TM9MIKAZ18UlMzs7Aqfmy9iVpY3ObAk6EPUpLLS41Vm+8JsKxmxukvU6UGDvQ6/Xk39ZrNdy5e0+Ya4tLSxLzWIly2pP7is1bZs80LVEVINeIjuW1dUmqmEkLAqHwMQVxiAGHYjSNEoXf+sZXfo4HPR6QK7+scfxttMAF8ymEvVHoFq7fuiPdSQ6hiEdhGuPS+XPiVM1SmvgVRxxrHsc3Y+S6gZiL1vKxvRdjGOvIdBeRcFUgOBSXPEc8bU2HQ40KW4Nn08qJWWsqoLycOhzekM2qymUpEWTohCOJFZe7dOAeDZuobJ43ZryJN6LoiQvMoxt4PJBzg/IUrojrVUdfArE0CNVhV/2MyvAPinLKsMbDHga9Pfz6r/4yaq6JaNiR7zVo6S5uEMA7b78vDIsgTBDGpNnR/ko9YAZFNkY4sfTLDNCZgZ2PbsDY2EMDKnsW+Ic8Fx5ghHsy5aDO7/PqmI3H4uLBWJ5jmCXYQ4SOBqwS4sg17JkO9olfm0C7KHBOM/Dy4mE0Bz0ZD+ZC58KLOXgCTbIx3cwxsPic6W3n4Xp3iO9H+2Ae8aTt46Tno1WkcMqDlQFAptSoishnV456Vxh0pcExHjiru/lJMMUnNfgewfdkQKZsGI9vijEp0yrzrjbMI/vg5zLoct5GnD1UABMjg0rOsszsBfbgXiDBSTOxA+DN7XXsMkAbGto68KVjx9GKIzmolfOzJdXmjpZhPw5E14FqkrvdCBHBQEqDJzEaSYQnDy2gnRWIHB2vddZxM47R0VwYbkP0XfRuD4uahqO+j0lNx5zrY86vS+bOLFxEO8mdpOYxnwbZG6W7N88hBjZqTfC6iExzzcj9IXWMkrhGgRUjxjwDdNOH2ajh9o3bwt5ozMzgwfKy6GnYhuIlUy/m0Pw0zp09CcskvYwqlYqHzAOMLIdWs423/uYtbK1uwBO405MAreWxNOO49xhTJEDLHIMmyaME6dlpYYZ9+qWXJKtms46MD2bRnDCsGnNMTrjmuPYYVFgNM5tmo5ADJc0GQSDI94lN37hxQ/bRE6fPyHsyQAtwJvelwMbaioyiE+OuhuE4dS2NfcIX5YDPo30/lWZU61T77W9+9RGIo1qIFbeTDZvxr0fKwVLZieeDZjoimtTpDyXL45syW75w5jSaNU+4lWxWMeMk3Y4nI3PzlCeGXcN+N8N+L0HMhciFbelCTVGNIg3c9sQqOfpdcwHLCAQC8f2GUKUqGIGfn8G5akSy9OGXyoIPhPMr0XTysqtNqKgzB0I8lZfY+N/zwbDUUTfxoDk5voHVJi4FZEu8ezywj7I0Nt2KFPu7m/jmN34R89NtBP09dHY2MT3RhkOmSz/AlcvXyiYhM2g1SSg28mzSigFvina7iV/+4i+gPczQuXYH9V4EO2TJpmziZQyXBxghDlG0U01CVjmi5QtjFKCDLMZ+zgBdYCNOsRKmMu69x01g5pJ1HQ0TfOHEcTR6XdjBUNyJuehCHohFgTqzK7vA0Iqk16DFPu7FOb69tYzcd4VDfXF6ClNFAbd0tVAZGhs3pViMZNQl77bMoMcXr8o9/m7s+ZHF+9i/FW58pb/wWKb9eLP88eerIIpqylRlR5XOhvq9VLITKtojaJoSf6fVGB1QTAe3+z1c6e1jwKWapXhioo0XJqfQiEOCRzDTArWMZbSFISUPSJDMY8EvcziIcmbQhBdi2EGI+UYdepJgzwL+9P41bHoeArOOXLel+az3u1jUC5xqtjBVmDJyP+vXUaPusjB7CMoyQBtKXbLMoJlUy5ovAzRrBIOsnarRzunGMEafGbSZSAadtHxovovbN+5IgG7OzOLO/fvYWdsUxofS3dGwMD+Ns2dOwDQyJAkrhAy1Ol1fhB+HZqOF1370OoLuUMy9xImH8JhJjRJF9WMVTdxWjGJLF6E4z9BotwWPPnn2NE6dPYs+Lb1K6yrCe1Vypph4akiqYg1JdZDn6HQ6cp1cF4QjaPx65coV2YcnTpwULrQkaLnSeSa8cevaVbTqNTmAeEvJIqEsgxx6YpStCbWPqoHjEEfVw5I1+B/9ytdGAXqc01kFlPEAPQ5/yN8z86LeM+EEy8H9lXWsbe0oGVKWzWGAU8eOYnZqQrwF2a1nFi1SoiRks1klpYiHwVDD5s4AMSxEfAERS1F8aW5DUwK0hrqjoS4BOgRynr5emalWVBUVnMWdQic5Xem9ShaZq1n3qkLg76NR3LIzKzenzKD478c51QzONK2sqHmioUBJyMelJkdiO8zsFR1nHCap3p/KfNTf2Nlaw5e++CrOkjPa2cHm6kMszM/JIuzsdXDn9n1pEDKDHkaRPGClg80sTZPpo+npSXzzi1+Ctd1FcHsZs5kOYxhJBcCRWZpvyueWh1O5m/E1lOkBA7TwyYlBU7QpDyVAbycF7g8CdL0mtllG6immHRsznR6+cvo02oMevGEg02waNVZk0yXwc268HKmTyOg38jpWYeKP79yA0W7B2d3Dp48cwRSd4Mtx6PEMuoI4GCzKWbZHNDhGmfBjGPQnNQgfz6RH2YlofRwMvXxSIvJJGfSo/HwsQI9w57GAXIXwKmCrxEAF7yFxS9vFB1sbuEf3a9OAHYZ4fvEwTmsaanEI09Ohpzm8UIeRGwg5zq0RyqMaGhtbvuwXToYSmjAIGZjKqX1Nz/Bv7t3EkDQzoy6GwNwzZtjHISQ43WpjqrAx79Yx7XnwmdGJQL5QG9RBIvKSgEHbrPEArasM2iwUu0MlQQWiIJKDZtVKMfv0WSRNH6ll4P6d+4jTAo3ZGdy6fRf7mztSGZM0wCL1sGDQR9j7RBD2BDKqN+qSZZK55Lk1/OiHP5bsmV6GzFgYoJuerbR+RIyNAZr3RPlMCsVRo19ugCMnj6MwdDz/8kvIdU2mCkUjh1O1HOASxycFq4nlXmlBRWpqpdvBwRZaa1mmJbzpnZ0dWetsDIqpbjmwQ7nlcDDAtY8/lNjHAM3XpPRpp09GB6Fhxf5gDGFw5nuI8e2YUJckIAzQlapTlTVXQUzd9YMFXAVowXE5Hp5z0ycqQJsuVje3cffhijQK+eak1S3MzeLo4iHROa4CNDed/DyzS55GzJoTE8tre4DhIeICNoCIXVraOglBXoOtQwJ0w2P8DmSxOZYvJyw3Eo1rHccTeEUcessSosKH+XkPPM6V/GeF91T3oDq9lOiO2l68cVyCDM7kS1ZYd6XloSCOgwm3R8thRV07AP8PRueV00yG3a11PH3pHF556XkMOjvYWl/GwuysDHB097t4+IDOxx2EES2vInnAFAqX98wgAXpmehLf+tJXJDgXq9tY1B0YAccMmCFnYCYhGbQ04komS8lnJUxFiIPZip4Vsrl7RSwNq620wINBiD2nBp79nSLCtO+ivbOHL548ibkoRIOiO7kOjV1w2VAx3JTjvQkKK0HK7FJrYMv08MfXryKv+9A7Hbxw/DhmkgQe/SrZKBR5UeW8XLE2WB4+zoM+CLBqMz0eWKsse/wgHv/eOAY9zuJ4HMbjzxxQLkv/vbFG8SiDLnFAtVoezZiVSFKZUSvdvJGB78AwsOO6eHN1GSumwkQnhwk+e+Q4FoNAuNCwCglkdc2XYQ3SIwkLFBRJYgClOih7v2Xmx6lRsTAzgTtpiO+t3kc8MQPAlyoMWgI77mO+iHCiXsNU4WDea0gGzWatqZUymGLWyhyPSRUxaDZ/pX6XDDoudajZy2fvgPdUJuIo6GVpWHNSzD5FDNpDQPna+ysK4pidwfUbt9Df7croOFlBzICPLB3CsaML8DwK7PdFMY7UOGpcUIOGzcgf/fBHWFo4LJS9JIzkMPHYIKSvYxQL7MA9U+kJiZSoBmFueM0a2jNTaExO4PylJwW+IU1VNLQ5HyDj6sx0VWzi/1cyoGxkyv8bhmDQ1PJg048QjKh0ilmH+hn173QMSSW8dwetOgXBiM0nMo7O2QWySBigWZ2wIS4Zu2T+CgkYjx8jFoc4fJSusuNlpGC05Q9WzcNRwBOWtfIX5Mj3Xm+IqzdvS4dSNFQp79eo4czJ46JzLHxXiSqqG0oMurAshBkn4lzcfbABw6kjIpZFR2BiTCYFrhmgdcHj6naBuscGWiQdXNeusRslF8is2aVkIgM0S6DRtCCvrRxzLvs0KjM6yKaFlF5OEAmGLb6CahScJxwPKqpqMUBXG1c15Q/srCqwvwoMChMv1cBKjLwqpxScksk1UEZ1drqFX/nGLyIadLC/s4mpVlMaDoQ4lpdXsby8JhAEG4XcNpxakjCW8uCI0GzU8Btf+w+w89F1+PsB5gsTjmDNqWTPEqpLDFoUykorrhQK/mBzj6uZCnqkAzFA9zVgM87EVWUNJnYNDbtZgEnfQWt3Hy8vLuIIgIk0Q52C8TQ75YLPUzhxAAMRCp0EvAK53ca25eN79+5jl82dMMClhUNY0jT4nNiS4FAKJammwcg0tgrQip55QIuTe/tYgH48ED+SbIxjeyWjomJxVEH+kc1RquWNB/rxaknhI4rVIP+mDMTiYVcGagVFKfskNZ5/IM40sEysGibeXF/GilOIgP0TqYlX5g9jntNtSYhhMhS3adepw7V9qRbpksMATay4OvyJR/PjcM2EBtB1DFwZdvHa7jYCtwmrqIkjSVZE8PIBFvUERz1XBWi/iWm/Do+ZpcQtXbJMVmmV0TAzaA4VCQda/zsCdMRJRwOrdorZS2cQ1V3R4qDoFzH35twMLl+5hrA7VFrSWQLXMXHs6KJk0Y2Gg5AcaEsNjFm2q1yDTFsC9KUnL2F7YxO9/Q7ymGqXtOXKZF+m1MSQNaQmiTnVJ1CGbWKv38WRE8dk0vD8Uxcxt3BING3kcBPsWBMmCtdUhR5I0sAMm7KgmiZZLp8/gzSdWRhTBEKUSWIVg/izcRQioD9ib1845QYhoVSJIXn1hhwMjH1SWUvjR6npVf2zCl6Ttfybv6Qsrw5YCAcZiWyGkns6AtJLtoIK5hRcVy4oDNDDOMP7l6/Ccjw5UbgHWMKTascM2hGPs1xOEwmQLIcNA1FGgZk6bt5ehi4BuhCSfFgGaPngIpFYwLdzNMixtCM57W3Th6HbEpwZmC3LkUxacY+Vmh1vjhplr4SU1CZXJZwaNBgXjKoCtKhKlA+bB1UlT6h4igxIjNvqYDsQm1JBpNrICtqoRJoODoTxAB0Ne0jjgZjHpmEfw96eiMHQlidPCzx8uCJ6HKToUIuDm5G2O+TAanS8kJHUAr/zK7+G1Xc+EonPiTAXaU/JngXJVAFa9N1V1SoBg/5pEqCpwyGlrOJH0x2aAXotiLFn2LgTpdi3TGwmfbR9B+39Dp6ZnMSFWh0zOdBIDfGb7LA81gt4eQI9HcIwQtGHzmtTkkH/bLeDmxsbcLQMR+t1nPF8mUas8D+LzcEyx69cvRnuRqyOsak/WZ9jI9kjbP+xycC/Hbr4ZB70eBB+nGY3HqxFYGCsKqsyaIVHq0ya/QHRrBCthgPvOy6eoWXiZhDi/e4O1uoG9SzxGaON5+sTmA0D2DFHlylCpSGhZonrw7Wot84FRQ92isBHcg9In0viTMybe8ix55p4Z2cT1+jHp7moZXWYORClPdSKAMedAofJf7bqmPUbmHQ9mMz+ZCrPQCb9JY5wMwdRk4qSQbMi0zhtqjJGixBH2acSPj159K6JFTPB1JNPIGq42B0OsblGYX6gNTeDjy9fRdyn7rSiovmeLa72c7MTaLdJIAgkQDNRIMJCDXmKEX3vz/8CL37mRezt7GBvZxfxcCBDbOJZyt5MxOljVX0ZmiaUO1qqMVsWM9e6j+b0hAyv0HnFJFUvV4epymIf3btVXJQEjc+S9lSk+lqWZNGd/T1psqu1q1hjXJNhMER3b0euTXmyKgofE7xas6UkMWToiiQAefdytPsge64gUe03vlo6qozNm48vUFGGY0ZJTKqiB40CEifLVDZXsCNbaHj7g4/k1CP1jTZXrME+9fRTAMcsLVOaUjI+yavidKFhIsoJvDdw7cZ9aRgKpsYFwkZWeTJJZ19XAbruAb7NsWPeHAZmF14FbRi8mWUAHtPbqLRG6GIwLgnJDLM6NSs8WtgfpdUqGyHVpFE45Nw8/RXVOKiizvCAqg4AdbPHm4rEttTXo8LwEkyICyeRiEltb63i9/7T30EW9RGHfelQ0wGC13Xv3gNcu35Lpo4Ic3DRUrqQC4UTVhyrz4MAv/frfx8bb32Iw6YPqzeEz8OvSJXTRSU4XvI4hfUik3+EQEi7U2U4syRCHmzThJqG1U4fQ6+O6/0B9h0L60kfdc9Fsz/EuXoDz8/O4BAzowiiadAhb90y4JNalIawnBy9OAD8NvZNBzeiFD+7fRuaY2HS0PEsnULEaVnhfqQFVmUfF5wKzASxVEVzgDEreKpi4HwSnPFJePSjLA4F9ch/YyPkI4y53LQqPS4J8+XTVIcBs3ylaC/MDBEPKilT/AY1nDnOL2am6pBmUBIFFEPHwLHxzuY2bkUDdFo2nDTF5+vzOG96aAUDaLRA0woEzBBNG6bvwyV7gT0DMjniABYdVLgHYwapFHW/rpq7NQtvra1iOdfRo5AS6rAZPIZk94Q4U7MlQC/VJzHt1tAgb5iUWirIUXJT9I8TxaRh9iyBWonc0vaKLA4J0EydpFlJiU41lRp7FlbMGJMXTkkGvd3rYXtjR5rb7flZfPjRZaRBLIwiJmvNuicBenqqiYmJGrIshmFqQpsjFMCJO675/+tf/Wt89tXPIhqGYltFHjQiZuKUW6AJM/1PlUksQw/pc7VGXSigbBJSo3x2cV7ssZqTEzh+6pS8fkWPHK+2KncT3luJF2WA5p4jb5pxgJn67taW0rkpYUyKKzGD3lxfk0EVZs8Uc2KAph60X2+gH4TKv9Vy0BOetyO/+MUsm2PoVTKo/fYvfbWQ2XJmmLwL5UJU2Jnyu+OUEssNfi9JYyWDV+Jz4TAUxandbg8ONTmuX0MYxfBdX8YxHc3ApbPnMFGrydgjAzQbV2JcSqyMAJftYjBIsLndRW+YQTc9KgBJCUKanBIJVwPKtkUpUw2+awj4XmXPzDbZHFSnWClfWUIzAt8kJQY7ElMqy5lCYWcMpKpa4IFUdeRz0aPlF+UJpUPLyUkuhDST6SCehaJLUA1TKJhONSPLYZDxsrvazCMYJM3EZWF1+R7oTdjwLAx7u1J5ECYjF3plZRWXP74KUseznHAQTQpENkuy4zyKMKU7+MazL6Kxso9mlIufI33d2N1nRqxzzLu0KZP+SVbytXk9ZGfwFwMBy1di0lkmB+UgSARXvp/F2DF1LCcBTMeFnwDz0PD5I4fR7vawUJiIBz10OERU8+EEbP7oyB0+tUzK5YFuImi38d3338OGaaJhWvg8h116PSH2i4u01Ak8jHlIMmGT/GJEWZR1UALUFXw0zsQYD8CPB9pHEw8lC6qqKrVeqiqy6k1U0F6Fhz8Og6ipR+WuwTpMss7SA8Bi6cp1UxCHVz0DR7eh9VOzAnQSAAAgAElEQVRJOuKai5uDPt7b62DgOyBZzh4O8Wvnn0KzN4A17AnkwHXFrFQSddtGwUAqbAtmtIUS4dEK5YsXxbAKHV3LxB3fwI9v30buTaATpnD8hgyOFUEHi66FY9ThsGycmp5Dw7DAykV46FIdltTQKrkoDWIFdio1apThQC59AzmcGPzF0o72aUC37cqgStasYW1nB929rnCFJw/N4/0PP1JBX8bTE/iuhSdOHZdpwmDYQXuiAd3kGqesQYqp6Tmsr2/j29/+Dl544SUEA6pj2jJb0dlcQct3sb+3B4+9L34G4SObEqD5eSlDmuR8rUh8A4+eOIZ+EOD5F19AYelw6EofK4EkXj8PJhHplzmISqRLDRZVe1kAADI6dEOy+f39zmgNtdtt3LxxXUGkIp6WS1Df2tqSQZZhEMBxXPkM3T4P2kQaiFTPI9ODiQrFnyjmpH3jq58rJDDzYZDBUFGRJCMAyKIhh5DRQkTGUwWKq6xGE08usgA4oTN1aB4fXrmMldVV2VSObomQy8UzZzHTaiMaDlUeyROYilkEzznnbDsYDhNsbu1jvxshL0jqtGS8WZ1gLAc4gsqgSJK4LZrQxH+YQVqGJaB9NZxycBNV1sXMgocKv5gdSPYr+CUvmYuRWJAik1cLtBrRpakpu7wMrOFwgH6ni1atIae/bGBeg+hGV7Q1VfJIgJZhEIVTlnTbiiA9YuFx8opZ2K0bV/D3fuNXsXRoGlsbKzKwMtVuSSawtrKKK1euS4BOU5bLqrPNAB0ZOfIwwmSi4deeexkTKz3Uo1TsgjjZE+mKXkhtZj5fckCEZs7bQay/9JtjKR4S2tAzhMyqBTPXEIWpqKEt5wk29AJrLNcMC25hYjrX8JmZSSxlOQ7FGUBHFYRSZjs0hTUshBaDF9kjFPQ3EDQa+MHNG1J606H9ZeoQ08yB3XypVrimVMkpdQy99mScWVHuuD51qWMruEg9x4Nn/vPZsGTaZfOlCrJVIGcawkO5OjCrKqr6mQpGqSZOH8nUZb+oiKwCtIaE53leCP7P9TQoAzSHNGxYsAKOURvoeCaudLu4HISISV0gs8Iy8fmjx8XsVYsGcBkoOYAlD14NjqSuJYMYNte9TliJx18mVYsI/hSmKNa9WwR4Z3UNutXAIM6h1zwkzLijAQ6ZOo4bJo57dZyYnIavUZZB7YnRvSqhSGEWEDsvqaWj6y8rbgXzKV/LmPuE4vomsN+04Z84jLTuYnlzE/Egwl63i9bsDK5ev46UfqTE09NEKrIzp0/g6NIhBMMuanXaP6lpVworTU7N4urVW3jjjTexuHAYS4ePiE6NmFokQwS9fUmcuCTo9M1GuGezsqYmcy7JJbnPZIVRaIAa0xeffkomX5987imZxKxmJ8guY3AcDknFUweW0oMZD9ClpLJiCUisI3zBzJe/JiYmcPv2bWGq8TPwufDXvXv3JAkgE4QNRlbB7LGRCEHohP+WGTj/jp6r/J72qa8+JwxzXpSoiY01UiSoCKaoSjRerNDGKnlBLkRL+X4N4hjTh+Zx7c5tbN5fVivW0uF7Pk4sHRV/Qp6WwkUu2QNK3SkWL8IozrG920WnEyAlhYOjxzJWr7BeXSPeXcBzDdRrDjxXKVH5Mi2nOqCqTC0VyHjbWDKTJVKKnjAXI1Zd0VkqYL5yGlGoixpwEZK+3P+yEVTkGPT6CPsDtBtN4RM7VBUr2RQVha9iIFRmu9yswvIoh2VEfImfsrKrplKXBnz4wTv45te/hmcunsXD+7elUXh0aUF44xtr67h85Tq4/pVDj8J7qWIXaRm0OEFjmOJbz76Ema0QtZDMGmZzqUiH0njALCsI6kBXAZrXzU0g6nbMmIsMA42/s1GojBBI7aOe84YBLGcxtk0NAwqNaxZaSYanmnU83WpjsjuAnUToZtRQcOFkbNo66OUs8XNofAakf9XreHd7Cz/d2YHreXim1cJh3YAbpcLdtR3efzUhyABPgRwFD6ngwZJREF5d8hulZPh3BOjxgFz9eTyYc1dXFOhxKuR4R10yqzGe9KgUlt6CatYyo0xLGVf+vV0G6KBIBMojg4GNbic1EesGVvUMH+3v4j4xf0KI3Q6eW1zE2XoTzTSBngQygcvgzCaU7DseAOTUmgY8w5aejgjKMznQVXlMV/V+zcX399ZwczAANF/1Fzj0RPPlNMIMnUdMS1y8F2kUqynIbrw5xeti0iJ7QayIDvonVTIidDQOQnEN0Q+RVDWOXBsFdusmvOOLSGoO7qysCB1vc3sbbruFhysrCHtDCaocoa75Dp48dxonjy+h39uD4yqnd1bvvUGARmsCb731Hq5evQHbdPDMpafx8P5DNMmnn6jh4f07mGy1JDjLYUZzEMIGFgO0aoJzKpF7ml6FpN3RXHZzdxvnnrkkokrVEBljGf9tr9cXhoc6oMvgPIK5KniN67Gk5pUMDlLvGJjv378vAZbBWL02sL29LUGYX3QaJ4WQfGjDsuXfVlS7Sk1PYt9/8Uf/TFIqZoT8vQK9q5OSZYHqK5Wu1KLCpk5UBnXRLKanHS+s7mNtawsD8RArO/EsUdoTcqIx2MiNLzNK4ReSQ8tx0ZwPg4L0bKqYMjouQvxVgBTWNO1tdNG9ZVJPLK5gg+znMEQ1xcebGwyGsogVBl1aWvHGlMMr7KKqbFfxn0dc79JMlPg7bxjLjzgI0PB8ZByXJUUGJupuXTXdKuF4aVJU94pdcJVNj+5fOfJZBWj5TJqGjz54B59/9UW88Pwz2Fx7gM7uFhbmZwXa2VjfxOXL1xDFxNqE+KcgDsNAWKQwkhT1foxvPv0CZvZi+FEK0zHF9p1sGCnjS6rQeIBWGTRHAtTnZ4DmmDchDgZuroaAtkRpii1Lx/0oQMezsR9TI8VGLYpxxrHx2aUjmNjriCN0L+7LprZyU6iOQ57ULAeTGLlhYuC6uJsk+HcP7ong/Kl6DSf9OtpBRhwJTs1RLAJCAlQ9lACtslPhpor0aJVBM0AfTANWgXc8EH/S9yq8WX6XTPzR4FNlkbyO8Yz68dfl/wujohxMItWNMq5CtSrNHCLqaZKLLhIAZCLZYvZ6M+7j4/0dbHItFrp4NH75/AW0Y/o+cm9Fcq1cZwzQImdA6Ek0ynTUeAhyrLjqHZFqxmarbqJbc/GnD65jSww0bOgG/x2gp8pTcqLIcMy28eTcIUwaNjxJXFQFqoK0mihlYJbKs5I2KGF4eU+q2WWcaVDcXa5FoX5CQ9fIscMAfWwRacPFjbv3UHN8LK+sonBtdHt9ET7i8yVlkAH60pNncerEEfS6u1JFyeqzlAa669Xx49fewP27D2EbDhbmFwSDrns2jizMYH31gUBiDMwUZSMFj0lbo06HJ2o20w5MV1k0P7cGeL4v3GgqlT313DOIwlgmdJk0CCQqFTKfm6qsq3ugflfsLP7i+xAi5b1j8N3b25Ohlo2NDdGFZkbN+EFogwcoM2PeYw6oCGhbGmhUDLnHG93aP/63/6O4I0oGXVqpCwOYC4qbgQ2DMuBUsIYS51aBmqGODzeszEeJ35AEzmwiTpUgu3D9yjaZQCd08tCF8E1BcXI0VBanggIXmZLxq7ZERYPgKCZvHD+fos4RgpBPOjaAUjV9RBPCo170mOC2KoZLhw5NKGqikVzCEdXrVCafPFF580IKa0cx2pRs3O+Io8PtyzcRbQ6gC3qgVq+cthUnmp+r9Hoc3UM1+iZBiPdAJAvzHLdvXsWlC2fwmU89jWDQQRoO4NqG4GhbG1v4+OMrEiwTWjGU0qAUgQmzCCYPwUjDV849g5l+CjeiGAxFrCKRjZSBm5SVi2q+8lOSNsWbTuEYLlihB5UBWpTuhOXBaU4NO2mCLUPDg5gDKw52KTGqW7DDCEtFhi8cO45DgwgNNkISZgwZTM5+MsMTLF2DxeECwxT38C3Xxr+7dxe7WYxp18bp1hQWSfkdBDA9E5qptKpt04It+tJAJvRIDZb4FhIyUkLyBRlAnyC6//8XrBV+rZq8kjSMDRuN00q5WR8J6I9EaU5kKuySCQnZNRKg+XzLDDrmnIBICZCVQOdnF/umjg8HO7je20eXQw8pcDwAvnTmPAxausmkMc1+M4EIycMloymkQ3UZHBicVd+FTACVZPBQJStqzSjw7fs30KvRssmEQ411JlBZhrZeoJ0nOFmv4+zsHOqZBofqdhYlgMkhPoB7GKBFqXHsmqvkQ/YLkxRmeQzqpqmahEWBfaTYa1iSQRPiuHr7NppeA3fv38dQZAeAaBBKcKfTda3m4MnzKkB3OzswTQUbEQdmpej5DfybP/k2hsL8UGyj+Zk5TE400axTOS7G+tqqNNUdJi2sHHit7VYJKUIa38J5ps+hbWF9YwMXnr4Ep1HH4tGjmJqelkOMzA9i0DJlWqnMyYYu6bTSpztgujGRcB1PWbTx/rN5aBjgUItaGCrp471lJS/ibSW2L0N+ZHI8dvKPrz/tH3z7X4wCtHiOlcmJZJgjkn0VfBTurOi/KhCxUSEThQwCliX8SaFwlU032hnxylm2yoz7gV6+ZK0mM2XBO5XurCjkEZsqsVEpvSrOsuBAJbeY5PCcGA43xEGAVuGn6szrAtI/3qGXA78UyaZhpHxJST8W6Esognxq3nTqBuS03smU3bxv2firP/kenIEOK1W2SRWsIQdc2SSsXveTArToNPBQBKRJSEWv5599CgZoEcSudAjfc7G9uS0BehhQOIaHG+EfTUpd+q2ZYYxjVgOvHDuDdj+Bl+TI6TVYEHErcXAeFGUZXgVoPj+WfNKxLp8hs2gGaFHJI5OZOhxZhrU8wQo1OiwDXcloDVhxjJk4wgvzCzhPfQSpnGKx6jLoOE6MVPJ9wOH4PwdvNKDXrOON7Q3c2NmEZRl4YmIap2MHPpuvFisDhkzVkLU4AMPDnrb2bCSKzgGbUpWup3RCHnnGVXAeZ3FUjb/Hm4gix1Hqe4//XFXuj2fQ468nYV2gOkXTJBWNAZpYrCzlMslR9Eslyh7z7z0PG8jws84GHiYBYtNEKwZetifx3NQ8ikEXtsmrJ9c5BR0bmaFRHyXKM+VHyUY7ef+mqdTWxBjYkIGgoaHh+rCL7289RNhoIEl11CwPRpSiVuRoIcOUDpyenMBSoyn8dbusLNm8l0BTDjWNBKrKAKKuvzQeZuZXxQAmG2xYC30M4uJNiIMYdOiauH73LnzbF3GhvWAA23HF0ZvBnmvU9108eeEMjh89LAGa4kmqilFJWqs1hT/8wz9CqzGBoD8U+PTwwiKOHV0SXfhWy8ftmzdFuZFTlEkQCHTSbjYxGPbUwWNbonjHZIQNQ/7iZ37y2Wew29nHxUtPYWpmRpp0TDBJdBBOlgxZlTBl5elZShNUh7x8TirYjYn9iy5IZQ5dCrFVwbtaR3L4l2Ppo1R0jC0ka/Y//9P/TkHNnOoRQ8iSWyqrTGUDSiaxPBDKxSeKYyJ4TUK74noS42GA5UWyMyl4S3nYsKEnp331AcoMhlk0NWGV+7aaIiElrBI85+IcYWNjUITaIGxtq1RwnAVVYdGVjsf4AaU2qGIFcLGREiMYdzldN8KxS6dv0oZ4Txig9bSQAF2zHKzdf4irb38MowtYSRWgyzHxqiTkO5QZ9DgGLRlHiUFziolmupvry5ho1fDyi89Dy2IUWYQsjsCx0d3tHVy5ck0CdMwpnrK6EHlTBuhhhKemFvHs3BF4vQB+wY56IA3MnM+m3EyCqZc4vcmVyoyaAVkmQnngZSIxqWh3nC7UEFLfN83wMBxiSyuwSX66YyOQRmOGySTFuVodr8zModbvo047siAALFu4nsToLXrVpYSnbJHKDNpNXEsjvHH7hrB4jjWn8JTWwGTKDJ+YNRc7xd912KRGcE1YrDo0OKVpKUOBbCA6kf8dAbraROPMjPHvMcs4MBweE6kZo91VgfvxTEfJbhJzUhKrORk2PLzGuNlc/8J6or0bITffw/0sxJu7K9jVWcabmA2BX5t9AgsxD39mVSkSnbhzCiqDC5sBhKDYpE9V07rMpGm3xPcgqyGzLewbGn62sYL3wg6Gvocs0dCwPdFlaRVAI4sxa5s4Nz+HSdNEU7eFH03GTdWbGScCiCaxSgRHZb3kM2Ufin0rqVB1XdZNhUFv+zqcpXkMHB23HzyEY9giar++twuPHoAGm2ehOLfQ+frC+dM4sngIfZqseopyxj3NRKTdmsL/9r/+kQxzRUNOEOpo1uo4cfIYmhOkHlrY2eLwyp7g9jSoJh7NQB8MB7LPiSuLqazNqeUYXr0uutTU5qCJbb3VxIUnLyKIQmkSsoHHEMigWwVoGSgZy6C5hxn0ybJhdsx4x3tIihzvScWfPhjsU0SFcayfz3a8QqvWprr+Atp/+Wf/QjBoGeeU5EWljgpnUuA/UxdFrynHoytrotK3j+U6HwwxFtUtZ0VFLQZlZ843ZabKv2NAqlL+avJKyDtlKaAoa2rsVWblxSBBac6KLkCpncBTSwJzHh/4Bj5iT6QOGrnQMkhW2KIykC2vRSpo1QSoBkrEMbscZCFGTdupeBjCyjW0XDpl5/jr7/4FJuwmgrUBzJ8L0NUbK4hD3mF0xqnrqgI0Bckn2k2srT4UTO0XPv+KqNlFQV+muiiYtL+7h6vXbiAI2A1WZrFU+JKNQj70IMKLiydxfmJO+M90Ou4NenAcS+H+VXVAKKPUGzDEpI0YNCl2iqcp9vKlVnQsmDTdUFQGfb/fEzfpdbIxaj56zOIANJIMR3QDXzl+Av7+HqYNXQYIMjZnWSFRG4GThmyqOo78XNRqYM0x8Vcff4CVOMShehufsicww4w9HYrQPzNrji2bQgzQkNvER1U5Llxt4eGSn8usT2Vc1aKuAuo4rve3BWjVIj0IveMZ9vjBPuokls9R1g/zfK103ODAQ0FGjwrQPD6Ex11wzZMuamGg6wIR3Yr6eHNnWSbuapaFhRD43WPPwFvf5bmGTEsQacRBMzhQmg0BpTHJZxfVtkjgPV4/edH83bM9ZK6LTRP48b2buKOlGHLyLQHqho1anKGdFzI+vuh7OL94CF5GQ2YfRomhVsqN1VSxJG7lKLKEgbFBDqGVVpk7ezxS1XA4xBUWx5anwVqcFUeXe6ursGBieXUVy1ubMr5dd330+j3AApqtGi6cP4OlxXkMuvvikML7S8iEy7deb+H/+MP/Ew3SNw1eUyaaMYuHF3CW04pJINjz/Tu3ZaqQomq5yBsTUqBoWyjUxFqjIePj7LsQrxfcPM/xi1//Oj66/DE+8+JLUpUyYaGGD5+l2rtln6Ia85fmqEoc+Dlr9YbEOQbm6h5xHZHZIfGrbDbyz1VFVjWk5QAYF3Ebg2plHf83f/YvC+KwbESI/rBAomoOPWJpT4J3GCi1rvIhsXNJYRI6CpOHyZFK2SAlFYUjlwzEstjZgCipbbJhKo6wXLjKOHgAKKqTGonka/Ll6MKrFMfUYhfZQ+maHngGctmO0vTRjlK7SHE6pIZV/z8+eKAGZaXZoTr5JQNkJHSjOJ/EseVQSHM0HQ9GnGPzwQouv/s+Flrz6C7vwyTEUXa55Z3LMWXlq1cG6Iq+yAql0tsuebjMXqJwgCwO8PlXXkK/swObOCzFcjjQ0B/i5s3b6FEpMEzKQaBMgj8ReG2nh688cUn8CCnGbtD7kSR5XroMBanFJFhzyevkgIEcmHkqMInIv3LSkBx16BgmCbpxDOYfPXag4wSbdPim+Ixjok+boDxHS7NQ7w/whSOHca5eh72/C4vBvZwU5QSMCx2+jNPSXNZE19RxLwlxN4nw4fYm0mGMV6ePYFrAHtKkEpEFoJcijRoEqyelimtCICFF1ZShIGKSxcFw0OMwxOP/X62D6vvy/B8L0NUyqoJ6Vc0Jo25cK11Gt0uIg59BTHwVPEQHZy4JUk0j4u90GvI93Ar7+HBvC2tGBqdVR7y7i5fnjuCFuIaZIIVbs1BYBQZ5JH0K0iFZxQ3JRiizfe4RcaAusVKOQdu2h8T38FDP8MNb17HlGIjJWNJM6MMYi24NNWaVQR+Xji6hrQEzng9XjILJtSZ2qpqF1dQtebjcb+P7p4I5RhBe6dAj64o6GKaFyDNxNx2g8cRRwaPvrqzAtzxcvXYdnXCIZntCBlUsZrjpEK5v49VXXhRd55wKdXQkEfOIHL7XwL27D/H6a2+IC7jF6+GWpWO8a+H0U+fQbCuON8ert9dXMdmsIw4GEqSZ5DAoMoP26zU5jqvpTjazhnGMU6efkAESxrunnnlaYl63P5DMukoWJYkrJ1cfXy9q9utRrZZqnVXkgRFyMF5dlXK146833kuT1/iD//d/KIhnkXTN7JnBlf+I7AWWvEOW2XVf3HVZGnBhCFeYD454m0zSqSEXwcXKkqgSWZJALdqnI2RYDR0I3qw2OSERaSwxa+IdlVipbkg1F6+gEjW0oMiAivZnqJpmLHtSp5r6hsKjH8+sKiqeYI8Vt7AMoArlrrr6VYDO4VGIqVAl99uvvSELe295G3ZgwiQtcPz9JBVX1KzHPetGou2lTRI3m7wjlciQ4+L50xKYPUtpLjBbZJYt+N1eB302V2wXGbFw3g8S/QcxvnTsPGZgweYV01w3GsrPGhz2Ea0U6ivIWSP3hOwI0RkQGpIq0UbKfizF0wzdNJGMt1sU2IsSbMcU8dfQtwz0KAdLWmJuwu0P8GTDw3MzU5gNIzTId1YtZhhpAU8z4cmhpQZhhqaBbZoB5Dlef3BfMs/jZg3n5uYQDzow81SqAJKtqAMuZV8ZoEUbWR4sAz5tmDjRqdbDJwXjKtiOl5Gjc1x+ppwIrJ7/YxODVZZUVXnlG6kNqcinZQXGRELR/ljqxyLUT/ydMFSGwnbQtQxcDbq42e9g34CYltIy7NVDR/Fs6qPeCWA4GjRXx7DgAApg57oEaOGmqzpWycdyLwrcoXoS5NNGdR/XsxA/W3uILvcvA2bOBm2KQ46LOhkTSYynjh0Rg9gJ2xbIjtmoHM4lhqrWQSFVr9zXcjup6qLkYZXUO+nV8hmxV0SBMsNE4Oi4FXVRO7kkAZoZdLvWwnvvvY+wyOHX60IOYKM3QQzHs/DKyy+i7juy5jk0o+ANoF5r4+b123jj9Z8iizNhDxGK5dw4ud/1uTbOXjyHzdUVnDpxDB+99zZaNQ/RoCeTy3SlZbVBsgCnCqsALYavpaY6r/b4iROSvMwuHBKLLDJSmEUzNkk1P9YpVXhCueVlHRxIO4wH4vF1Nh54D/5NlRg+TmE86IVpv/+v//uCQx6ir0pKDal2bNRRLIWedRzx5shqzAESZtac4FMZM0cxc6EQZXA5jURaShQr6b7yQyv6hq4mEqnzS/H2MaF0LgwGBxmmMHmCM2suGzBV9lk23FTztLpTKgOGzcywIpFXwfjg1sjNKEv8SjVqVA5L/sNitFS1K3E22QZCNVLaxHQQbnCUPAM27z7E7Y+vYrrewt2Pb2HanpAgpQJEpcRWdhi5SUsWgHCfS/ybFyifQdcQkcZIcSEeTlohZH3yZugkQ7YCIYqILsjLK9jY2EK3N5QRUQYCh35oQYA5zcarcycwwQgsuymXAM3RXYdOGKxUCBMIfUkdlNy4vFv0nlNjuuW4OsdWOeqdZ+jnGfazFH3q4VKLI06lQTiwDHRsDYEctC7sKMJcGuAzczM4BQ0NNh8FazPgazY8ukKzwRWHGNKHUdeEarZnWnjt/gMRojeGQzx/9iyKXkeMS6lRyH6hTLfxE7O/ocoT+SVsHhoS0JV2THT/kzZFFbzH4QvJjkfYquKlC594zC2n2pWVS/doUyreh6IvltGLVYdwspnximM3D0NRSBK+OuGHjTzBh90drDO4ckI2SbBkm3hhbhFncw/mfk9mqg3PQljKeTqaJU10gTcEUmHgJ8UtkUqXjjoJJ0t1E8NGDW8NdnCz10HM5jvvDznrWYFZ24IXhWIG8NTRI5iknCnvLVl0Y1ZxrGQrkS/uc2lkle70kkWWVZ9khtLkLzUoOOhCLXBmpbaOO0kP9ZNHsJUEWNnawkS9jZ/+9E1oriOTx6zgojhAYWbwag5efukFwZ65FzidSTiTAbpRn8SHH1zG22+9K8M6ruGoDFqMjguENvD8S5/G+spDEWULuvvYWHkgcCHIoMk4pKboc81WUz4fdWwENybP27TQ6fUwOz+Pk2dOozPo49nnPyUHDjNqFQseDdAVi6OqsA5GWA7YXJ8UqKu1dZAwVpX9Y/FqHE7+Z9/732XUm1JpnItnkKVeM7NlBhCZIiQJPuF8PJt8uZzenuOq8U5pMLHUVhk4ieJ8DaGV0FCVi0mCkSG8RgZoyYjI3KC4CrumAoGokpsBqRIwkp5hFehHG6cyEFCBhMItcgMrdsmY4tkoUy71Jw4ahGUg58+ziVZm63K7SppRtTk5zcaR9brpQA8T/OSvfoDZRhvbD1eRdiM0zRbnww6AfpqQyhNQ8IaMkJcQw+MBmnGFAZpHjedYUpadeeK4iEKxQcigzayTVKfNzS0RTSLMwQyawYDZpTEMcboxiWdrc6glFLLh/SZUFMtUi1vKQaamLlnoIwGaZxen4IhDlwGaqQsxuoFkzxm6yNHPMgyiDL0oRb8A+paOPVsT7eekcEXovRV1cLFZw3N+A2a3J7oRHJqoaY40obI0kkNDuNnEXmwXQ9vDe5t7eNDpIMwCPHFkAfMUvRoG4gZDqKRy+Gag5hfPIEYM1iwyEq6RJXQwPfhJAboKzI8HaGnulfAaAw/ZLCPRq8r6rZyUUxnzQZYuVVbpnMHvk6Uv4vLC5igzaGFysIPnIPIc3A/6eH9vUw45S3PE2eSZ2WmcbbSwmJnQBwF0yn26FlJWhrquaIYjcatS11s4yKrS5UApewUhnVk8Gz/YfogNMhRocZVrMNMcdQ2YoHVcMMCc5+DC4iKm2Pimnx61icvsucJDpflbTgcAACAASURBVIIu8eYDFou6syp5KvXNMzJtlPYN97hUn5omYkn3iwDt08fxsL+Hvf4ANdvHm2++Bd1zBQvmZxsGfRRmivZkEy+98GlVGVFC1POEZBAnOXy/hXff+QBXProGPafyDsWRmGBQ8RLoGRle+eJncffmDUw2azh78jiuffyBVKBU0BShIsrfOi6a7ZZq6jFZENd5sRqRPzOBPHPhgnDW5w8vYOn4cXEBV9BueUSPaPMHFbv03B6bw6gC8M8H5IOsu/xTWe1/sia53O9//Gf/c8GJIRm7FBzaEmaGmDb6dAEO1eBAKRokPMjS2oUnkOaw46oYICw2iRtyUzGg9yhuTVC+HDTg1Awn+eSiZMSZTt+BjGyLWIg0AuVIH3WMK42L6kQ6KDXU6cMT/pMypApTJuyipq6VHc14qcGMiQ0otfXU5pNkrMxuVfWbSxnowZCg/OEbb+HozCHcvXwNDbcJg3123VE/y6xMoA0eNGrqUnD5MkCrRV/5kKnEj/AQszDqiuxsrePTzz4tIlD721twHVY2hlwjLd3v3LmLYRCJuhfxOWaYdhTjmdklnEpdeGEqjifMLHh8cTjFjRULhaLpguOKxoWuxG/4AQxdDtIgDuV9RN8KBbpxhP00Qt+ABOggSBEkOYKcm0LDrkOow0E35mfUMaENcNIEvjy3CItDK80WdHJsE52TAgizEGEayAHCTWJZLlK7jruDDH9z7yb6NHPXUnz68FF4vSHaFOHh5+GUnUhiqQDNTck/0p1H8TdUA3kcwngc76t6D5+UQUs2rkj6amS51AJW1klqSm6U8Yy5d8t6YbVZNtOpOCcrTBWhKoPmU2BFwuEM28DN/h6udOmXrqOVu/C6Q3zp9ElMZZmwXHggCQW4bIoyuyOGTYaIDKzkOcIilr6BeEky+FNsTDMwMEzcK1L85cZ90eLwUgs2oe80QdOy0CBjJBrgcKuOJ2ZmMMvpwZDwmpLIJN+eAVq4uWVjq8oQK4y02ntVgJYDSvB/XQlClbKqpNY9QIjJsydxd28TIeNFCnz44UdyOE+ScxxzTQ2QaiHmF2bw6eeeHTlst1otxGKdF8P3m/jpGz/Dg3vLsp4Mjv5zglk3hXPOoZjf/I9/C6/98PuYajWwND8DZCHu3LgqVnvMolMmO44Nvi4V7NRzVsp71O4QgSfeT5ohP/+c9A8uPfesGgSj9nYpiqYyBEUPfASy+DsCdIVBjycOY/lyuW4P4s9Bdl0eiP/oz/8XwaDZIIwGA+mcMzvp93tottidjGWT2I6FcDgUZSZaVonjtGEiTAsJriw5Cs4hMxMnrmqacBs1BBltrHjKK0skLjoR0xc4gKpcoQTscha6tJxRm1ER8KtfYyI55XABYyl1Ng5gj+qUr5qEpe1ouYGrScHqBqkFWA7QlOmBkBvKjSgYeBwL51kLE1x9+31puPQ2tpEPQhRRAdNqwDSoHaAEZlSApki/gjcEzuFLlhnJeIAWNTnyx8sAvb76EJfOnxW7q5WH9yTw1Thow4MspgfaLQRhJBAHG09smNXTHC8sncT8bgIvzhHZpKopbJQBzo/VoZES0zaVDxqzJhogiO+obcsilACdleUlcnSTCLsJXVVy9JMEUUC8kxrdKkDv2ECPjtJaQ1xZ/KKDpTzG1xePYiqmZoqPLEjgZ5YwTQZ5gDCnOlkhokiuZiM3a9jXG/j3d65juR5hp7ONzx05gek4xwQlLomfWypjciV1BmJGMAZo6qqwRJeK5SCDfhyHroLMeBZdPX91YDMZUEtIjESrSm0sQFdBuoKlqp8X1hMPYnpTisC9Jo41DNBclTI3q+sILB2rDBpBD3eTIbJUw3xew1Jh4dWlBZj9fVFEpDs1UV82Lgtydy0LNZsyoGS0KM0XqmtTZ4XaJhIkiPnqJjrQ8X5vD/++t4nY89AITXik7SUx2o4NV+e4f4BjMxM42mjiEOl1lAQQS7ZCTJ4ZoMlE4JdIJDB5GDG4VNY4aq6W9nCEcMTolPAGoRw6xVga7ucBJs+dxO2dDeU9Oohw+cpVZCYD9AyyMBE1vgwRFhZn8fRTF9Hr7ktTnFoW1Jrh5KznNfGjH76G7c09CfLErtnU9MgQ04HAs/GP/uk/wZs/eU1U7Wwtw8xEE5fff1sMPpCreQIGaE72WWS2lMPbrG6D/kCgOAbo/X5fbLHmFhdguA6OnjwpmfV4gK6StmoNSBNxbJTn8Sbf34ZJj9bgGLZdrb3xzFv7h9/+nwqZ2NINdHZ20PRqIhbf63YkEJMnPBj0MTk5IcIm3GxsPg17fUxMTmEYUXbPkuAserFZLqpNvLDDJ46hm4QynkoSfSbiQrSaGbGtMRj0lCcXvy/Ar2JqVAFa0fZUkB41ZOSN1EYgmP94gC7DtLxeNQlWUfuqAZXqJpDLPZok4x8rjQzpgWpIKYbvethdWcetDy6jpVtYuXEHLXbNBwlsswnL5OI2RwGazTdRjuNwxmO4cxWgJQtRXUzhKhPi2NvZRN21cenCeQnQpA7xGXDAh69PLvRgSEaNiTCMYWUF6lmGz504j9ZyB/VcR+SSu8zptVzR21JNjeSzUhYY6dEATR0AitzQRUUmDnloaMya6UsYC4bIAJ0GbEyxpNbQ04EdV0PX8TG0p8RYwUy3cSgZ4hW3gQsT0zK4YaYavJSTUykGGtcBGy6EwzT4hQWNNkzeLN7tbOG18B66cRdP2g2c8VtoMfNPMlEfYzns80OB2LWQNqQZapUuIlUGPZ4hPxJIRvj/gdi/BJsyQJeI8ihbLiPRAS5dYs4V7FVVS1yGFtlmDNAGx3Y5jVsezmye8w1ME7t5gluDPTzIQuw6BooIOF608PzkPE6Qxz/oYGgw4WHGq0StOPBFDJkj0q5uwyemTHcQLUFapEIn4xfjVb/QsJUVeG39Id4zYhT1BiaGJvwwh50maHk2bAboLMSJuSnM2bY47tgxMVZFOeXosUzADQYShEXkh3rGpbHDSMqg7J+MMHzScxmgOfJNXj5d4S0ND4pwFKATaogMYnz08ccwa77Q0ljBUZhfNzPMzE7gwvmzGPR7Aq82my3Bh9n8tCwff/m9v0Z3fyDZMw8EsQAzLQSctJyfwe//1/8VVh/cw+baQyTDHmqUOejsYm35vtjkpWSG2GUGbQvvSf3KcwTdvlT1hGIpaEWmzKVPPYvOYIDDx49hZn7u5wJ01SSsgu84i+PnMuCysh5PCn/+zwfOTuM/L/f4/D//lcKTE1ZHPuzj2TOn8OmnnhSBfdLjOF78wx/8CK5p48yx47h46qRoD//N66+LOezxcxehUezDdbA0vwC30PGjv/4hXn/tNcSmjs//6tcROAZSdmjZFRZxFUUd4sZdX3mAycm2uHMzCGVcNDyVS6F8aeGJAwvn7FU2KBdRYYMVQFEN1IzE2kueb+WSUplBMv2qPAJZ2pF4KqGfYjTc/GoyUbBJZihxgrrl4OYHl7G/uoFgZx/FMEIexHB0F6bmi+2WOLhw8QjEo3A9MmIeydyqVK1kiogrMpksMu7qIRz2sbm6jK/8whfAbJoGn4oLbcvE2EcfXRYMmt6BhDocBrosxxdPXYB/dxttzUTuGRiI6WauMmwOcnCkm5ddsm9U202xp6pJJk6C8nnw+9y2zG16RYKNcIA+xdCDlImLYJ4DDdi3gL7rYxf0nDORxLuYzROc6If43IlTsKMEkzzEOhTsKRCaheiCUOSI48t1zYJl1pDabazYGv7V7TeBho3W7hDPzR1GO4xh0wTULTPojFAG1eLoiEwdrlL1rsyex+/zuLBRZfArFLlPcOvmmL1oTlRaKmMwhgpOZBuo31XgLtuUshbJ0lCTgwQGcoEiyLLgyDUQMSu3TKxHAS7vbmGTunMNH3qQ4ZzexOePnYK3swkzDZDY3Bd8UKr3Q39CZnXEeD3dRl1n/8ZArJP5QAqrSiaGSYa9LMdykuAHD27hYcOFXmtgkhn0MEEdQMuzYGoJzCzCiblpTBYaFnQXNtkbAs0UaDQa0gvq9/tSDZKzzrmGUjnnQGtm3AxBvJ1VVSa9DDb800z2+4qeYPrCadzcXBMT6CLK8PY776I5My2vz4p9SEd430CrXcO506cQ02nbMmV0mtWIS50bzcJ3vv1dZRarmaJwyJKFxgX9NEXj2BJ+9x/+A+xtbYiX58byPTRcCy3fxvtv/RSthi/7iBQ+gThIelAkK6HGUrdDnE78Grb3dml2ioUjSzhy4qRMbp44/cRoDqSCeA78ckqzkmpupKzAygj1SMWheA4/T8WruPqfuDa53I78879fLM5MI9jdwuGGjd/7tS+jrcdYv39bcMJ+4mLQy/DhT9/Hb3z5F3Gk5iLa3sYP/+IvkFs21mI6KDiYWJjHK8+/gP6dNbz1Vz/CzvIGQkvHZtuEd+44ggkPAx3wa3XVSChyNGs+GlqBzt4u5o8tld1d1ZSjbjQDZWKUMAQ1OxLSxoSDIO8tQZy86SiQTjnFmkgLpEIeO8XMZOMwVKIyjC6caOOfeThQRcv1panDBhkcQ8xSyXYQW/k4xHS9iaQ7QNN08NYPX4cepVgTpb4CE+02urs9GLQMml1EFHD6r4BjcrRA4fDkl4unXllCSzEkvF41fCBuCqIZS6zNFV2Ce3du4dWXXhAtDrLEk6Av533N80UX+t7DFbG9ajQn0dvdQ8uycKYxiafNCRh7XWEBMBNjsyMKQtEHplwn74/CnlWgYYYmsG7Z/BLX7zKrZ2lOtsUgTQXq6MUxwiRDSH3oKEbI5pRlYmCa2DdcxK6HXhajbRqobe3g+ekZPDc9AW1vBybzS7KAePiSrVEYgie7An9zPNnGipbh9d4WttMY4eYePrV0FEvkuYYDaAa1dFldsellwCHzm+tCT4VmxS07ViWWDdpxro8asFDNnDFRK7EzorSBYsrw2qu+RQWLCE+cnfzRzlTUUnkduVcZkiwWxcYiBOIwFXydbkB9xIgsA1mtjo9W13Cz04czNSliOpMF8M1zF+F3O5iyNZhk8lAStKwg6X6zl8cYUmeFGaXtSuXGg42Qj+5YcuAyQA2oJ16r4c21Fby3tY54ZhrDKEE7s2APOATkoybWJQGsLMZZNgg1E5McAafmOuc9WVmJObOaEBSZBtGLUbrtVeUworyW03Bc24qtpZzhKeM5CAIM2ESu22ifOYGbG+ugfEzQGeLatevQPQbKplTchE9zq8DRo4exODMhzCXuGcIb9eYULKeGMIjx59/+jlAuWWyQUmm7NUSpDooXz58/i2/9vd+UhuCgs4vL7/8MdcfAoakWVu/dxvbasmTRM1MTCkrkAEpGI1hXhNq4BpXPqLrmbr8L2/Pwwiuvisb90omTaE1PSeVKdxYeWP1+RxIqHhSsQITQMgrOB4yPA63xEhEoZ0ykUB+tyfIILBuvB9BHWe2d+m9/uzhyaBZbd2/gW5/7FLYu/wQTutKjPf3Ek5hfuogr79+B3k1x42/exnRGXJF8RB3tQwv4yZ17+PK3fhVvv/suBpv7MLeHSPcDTE1Oo+MauNMokJ2YQ7duYT+L0fBrMG0HfVmUEXxqpQ4H0Bq+Mnc0HSzMzaFNSoylYe74ouC3TmGKvY6ZsozS0GeWknMUliPEhgzTMLCQjkSlKgZAThB5riNOEDFlCz1f3n9rfV0CKGEVk7oWXJi2hn4SQvdteL6DoNuTJltLszHc2sPln72HwU5H8Fs+GHZ+KUJjwkEcpJidnhMhF2oF+I6nphfFsZg3WjkMS0kkoLdy0JbNQGlJeWLE/Uxc+fgDvPzip8XOS88TxEFXZYu6jr39Lq5dvynOKobliZKgpxU47jbwvDsDtzOQnxMhIU70idIfOe6q/GQAIKNCRF0I4jLelI1Tjtdz7JSj4CzNAzYOsxTdIJQAPSQXl87E3FgM6sQ+WRI7HvY1HbtkAuTAVJrhfM3HS9Nt1Pp7cA2VnQYFu+c8IAyB01xDVUm65ch04m0tx/vLy1Kyz7kenp6YgNWnsSid20nfsmEVJvzMlKARmBl0xxRstuL1jJg8JcNDlVolI6EcMBmV6nTWEUs3iv4ouKAK0BXNjJtIPAWZ/QhLQbFelHs32S4ZMj2TLNeKDBQc2iQzRyPXO0fgWNjMc9zY2cUeqEdMyluG476PF2ZmUQv78IwcehzDitloVzg2Oc/7RYwhjWGZ1NDcQCNuTzF9U8boQ8q+ki3C+5en+OnaQ9wPhwg9X0Tc3TBFIyuwUPdpF4sioUPLEM+cegJtUP9DkwosyBO4NW8ky1vNOSgNioMDTQ6ksQxRArg0ahWOz30nAXo4xMDW0Z+oo3nqGK6urMjBzAB9/doNmDUHjUZNxJvINGJFcJR+hDNtgfeiKEa3O4Rbn0CzNSVGFR+88x5anqPMMmj9Y7roRQW8mTl4Cwv4rd/9T9DZ3caws4vuzjq622tougZm2w1c/fA9DDt7mJuZBJECHsaSAZcmt3y2jAMcCa+g1CCK0J6exbmLl3BvZQ1PPf+8SJLy2lyfhtQUWWMvgRr1iuZZ9bNGGULZSKxIDIpRprJ24aaVxAH29h7PrB+B6j7/L3+nGOxs4JlTS3jx3FEcqRfQhnvQOa00JKmzhml3Bh//8GdoZzpMlkBJgt5wiNTx8NxXv4bl5U384P/5NmbNOmbdFjb3u9gwMpjnjqL58kWs2xm201B4hb5poeb7cjpTo3jatIVql1K43zIlE+WIZKffpaEhelkoVLRkEEp5025Ooj03D31qAoVjYH93A/WaJ6e+clRR21SCs+2osWCx21KqemSpfPDeezh25KgsStplcdyTFXSQR/KebCgkxOLiFF4CfPDGWzCiDIO9LrJIvQ9PVFYYNlyZZpufWRDclXY83LDM6wQyUGypijkr05NiGkmYRRqJCRzqA0ShnMrvvvMzXLxwBvPTE8i4COKBEO6ZWXDo570PPobj1uSQYlVgpLHgiS/W59EMUuFQs2lHdpZIJvKulYL3xOTJSOEXKxPS8WgxJXAM8TcGaVGO0wSPY4DeDwKBOAJybik2XgZoTsaFFGenvgY09DgpR01ww8BUHOKFyTYWqJxGMas4wTDhgcqs1RBmiiOS2xxWstDTdOw5Dv7m9k3skuSapXh2fgGtJIXNQ5s30DBhc+Al06X0H1o5bG4WTuxWFMvyd8H9KyhsjDI2ju+RVy0NsJwBWJmjVuXmON4qWaO8lprEHEFrXFecEyDykhUwC/ptKodowjBsDO5bGj7e3sImVf4MW/i705qBz54+g1a3h2lWa0kfOoV2KNdH/JoBOs8w4OFMu7I0FMaKCw1OOalH/XRCIBEbvJ6PD9fX8P7WOnqeDdZbNt+rG+CQ62GOtk8UzooGSAc9vHjpKTRyHfWwgJnl6MdDNNpNySy57xigK+lRMbmt/EofKd9Vuc5lzc/GP1OWi5k9XULIg07mp1A7dhgf3L3LTjSG+wPcvHELVp2C9C40ydTVSDvtrmZaHtr1mrz/zm4XulXDzNwi3vrp21h9+BBNR8UJtod3ugNMHTqOvSTF4YsX8bmvfFmCex4NsbV6X2AO3ygQ0ZlIy7G+fF+qdWbRZHQQ52ZyxMOOBwI1YqKQziaRqvaiGLudLr7w5a9gEGdoTEwK7Y7uSkFIvXOSHJRynWO5VTejPOTVoVYJTvFe8v5UllgHDUB13yqj7sq0upJGrg5D7Qt/8OVirl3Dr3/5ZVjhHvxiID5fxIK1WEe0Q3GVNu6+9RGK/QHari8l+rAAJheXsHDyCfzVv/0etPu7sIfEYC2EdQ+DozP4xj/9fWw2Dbz78Da2u/uiz8qhhcHuHrbXNtDf3kG81xEXgd1gCDYTWu1JnL1wAW6zTgUYZA4zx31o5FebFrZ29nF95SF29Rz1uSmcOX2ytJ9PRSNWxPSJhQ05jUeyuhJOqbmeHAy3bt3EcNDH0uEl5e/GQMNSi4GEvp0UKuI8v25II/DuR1dx/Z0PMNucxHC/jz6bCrYLnrKT7Slsr+7i5NEnFL0qBRo+x0wj4YnTPJJBQA5LEc5XU0cSoFnucAqME1sUHwqGgpN9+MF7aDU8PH3xHMJBRxYYM2i1gFJ8fOU6DNNBTOEmBqQ4wnQCvDq5hOmUJTunAiOh2om+iegpk1BO1owK0MSnE+pEa8QQDwJ0xVlnFk0IihjcHjMi6gyQ4pVDgrXofHGkV9PRhYaQGhuWhYCmmkUGn2T/iTaem5+D1+/DiBJEVNjj+9MNhE1hQ7mRMHnVXF+4wXcHXbyzvSqa1IdqTRxvTqAdsWJT/FjyvmmhxgBNpxaO5HJSUaYL1Yib0vR+LEBXNLtRgC5xZkWtKwM0j7LHsuyDidNyWkwqnQNdmlJLQNg61JrgkAqfUWpZ6Fg6HkQDodVxVJ5aHBQsenp2Ac8dXkKxtYWWBOih4nRL34LDYcT5aeJLWc4MYTiU4Q2uaSmLpSFnQadZBJvXtoPXb97AgyRA1qhhyOERDjH1IxxtttBCjjqh8WSIpN/FS888Jw3XGhlIeYFe2IdfpymrJcqPKtExpWqtoI5K7OegyijxVPKgS3YSYR3it6yCGaD1owuwFufw9o3rsNwaetv7uH3rDuymryArwkoiNZXh1KljaHmmTADynnNaNs4tTM8cwne/8xdChbOpn0E95XoLg6jA1OIxLDxxFt9/9x2ce+oSTp86jom6h+H+DjYe3sFE3UHc3xeD487OFrp725idmpBqWwI0qcUiAZpJMsfpRe5BMWM2LQnQ84eP4MSZ8xjGCWrNJrx6TZ4HOei2bUrznvFABd1SjnQUnJWptpAFSOmrTBfKg05s9ioTBGHjPqqmOYI6vvAfXii+8NKn8NypeTStBMPuDiYniZUNcffqHTgBYHYjtDMNnfUdmE4NsW5hPeTgQSb84P69DSxkPoZ7A5jTU9hrutg/Mo0nv/4l9G0NvSSU4MxG5J2rV3H9vffRX91EQeyHHWnK+/HDWg42tneRWxaOnz+Lz3zuFXgTTdTqvjTraHdueT7yuot3lu/gjQ/exfzsPA4vHMbpk6eEhVJn0KVyGoNXksEXSiCniVLMHzqE73z3O3jx5RfVeLlwN6nClYvvIp2EeYoy625QED3X8JO//D6stECw10N3t6O0X5n1DYc4f+YC7l6/j8nGFFybmJSGht8AfRqp1csHzwepMOjKAVoR2xmslN17IQtGDefkeHDvjijbfe3LX0A42IfLg4Na21mKTrePldUNWcD0bBTnpyRGvRfiF+ZPYo4j56QVJZEwK8TGR3jCLFeZVRLiUAE6Fk1l1eSSZgkHhNgsY0YkI+CFZHKdUEEcDNBs9kiA5uFCCIV8eeiIHAfb7IJTUyQJ0USBM76PL5x8Au7GDlzybWXGXIwH5T6T88zPHw1TOF5NuLJ938GP1+5iJRxIoDpzaAlHCwuNMIERBSxuYNgcjsnlMCe9U3nzVborZXAegzjGaXaqjlFTg8LEKMWiRFaAQy+lOeiolC9LVyUFcyCgVbE4qsyapy35//S9JBUx9WtYRoqP97axaRXoJzEmdWqWBPil85dQDyKYpMnR6Z4mu6JVzNqHjcKyIVlK63J/cAKTut2scg6GvhwktQZuxgneuHMHgW8j9xz1/IYhJgsdR2oNOEGAuslnHyOPQjxz7kl4DNCpJmyaIBlKFVBVD1VgqH6XwDGWPY8LUPG62U+Q+8hT0mSDOsLQ0eE+cQz5VAvv3LgBt9bE7uoW7t69C2+iITxvRRPMRc3u3NlTcPQcNYesDeqIuxjGlC/x8cf/95+g3agJR1w0gmwPbmMSRn0S/9kf/BN8742f4I//9E+QRwEOzU6JVEDN1v8/ut4ERpL0Og/84o6MyLPuu6q7+pyeezinhqdEiivJpE7IBnQCtrXrtUxZtgAZtuWVbCywhg1bsAzDWGBtwxAMSxYkiyLFEUXNDDn33dMzfZ/V1dV15X3ElZGx+t4fWVXkrppoNGemuiozMuL9733vO/DcE4+i19jBAyePyTX+6Pz7kn04USnL4n08NQkzKAhlig3DQA4lyhdYF7pBhOmFZZw8+wDu3ruPZruJqalJBGFf9l6e60rTNxbXjbvhww46FcP+A841Pz+5lkrvIX5TiRLLHOXxH6w8+Mz+tZ87l/3y3/o5DBu3sDBVFLOiRqMH35/Bv/qtf4mf/6EvI97eRbSzi+naDAaZjdj28fVX3oRnF7DokHM5QrrdQ2VyBvdN4I4DPPyzPw5tcVrMSOr7+wg7bblBkISYcApYq9Tg2RbMggHNNhFxAWh7oCMFjXbawwT79MYtU/Q7EryMEtCM6S2M1DFpIDPCC3/6LRQcD889+xzKxaI8KMSPPcOEo3EZRUOdkWypW922ZCY++uTjgpmRSkPKGv1fidvKomDEG8WBFiW4d/0WNi5fEzew5nZdaHP0OSaliI90wfExW5nFe299gMceeULieGIWE9qBkoFAPwmRrivfBrnZpQ1REMe4QIuvEDMfhzFazX28+/br+PEv/RA0YpCjBEmoxDz1/QY63QD3d/agm44izQ9jOI0ufnDpFOYyExm7Z46O7AQkCJRZbepAkEQSFh2NyRziFC3dJ/FysRoVrjo9O2iixI45RSeKBHem9Fth0ENExNdZoMXaCAh0A/ssmgUXAy2FZ2ioDEI8NjGNhwsVVIIhGKJKzHlIyI5gdUbP64yaAuke2VmHno2LQQfvbm9iL8uwMDmH03YZ03GKYjiAyXw/zxDJupaqNGneE/w+ag+rVJxHu+mjBWfMYx4rApUCUHXQY38Z5YecOx3K+K66mwOOdP70KFk4SRsqVYMFRPxMdAsDz8OVYYQLzT00zAy2rqHU6uDp2UU85Ffhk9Y4ZDgoYIy4J+AZSksFFrvcwTFnfGb8/IcJojQRw35h/UtMkot+wcPLW/dxpd2GUSmKiEcM93t9LLk+ZoiNBwN4Io3ngtzEscVlaaoKiQaX5vHkhIyUKnGMiLzwNQAAIABJREFUfR5wwfOl4YER2FEGB1+f8MDVJEaGDh0H2Rh0LQ3Fs+voFSxcvHtXut7t25vY2LiL4lRVsHvCWBRTMfmHBZo2q65NAZOFcnUS7d4QQZjiq3/0dUxVq+IDTmFJptsYGja++ON/A2vnHpLm4OqtG6jv3ceg08Io6mNvawPVgo3ZiTLmJsqolQq4eP49BL0OZiarcG0yiJQAbJgwFUYlu4hCulDA3n5DdiPRMIPpenjg4Udx7eYt3N/ehucz4LonnbjvMW7vUP2siu9YZaied34/VbDHHfJBbyyKccJRalI7+jVHLAf+zX/95Wxlroqlygj7W7cxTDUszq3jP//ff4Bor4sffeZZNK5fw1zRQ7cbIHMnceN+G994+U188dOfg7W/g0KUoL3bhjM3h0sIUXrqEZz6sS/iRqsuSijGvRe4lMnYyQZwMUKJL5idwWiAVruF0VDDRG0WpltCh6dKuYjuMIbh0VM6hRHHSKNIEjBGdFMzM/Eq9t1JfP1Pvyk42mN0orJt8YPNwkiKs04c2bIkXeGtd99BaXpCFoHeZEXCInVd3RRiWsQxcpQKTj6ot/DB62/BZRTXfkuWUbRP7fUDeZBqk1O4/pcmLl/49Bfwh7/3R/jk930afqEkIatMkQmDQLiXAnHIic2RVS0IpINmgaYQIzegYYEm4YmZbC996wX8yA99ARWfy8pmThNy0Wl3JSOQTA4CHLLMShOYey38yOo5zLCDTiLRsLEAcBEqUmjZNit+OSX5f1WBFuN+doLMl2PHPEqlexYWB/09iEHHiaJNSZet4rK4rApcV1zqeuT5ciJptLA8MvDl9QcxHQ7hS7jmCImZYqiTPMlwRaaLK3oiu+rI1NA0DLx5bxOXsyGsQhHrbhWrmokF5u2lASJfuQG6iVoQsh0SW6Yc4jgo0Hm7fJRyd7RAj7vplEvVXLlKGtuYfqgK1qEt7SEWrZSCCotmgVZp2GYSCoQVOy62MML5OMSdOEA7jTFpmFjpDvDDp8+i1OygZFuoJxFsz8UoCJV+IJdKi9IzDyplqeahzZotob5MVJEpxEFKLxPLwR9dvooufZ9FgkiWUyLWrisFX6xgi7ynaSegZZibmkKtWBbbAjPKJH1E59aYxTVl96/EL+Nujp2zeMkc6fCOsgz4uun1Ie+bOw3bEPirY2aonDuJfYxwa29XCvTm9du4e3cT1bkpSMoMoSXy/31HEr3NTFHheE1rk7NotEPs17t45aVX4NkuRK/M59kpIISFv/frv4GtTh/ezLR07VQMthsMp+0g6rYQdBoYhT3M1EoomEC/tS9c6YJlSBgzf5ZYt0ZDyRZl0WUnzPpBKivTb0akNpLpZVjYrTcxCAPpsgmR0iJ4olYRteJ4j3HoSndYYLmXOZxGDosz9Qhi8iXBBYdhvUcXhNLL/e63/kVWdplCvActHsD3JvHGyx/gj//7X+Bv/sTPAtv3UEhCZHEPKQzsdDK89OqHKBUXsDI5Dau5jSJ9egsldFwHjfkanvq5v46r5B1Vywg7fVkqOqMRCjZxwghp2BdqkamlKJQscc3yDA/tZoC9ehedZIiZE+vo0yOCmXvkAvNGkw0suzwgIs+UBboyj9//w6/CLfv49Oc+I2MIfWOHTM7lYmk4wmSpjO3t+7h09QpOPnxOCnxia9CkMCtjJ4pwmJtIrJtFfbDfxIW33lXd824dLqXJxOWJvSYppufmcPP6LXzfE8/hxT97CWdOPQDfK0uRFuoeN/MSQJs7gEn6xrhAK0tXPhSK6WGoBBEuRdsN/Nmf/gk+/7lPYn56As29beijoYxSzE1jRtvtjXsIY3VCs8M29lv40tqDmOaiKSG1DxIxL11hHhHE20A6eqFuaLI9p4qRKj0+FdJB5yM0iy6XhOygCWlwRBcMmhBHQohDGbQTEuHhRlvSUbmMu0EfPWJ/yOAOM8wnOr64sI75MEWZ2GaWIDGGGGoJMglaIGauOohkSCzNQgATF9ttvBn1MTBtzDtFnHR9rJM5lAwQuqnwgUsRC7SBEfnD+UYwR5IOHghVrBXne1yQKd/O94eKlZH/T3w9yJBQQPWBv8eYWjYWI+Qb35zRwWug0qT57DDeq+dYuBYO8GEYyoHF4u11uvjC/ALOWA7mdR37u9vQJ6py0BGOowpXXOFIg5TFKVthOSpUl83pKk3RI6xIjNq20Nc0bOs6/uflq3AWFjEIe0o51+/JcpCTrTsIUeM9zkkRGdZWluEYFsqOBy2kZw5hPVLPVAwTx3Hxcc/N0IhJSzAsC+P3smAkH1JXPiv0tmAfYBui7mtpI1QeOontJMTdRhOlUhUbV26I4VdtYUYlzud+In7Jw/Fjy4wlQKlYkN1OdWIW+80AuztNfHz+ImxQ3EOtQFE1ZVNzWDv3GJ79/A+iyYmRx30cotdqAMMIUa8lXTRVhTO1MuJuC5PlAq58/KG43C3OzQijQ9kw0Dt6hAGN/bMRQmYdlsoC33YGITIGCyQpWt2evDYqLqOQ1ynBsZUlgWpUhpQSzx31KuG9M/Y0Gd+U46BqFuixXmIckXeAQ48j2Dghv3TlP2X3717FbDmFlgQIuxmuvH8Hf/On/i7CrTb0xja++vu/C9MDetEQm3sh/t7//o8xVVnD/Y+v4D/+q9+SpdbIcLD3l5DDsz/z1xEtzaJZ9bAd9NVYnY4wYdvY3riJ+dkadrfvolryREE0iHpy0yRtiiHo8VrCZr2B+VMncWdvB2bBFnZD0u/BNTSkkfJIZj86shykxSr++1f/BJprYXphFouri6iWS9KZZIMANUIwXKS8/G1Mz81gamkRetFFIFaHtEg1ZUxmWnfJdZH2B5jwS3j1z19E3O4hbPdyIyhTFkAcRdkLlqpVbG7cw4ml47h4/iLWj58SReHi/LL4N7tiCZrKQoRKQTIrDta84w6aRUs8ePm9YwnFbbfqePU7L2Jpbgqf+9T3ob69KdvHhDdHwROxyK07m5KAziXHMA4wmQDP+rNYtT2AXtpQ6Si8QVigCXGMC7SCOChcUR090QYyKySvkIrBXJhBDJpBwN0oFMVWN0kwkKI9UqGy+R0n/uEmOdE66gy45eHADDaGGwQpHjVLeHZuCZUwhEm8087EGMlwFEykArEEvpQU7yw1cGsQ4fWghxu9LooFD7UkxWcWFpDWdzEyhyIcKnQ5sruIbTVej8uwFOW8IxkrOscPyUF3mMMUPGCEyZGPpYdMjsNUoTE1cgxpiGBlnNsnjnEq1Z465MjWsJFGuNCo4zaTZApFuP0YT87N4XHfwxQlxzSX14DQtETOTSiMH6rOKDOJWaR1py7FjkWaDz8hlCSM6aKADg9K10HTAF65dQu3NBMD20bBNhG2GiilKdYnJyVx3Y0iVLhQJENnmGB5YVHYTMSNrZTQjAbbIe7NyXaMjx56j/Ba8hpKPumROLhDih0NrZSOIDIzZK4lUu6eo6NwahXXm3W0uKD3yti4fB27O3soz9REaEOFsmXqcjicObOObBhiaqomPOogGqFSm8dbb76P9n5HEsDZQVu2IwXaKNWw9tDj+OQXf0gk9sxDTaIASTiQsIteq44uPUA6LazMTyOL+kASYG6ygm+98HWsLC4oXrQY6CvxG19PEpPWqGAm5nFqlgPT9XHtxm1JZRd1I/c3cYgiNRy+K+EAVPyOnRZVKFRuNXEk8opwI/nWJmsdPXK4KyOlVeyGxy3D4bJwvNDWfuWf/WBW9g08dm4JZdfGe69fQNo28MzJ51GIdPzFH/0+VldmQEnSR9dvYGOrg3/8q/8cdG5/7ztvYOPWxzB9Cw0u5pYW8OSPfgkbSYSLu9t47YP30Ww0sL2xgWOzs/jc88+gUnJw7sFT2N2/j73mLhYWF9Hcb2LSqaFanMSbb3+A/W4f17fuwamUUJmsYmVtGdNTNawfX8W9uxsoegURXPDDeePGVdza35VOm8KFBx8+J7S0dBBgbW5eCvTVjy7i6qVLOPfQgyhOTiDWMyTC2lAMBt60xK19GpwTXx2EePOl7yClYjAkDpy7lPHDNGzBoB3PQxzEsDMT+/f3MTuziIWFFZi6Dcf2EPQDUWOx+yFTgLiwcvVRiTPSQYuB0zhyKRPONJNViEEvzEzgwTMnhS+s8+8nNN5X4aPsoOtNcgMocgkxkWR42pvBGgs0vVNEQKHGVXaZ31ug2TVGkllILJAhrEqkwAeN1Dx2iYQv2EV3WKDZvVGuTbpYXqDH0VmCYfOAM3SJW2KB7si4bqAUA8cSHZ+YnMGSTtVjxFaTx4cILrhPyAyGlVLAkoqBjjY00MwMvB+FuNJuoTsaomwaeLQ2gSo5+AZQoENbrCNLRsiKFsSO+2BRqLBoBR2pB+V7C/R4QSh+4mMp7hGhipTnI+6Jh3izEvOM03H4Hg3DQycMkbk6GsYQ55s7uE8owvGQ9mOc9ao445ewZmYoj2JY2jBvMEw57In7s/KajDJjUghvNRZoh+ZWmlj7kk5pphqCeIiebqDvObjSbeLte/ew7/rIPA9aFGDUbWOhUMA8vY/DGBXSSiXAVrkqskBzSuRnxlQgLsvI6RVfyHE021FzKCpd8wJ9UDBy03peQ9JeGT5MeXdsAalLpWOGQcGCd2pVIM5WGMNzi7hz8ZrUguJ0DUTSyTQiXl6plHBsbRmGlmByqoZ2p4tWZ4Dp2VV85+U3EbQDYWQxN9GkLQEzQm0PDz73KXzi058VwQ73LVJgCUEMuiJY6TX3EXSb8G0DHq8jhjh1bBmvf+dFhP0Ozpw6iW67DY+Fkvd+GAqcIzxzEgcE4jAxMT2HDy5cRKevpgs2XOz+S0VqKliHOIEfdtBK/n1YcKWJyqEj4Vwzt1UOPPIeVOLL0a8fX+cDMORbf/Jbme+bGKVtBO02ensDtO92kO6OEO53ZUwwPB1pScNer4O93T5ocXbMW8a9m5soThdxP+qi9tAZLDzxKJzFBbz09jt46+33RfHX3NuXCCR2dpYxwp989Q/wwje/jqXji8IrbXcHqJUmsXN7G69++w1859W34BbL2GO+WMFFQjeqUYxf+41/hOpMFV7Zl1GMXcHN7Xt44fybqCxMY/PuBpYXFvD8s08ji2OUyHseKdztm994Qcb4Rx9/TLwRItKWKH5gJ54pJz+dxTJKUPN8XLtwETcvXsaQbImEBZIQCAUPiuLEJF6eprXKBHY27onpwuzsIlZX1sWvgikQrVZbPAXEM4TdbKa21uMJWkEcKraeywkpUoaG61cv4cMP3sHcVFW40CdWF+XacfziCUyK3cbdLemg2SVziVQJUzzjzUgHrecdtMqtUwVapBy51N0QFkeGUBuqpSCLA2XqEjFEhzSFL3NsHBdoWQ4OE/k9GDFZmn4dysWMI64siSgWYmI3jZSGTFQx4WUGJvoxTns+HpmooEK/j6gvBxE/h4xGSF5BxER6FCPo9EkPQcoHepjiSquFW70mHM/FnOdiwXEwkwJWt49Jtyi8WHLhR5KuMrZ5Vf//qDHWWLV1iH3kBuucMI4UoKOKRNUxqrgihTUrwc2YG6weQzJkbAy41HYy3I46uNirYwDAN334vQSfWjiG6eEQ7iiArcewC6bwwO2hSgaKuZ9IM1jkMDLZhDCTpWPoGsgsxcmPBxGKto9+lKBrmtg3NLy2eUsOsKhUgeMXEdT34A0THK9VUUpHsojkMp6JOsq6JpPnQ9wqKX3jEpuBCJxkhGqYW/4ckSTnG9KD+qE0BuNBkBROFn/l2hc5XABrQpEclj24J5Zxq9NEk3RXx8etC5fR7/Zk90NHQ2LrPD8X5ucxOVGG62iYmKyi0WphZ6+JpeVT+OY3XgK5nVoygk7OP4ub7aCdAp/50o/j5GNPCOecNFkW6DgYIAr6EpvVbe4jZGp6Yw9n1lehDwNMV4tCUvjog/fgmDqmpyYFLuMHzL/PQ4xwK/cApLFyfVuuTuGjS5cxoLqZHH7LEJZUoeCgWMg76BzeGBfno0V6zHUWQkAehKtsXXM1KifrMWn/4AY9dN3UPnz532fdbgth3Mb81BRa9+p478W3sezNw4ypXGK6Q4hzzz2Kkw8+gN/8jX8BdDPMZFVE/QRdfQhrbQ4/9U/+AV6/cwN9y8TyynH8n//oN3Hr0nU8/8wz+O1/+29Qb+2hO2jhd//bf0F1qozphSllmgIH9e0GTq6ewpVL1/Hb/+4/oNXq4plPPIVf/cqvYGvjDtbPruOtKx/Cna1iN2zDqxRx8cLH+Oj6JZjzVex3G0AvwOmlFXzizFlMF0voNZpYXJjHzY3b+PDiR1g+fgzzS0syQvEk5oNJ7IxjJD+cWrGEsN2R8fmNl76NuNsX/JyzvEaaGqlUpiNCEzIiqOpbWVrBjUtX4Nk+jh8/hVp1Gq5bQhzzBqRDmKe2s8TbKB7Jif9j+1N+T5Lkx77ELFwXPz4vBXpmsiLj2fGlBQT9DlE4cbQreEXcubuF3b2mFGhNG6EcDvF0YRprti8Fmic6nelk3E/zFJq8QNOtkB10qLGPpYpOddBSoMlCkA6afNwR4oxChkQJJ6gqpKKQEVksVLkDIeXHckPyxnVt1KFhNx6iy9Rvw4bTH2BR1/D80gLmSDXstOCy6FHdyG06ebE8LAchBu2eUkn6ZXRGOjYGA7x57zaGBVuCRRf9EhbCEQr9AFWaKOWBA3n+75iWLAVFRDB5xNnRTLgxzY7PArmwwn3OR3hZyuRd9/gBEn+YI8V5LIcXAQfz11MDaamIK/0GrvWb6LgGBkGISgg8XJvBk9VZuIMewqgNzUzhlAqynCtEFHkYiAQu0aSDZjCE5ENyd+QyckUFLaeMDbMKGOoW6pqGy+0G3tzexA4/Y78oEF3SrGPWdbHC2LEwRJlhCZRvU3mXh1awQJPJwfAEcJxn2jrly/mSVKaN3H9dxDo5xW7cEH7vASZOgqSk6RqSgoFQH6E7jGDOTMBYncNGt4XWIJLXfuP8RfGmcSq+QByE/Ni7nz55WiY+v2ihUi2i3evJvc0C/bU//jNYQ8IouuyxGEiNgoe9MMaP/+LfwvTx40gNXQo0l3e0Lg6DPgadNrqtBoJuC8Owhywa5HQ7XuOB+HbUd7cxUa2gUixK80MNhYjGHEeEaCzQvHRky1y7dUeee+4v+JoHg54wOPh3CW9891ZjXGXVEc5nSgnoFI6vlobKxI0nFGP9VPjDd8McBzDJL/3M09mP/MgPo9PvoNuoo3NvB/FuB5XURdkuiaS4GwV4/gufxle/9scw+cIbAxhdBlYWcafTwCNf+gKmP/skbqcBdgZ9HF9Zx6o3BY/dEBdb8QDbgwY29jehuxpKVV+CHhnE6ms+rMzGlSvX8dnP/IBsfBGmouArDDPE9Qbu7tzDvbQN9/gsrvR28eqF94T8vd9pYjdoYqZaRTXM8Jmzj2DFKWLU7kp3dfLBM3jhrVeQeCaWzp1W6qt4KFJskA5HiozBxUCASsGHFifYunUH1z++JI5ZfH0i9GCUERWmTE5WjkrodHpYnF/AnRs34bs+Tp44C9+rolSaQLc7EIUiN8Jj+SgLtBJFjCWzJKeo2CZukWk3yQJ95fJH+OCdNzFVK+KRc6eFfE+ivVDJNB3FUgVb93exeW9bOtc0S1AKhnjKmcJxtwRTYrKIQedOenLAqFQbvl8WaLI4Ql1lyajJQDFCxrmEih+cCYuD3TMtc1igyebo0S+DlLJ8q06vD0nWsAwxpu9Ax26UoE4qIUUVwwiVJMKnlhdwnGkana6IlTI6IJoGzAKVViMxn4rDWKwpLYfEMLrApXjt7i3cH4ZApYSZUhmrqYlpdu5xAJs8bjGAOqTYyeLnSAfN4nzge5BL7VUqyGGgr2JuHDFNzzGM8eCqbGHVklfodjmDg4dMahWwl6U439zFFu0zCw5GnR7WYOGTK+tYImYaDtBLekiNDLbvChW0mGhwWAhyky/6zNCPXcZ1fn7ip8pjWRN7WZoG6aUK7gQB3rh9Cze5L3IslTodhnCTGGvSPadw4gSTno80jFQDkHuvL83PiWxcqH2kYYpmSsFbR816VGHO+c9SqA+9TY5i0ZzsJdCCTn4FAwNtKAXaW57HaH4Cd9pNdMMEruni2nsXZFJFwVJwJG+b0QhPPfEJ9HsduAUdbsGW99/phahW5/HC1/4c9pD+KwY0TgKcugou9qIEP/vLfx+F6WlRvaoCHYqYi+KwfqeDTquOkGrkYSTKwofPnoBHe+igj7Ln4Ob1q1JcF+fmJLmIBZqTLJ9ZutsRgybMwSgxUuwoHmJDJ/dqmqBaKaFWKWMYKXfP/28XPF4aKqrmGNKUxT6X9aaCSruDXu60/FcIVf6vf/srGUnybrGIxu4u4v19WMSvGGWk0RP1HOqdHgplD2+89m2Mel2kvQCnlk7AtAoIDA1TD56CdWYVO1ksy6SKW4LbG2HUC2Tr2Y0DDIsG+lkoIZHMEeTz7GoWjJiWG7ZgkRSA3L+3DX9kYEn30bl+B8HGFnbqO/DPLuHtxh1sVzQ0rRT1bhdeuYRO0ENVs/C3P/fXgFvbuPmtV3F2fhn1Zh1b/Sb0tWksPf0I9IUJ9NjzGBZc+m+0STR3pEBLKEA8FPz5zW9/B1mUIOz2VdI5U5UTjifKHp5G+Y5NgN9AwXaxs3VPCvTc7DLm51e4ysCIizmN46mTC1BIRcqJ+cKJVAwMScoYQYyQGJCg65l4cbz71muoFh08+uAZzE1WpRvgY8Qbx3Y8Eaxcv3FbEogjPhC9EE+5UzjhllWBzuXe0h0mXIKoJSHHfooTWKAjI1UFWryMFEuABXp8so8LNK1iWaC5IOwS5iCjg0sn9VgrCEUaaA065cIwsZ+k2IGOnjjoDeGEPTw5WRN/jclwCG+ky3aclD6dLnfEvmPCQNwLsGu0hK8dmga2tAznd7fFZ4IH2Yrh4ni5DDPsws2GkhOplHhK3j3mQ48hjnGBPsD2xirC3M1sXJyPFqlxOeI1k+45L8xjQylFiQNiYsjFIi7sbONmGKDPYhHE4hb3ZG0K56pVlOjQNhqKrwbVduJvDaDAEAjbkQNJVSsVPsECJaIU7h3ynYVd8MXkP/GKuNRo4s27d9D1PaBAqXuCrNfFbKGAJVqG9nsoQkPNL4klsMPUb048yRDL8/PwTQN0n+HfY0Mw5l1/V4HmtcnDJg6t3w6Xh+qTH0fCGULx44K0rzPHMsLkyTUEEz5u7O8joFjMKuDKO+fhOa5YDESkUDItKBvhmaeeRatZh22TSZTI9eFhFAQZXnvpTfi0ReXzFKtEpyFpcJqOX/jVX4PGNG3uU4aJFGj+pqdGr9NBu6kKNE3HhkFXdjk0UOKfZc9Fc38X7UYd0xNV8SenjXJCZhmVrgwP0Tg58X60cPXGTYRcoOe2DByyir4rnx+fLWFhjHUOuapwbGEshluS48olYXzgEsiqzFAT2/dUsuX3SOkP7se//a+/kg1p7VeqYvvePRybnUIBqZzAHNe7Qxu16Xk0GnUsz8+g6mjC/StXJtBpd+AXfFGdNYeReD6XShUx1jZjQqcJ9lsN+BMl7PYaIlBI4gBhvwfPNNBrtUW+Wa7VRAzR6w8wPzMPsxVgdOUu3v69r+LzZx/F9ZtXcT1rY6sC7Cx62LaG0Es+dvbr4oHxY89+DivtEb7xr/8jHitMYb02I931VtrD7pSNZ3/hJ7FfMdCz2UVassE2+0MUecPQhpFLmTDC1u07uHnpiriGDdpdWDrxOQ0JwyrJyhhy25ug6PP0nMD+3h6SgI5YJiqVKZw+dQ6DAc2bKFnlSET8UgVwCs4nzIpDNZFiDVD2bCqzfFPDO2+9jgsfvAPP1rA4O4lzp9aF4yndjmYIi4MP1eUr14WOFSYhvF6ET9g1nChUYPImF9K7EsoQ4hjzoMWemM+Z0BSpSmPnKP2m4G/EuJV7G/dWmSwKB4wtY+EhxY75hAmNk+ibqx5TOszxezIFhjdhqtloZzq2MmCfXhJuBj3o4Kxt4JnZORzTbNjEFS1PDgUuh3hzJqJ2JMavgoct4dbqSKencGF/D69t3EXC+yvLsFouYsHR4fOBGSr7UikwY6n3ERbHGOY4pDBxMZanwouboBrcDxkeIjU8qEvChsljwKRA5052LN6hqePeKMHVZhP1jO+dpkkpTparInWfGsUwhaVE4Q8x/rF3ORd0mfJB59JZJgrl9UG5PZdHXFhJuhD/G1Wplo17YYjzO7u4S146zcQoRAr6gj0vlYqo0CM7CFC1HYFRhvSGzRk6XDSuLLBAM0ZLebhYXJLz+x/ExR2JDstj4iSyK8ewx2O4HIYH/1OLQWLQPY05ljHmzp1CyzNxdWdLPGMYd3X57Q/EhoEHFV0jCwVOlxkee+Rx6aANM0Wn24Jb9MWp8eaNLVw6fwUloyC+54Q4GFzNHMxRsYSf+5V/gFHBw4C0OumglW1o0O+Ll32rUceg24atZ2jsbslzQVVhp76DarGAE2sr+Oj8B0KTo5cP7wh20NLdMqCDzz69ZoIYm/e3pdul2pdwHJkccriJ5FBNb0fxZ7VrUh3x2CypVptAr9cX2LPRaEqnHkSxTAASF/Y9LJmDA3PqJ5/NKGsMUw0rK8sYDtoyFrimjn6QoFCbw+5+G1O1CcSDHjyOxkkI03ZFuadFNA/P4HtF4ROWKNvtERrQUJmowS56GOojVKaqiJMQNd+HmaaouK6MBsVqCbvNOiqz06hWqxgOQszAxuv/5fdx/5V3cdIqCd7zcec+rht9BGdmseNrsOcmsf7AOSySPaH7qGw08Z/+4W/i+clVTMASl65dI8YNN8FP/7O/j52SjoFrqGKb6SgOTfERYBQTCyNTu1/8xguSQD1odTCKKPSgPwKj/UbwfWLL5EuGKHolzM0t4OMLHymDlziRAn3m9EOII3o82zBNwhZSTWX8YYEW32GJKsrd08T/gdQyFZjL0MxXX3kZN65chGNS5Zfg0QfPyrb7y/pFAAAgAElEQVSYBZpf16Nbnl/CxxcvK4ktVZbdAI87EzjhliQ6ibzpOFNKQpF65zAkjfsZk8UCHRvML2SBUoT5cYEW97a8QMejIbohMwSp7gT6zCZME+mguSgcd9Aq3SQPzdVs9DQTm6MR7qcRkqIJhD0sJjE+tbSC05YPsxdAt13pWDSmg9A1zrBEXsuljcMuRlJ4MlmK7QB45TaxaFc4qCVLx8mZCfhRhCk6t7GO0RkvLzRkZsjhxH/Oi7Ysa8Q6kzVPJHdShIXhkRegXNCt3n/OWec9zf9LrF6mCnLE6Y1CzrOt462N20iLRQTcyQYJVr0Kzk1NYYX3VDwAYgqWuITXJQVHot6o4jS4IDbg6kzjoZrWQGZqSHUqTIeSOKImNxMDzUBYKuL97S18sLuDuFxGQpiOy8deF9O2iYVSCdpgAG+UoUr1WqwEGAxjEFvbLMPK/DyK9KKgtkAgDpKs1YL4u2AOAejVv+NBIUrCI18zZsgojrkmtEv6ffeMDE1tiMWHz6JpAVc3N8Ujm6EDH73zPiaqNQwSitMSUeTxaHzg9ANCW2O04V59D8VKBTMz83j/nQvYvHUPPkmB9KyhF4/rSoCxPTWDn/m7X0FKD5goEPbRuECTz9xptaRAB90OtJSumQF6jX0szkyIaMU2Mpw5eQKdZh03r1xGrVwSqTfVhLxv6MUhoSKmhXqrjWa7g4Lvy4Q59qZn1y0S+Nx87HB/ocijcujnf5JW5/m+KBFnZmbheT6ef/55LC4vi8+Hog6Md7Fj98W86fB+9vvl0ptuQQpqtVaWLEKTvrOMtIrpAqQoNXy4iV2p9BQGdioZtcuRVNPFKvTenbt4+823EUYR5pcWsXhsFa1+B51OW+SdVPfRlHzUD6RgbW7cBnxXnnCH2YSjER5fPgZrq45yK8CS7iCm9WfVw/VBHYVHT+CJn/5htMsW2iOqj1w4/QTzAx2Xvv4Sdt74EKNWH8trK9gctJGtTeNzv/DTaBQ0tLNEIp5EFRhnksrAAk1F0LWPLmLjyjUY8RBhuyswh0s5NR9zses0cPvOJqq1KRw7fhLb23vodbooMYlY0h9sPP7Yk9A1B4N+DNf1BRIRor8Yzyh7RZomkXLHIk2JKbtyhyndsjQZ4TvffhG3blxFNOii5Nl48vFHYZu6qJ/ajSZajSbm5+aE9N9otzHkooEQR3UeJywftZDOaEN0EUEjJUgy1OgJzW46g83NB7mcZqa8r/kac2ovOzZ6lIj1KC092anx87YshBnEl4NUO/pgxOwIk0S8Tlj4+T8u1HSDrAYD97MMexihjkSk8169hYcrE3h6Zg5Gp40o6cOyKORQMUn8noQO2D1z/WcT99cM7NPicX4ONwZdXLi3iT7VcgUHfsHFGsNWgxhlFlGJN1KKQhFg8E2RoZJ7bMjChqEEPJRYMCWiaqSiueJEWALEs8lBIxGQXiUiYhgkcFITZqKJDUFYcNFxLdxJB7gT9nG1vodSpQKt1UE1GeLp1RWsVyqwBl04POxI3eI9xA6bzACZFjiBqEPa18hicZESciIlxlFFUYsz+E4J7VYAe3oOF8Me/uL6FTRLBTS5HCRDxjAxEQ0wqetCEeWhRuaSmEqxu+ZEQ2YOxScasDg7K5NrGgYou67CKI5wdlWRoE1uXpC/16M4t1NRSkdVQKThYGIKGVkm0Co7qJxcA8olvPHOe6h4JSnil69dFcN8GhKRmWU5FmqVijBLZHFG5gr9X6JE/HXee/NddPeaMAnRySKbkW2W+IrPnjiBH/v5XxBjKHL1Q7olkj9NlR/NvTod9FotxL2uJKxoSYR+qy4Mou//7Cdx/dplfOKJx8Tn5uN338EwZBCzUhaKuMsyJWA2HqbY3NrKwxoUlnyQIJ8XVeoYxnj9wWI176Bl6crpmJJy1skCM15jSaL6yZ/6KdlpqAg7W+03WAwkHIJ+ILnIpfB3vpTZroNSuYxyrQqLxvFMRYjp6TAC47B4k0tCMF2yNCq4gGTArSmpLYEUoQad6bildVz5IBYWFuTPbq+nwHd6Y8iCgtaHscApV65dRWbpOPvQA6jWKoj7Xdy88CGMdg/mXhNrXhmTqY6k1xPKXXF5Fid/4DnYJxfxcWcbznRNbrISDFT6I4zIQPnat9Dd3lPqJtdEcX0Jpz/5FLKJEpyJikRu0Q3FiEfyekYZPZcDfPze+yLvtjlOxakUaKZS0/OVnQ+9L7r9AIblSJilZRdQ9HyRWrNA67olBZqMyyhi8XVhaMSjiXvnun/xX+Cygd4H+b9nsKfgrrrg8q98+2Up0KZOClyMpz7xuNB52KF2Wk10Wy1M1mrotHmyd8VpzgqGeLwyg5NWEVM9On9laGmRqOxUyouixNH5zZGt/giRlSlPC13xMinYkC76SIHm8qUzGIjCj51jlw/CiEpA8qRVIeEOmjepGv01WaQm4vGcYpPLMZdm+0BxkIgi8Ln5eTiDLrIRbVTpiarwcR4WZI8I+YwLWYFmiGu74v3dtXQxUbq8v4tWlsIhnm3aOGvZqMkDzHEiFdqfwzRsHkvkzo4LCcU+vO60HOBroqMZaYgUm5DNwRpP9oSWIqIjYG6gxCWVlZrQYjr8GWi7NnYs4GLYwo1OAxr9l4MAs2mKM+UyTpWLmKCNK2Ep5bqTTzE0ds/koeeSLCYOyNea2aiWK3A8A9EoRMh+lMyAlFfCRqZ76DoFvHj3Fj7sNNAqWChUq0gaHZTiBKu2gaquwc0tbvmMMgqMhxQnG8qXeUjQD2RhZloYNLRMoBnY2Bd5bM6jGud83Pr/Sf8YKxvHlr4koAh2yj91Ay0T2Ku5KK6vYmS7OH/hI1TcokwIH169hHK1jGgwUNFqpo7ZmRmUmPLt+0i5zKUegWEUfgkfvPk2ensNiRSTkAnCe6S3Oi5WH3wQX/ypn0Q3GUoYAAs0dzj0aw4GA8Gg+3mB1uIQQbuJNOihsXcfD5wl26qIWU7sxQJ279zC3v0twbdZmOnqJ7udOAbr4tbW1mHmYB6QO/ZzVjYCsgE84M3nVfwANiNkyJ0KISzLsYXnXZ2YwHPf932Yp/iKzx7rEJW8nKzza0odg4iWHvj3v5qNyff5VCMviIRqcgLjQQDXsBH3Brh3+y6ad+8BQSSm4SIbLXgyMloVX1R6VtETHJMFmaNJ2ukLhtTc3sXezg46/S4SJmVUS1g5cRzL62vCRb53944YKjU2N1GilWmmYb5QRFJvIe734RY9TKwsYObcSZTXlxCVHNhlX16fx+6+G6I81HHptXfExrTd6cCuFLH88Bk40xMwqj6cMgNOM8F8pZuUXLsMd65dx/WLl+Fy3I+GwvBg4KmMt7Q/7A1w6sw5XLl6XUZGQhgs2lOTk0J/UwsTHY89yg7aVktCLs80FUkvxu9chAn3U3XQ7FS4kODXiEuXQamxhhe+8TXcvXMTU7Uyep0WTq0fB7fvKSWtXOLlKS1MS9mtN9CLYviphoeLkzhllTDZi0HqfUePxVJUmCJ5geZ7JmbLihkx/ZtPmLAwlDiOD5u4/IkZPTvoCH3GHtE3l0HCCZddQ1D7RB602FHmuJz8HV5TUhGdAnaSITb6XQyYwJMMUU6BuUwTHHqaCdPpAL5lYhSxU1CijDEOKzc52SUZo5EKQskbIEMbwEbYw+X9beynCaYmqpjVmChuoKTbKKQQiTnvBxplCbsjd1uVokg4hcGsFGuQyZELQITdy39mfh0VprKtVwtiBgNnIwO6XUBccHE3DnGps4/bwz5i05AoKqPbx9mJCTw4PY1i0IcbR+LMRgiC+wnSNOV7Cf1Y+TxHmRptbU09RwWH0wcXaImS0XPJSttAv4JrrTZe2drAPo3iCw48Wv42uiKfXym6KDIphIc8D0hODHzvYmZEZkgiRdo1DcxNTUqB5gTMyUfMjujgl/PnhGEk8XKSTy6/xt7YCiNVijlZxB5wopWwifdDx9ZQn/DgHVtGNx3h+o1bKLu+fL7nL30sBZrNkJiS6RrW1lbRb7ewsLggjB+74CGmqRZ0vPvaG4haXXGUZCAMaW4JFZVOAY88/zye+fwPoBVGGBH+iZOD7pkQBzvofpN1owdEAaJuB4PWPpr7OygXC3j8iYcxNTUhvhxl28SF99+TwtzudjC/OC/TP6crhszeuHkrvxK5GbjsNxSFk9dB3suYQ54DFePFs0LOMtl5kAXCA4B7tumZGRxbP44HH3pIpnN5djjpCKCticiMz6HAb/4//JIU6LFvqVqWECi3RMVEX+NaqYyqX1aG4aQN8eylNJQ+qbxxyZFNQlHnkdtKvmJjdx83PrwA7OyL2YhlOSLXpgpn6YEzWD97ClTRd5MAu/lGlYBC2u3hC88/j8dPncLV8+dx/s23BZh3fQ9upQR3qoqZY8sozU6L9ywdubgkYuerBTFcIc9nIvxgS9ondODa4i3NOCxOBQUS+Dn+8vRKIlx451109pqoeiXotBZlPJFuixUgWR+0I1xYXMabb70tQP+JEyels3YdW7iT6nMx8MDZh+E4PkzdEcGKzqVX7q/AAk2IIwc0pUDz1JYFUa4+osvW//i9/ya8Z5qYh/0uRnGEE+vHpPMgSZ4iB6qeOFbd39lBm0kxmYmzThlnvRom2iF8+tTqNDWiQiznV3IspXuW2H4SM1TOdRkL9pECLQuqnLnAAk2xCgu08uEYCs2OdUNYrLxXBKoxxQ+DB42lM63bQSsdYWcYoy6eKSMURppAAGc8Dw/NTMOKeuAq1UiJF1NRqJZktBNhoeZ1Y3fraBZMg8njqUjI27aOj3a3cKm+DRRsOFSj2S6mbA813UGRBTqF/DyO9YSbKZQkpEBmBLmsFi1g2fkkqSyMhRPPbMh8ScfxkkVVhCSEJei0Z9to0vyn18btVh0dbSQqNC+Ixffi4YVFzNJfeHdHluzVUjEPbFCMHkZ9ien/KEWSF2iJieIEEyco2TZcx0EgJvaQMIwedGx0+/jg/ha29BGiggPTK6C/W8e87mLOdlCxMrikGxK/Hzvrifc3P1d+/kqF6jk2pmgSRHyVkU/cT0iqkJLas+CI77OInxQqyg7xYLl6hJ0w/m/Ke0IhruTF0wO7PVNCYW0J2+0O9upNFC1XDrsLVy7BL/lIwlA9Azpw6uRJ6V5nZ2ehOY7g4fRaJ3vqtb94GXqSwh4CthQxHfyboWXjc1/+Mk5/4hPokFmRZog42YWBJJILi6PdRp8EhG5XPLAtjHD/zg1kwwiGNsLy0jyefPJxxGEfyzPTuHntKjq9LpqtJiq1qsokJVe9UBCDJ7FmyeGNI3TlAxXw2F7gAEU+EKQR9jME3hDVoE0zqAyT01PSPc/OzWNhaUlaPIn/yi1tZenJxoiHYfGXvj8Tf1xWa854HHVzW0y5UfNoGMFneDpT5mzb0oUw64/FnCMKcTR2C0mkllMWHbsaDcEpKXahzt13XbEODLs9NPf2pIDuDNrwK0URlizPzODc8XVMFBV0QICWzlHExNvdLgq+J2IT/mKXzkNE8DoJatXRbNRVZHsUys/kVpf/jdjPOFJeCUNoZpSIa13W6+H919+SpYrNLfzIQGOvIVzpKGRuGqPfPdTrdTFWajNTrlbD/OyceEcrzI5NhImV5WMiVjEMVaAJcUgHLewLRdMRsycWzrxAk0XBa8kPyHUs/Nf//P/AdUysH1sVb+do0BOcrtNuSTHkocACzetdb7SwtbMnBfqY7uLR6ixqrQBFBiroqVJM5kt4IgZsJi3pRthBM1FFCVlUQpZ6QHkjCR7GxQ9vFLHQNA46aOFB055Utm2s9YrvyaIqC5YR+aM6IsNE37ZxrdNESkiBNq7JEHPDIT575ix84n5RJHizBA+IDzXltUwRYMdKS0gLPnMxm11JK0kZ2DCM0TQz3A7b+HDrDhLfhc0mwnIxabqoZSbKIx1VGPApIaAHSO4mSPcRYp2EOHggEOqyhWaoSfI8LVYl+YKTZkbbVRNauYSWkWEzHgjnv0lIj0Y3SQYziHC8VMKJ2iSWPB/WYCCUN+ZGk9NLGIUTmyguNVoL8dkivk/L1lisTnm9CUlMuEV5v/1kKFFig0IB+5omKTN3Bn3ElSJGuchkuNfEyUIVi54PfRTB0th1qs6ZcWJ8Flg22Tlz/GaKCBfNE+WSNDRmHnZLzJ3w2pgxoJo0LgXVcy8Ml7wija00D3xL8vFeCrt4s7BAawiWJuGuLeLa5j0pni5Uasn1jdvi5c2OnvcLBRon19dlkceaYnqeyKlrE1MYJSle+fMXUbZcGHEKx7RlH9EfjkSt+hO/+IuYWV9XC9uY3WaiijPzEPs9DASDbgo0OpQuOsT+/bvipskplXFVP/xDPyhwI8kQZNNs3L2DOInFbI01hLWQeDZDdJUdaN5bjTd6uS+lHFL5QaVGjjzkOr9usnCmTSqbETJAuC8o+lhdW5P0maefeVaWksL44OHIQyiJ5ZpJ/bV/5slsnJgguRGS2kBDIDa7qTi+8Z8JoouunLaEEuWkyb8j/YR8S8IepXIVBYvFKYVTcOVB60Xc2JtKshoEiIjBuL5E+Ozs7qC8MINGq4G1+QV85tlnUS34SGlkzqwujWN2KIWkHwwED/csV4opMUPyEPlmhDtJHDQPS6VIg1WTGDNxcjq40X+AtDZ2PeyI2eWTZnf9/fO4c/UGPNuT4lKwfHRaXSnig34o3GyPDwv54YaB+t4uih6NUgqCvbIb5ZaWNLxqZRLLS8eg67ZAHuyqlWjCQDIkx5gp37n3BruevHuRIEuxdczwP//wfwgJfmqSJSZDEg0wUalIpx4M2FNlgumz26L16dZ9Snw1LCQ6np5bQbUdoMSxT09lsuEuimb9knjBcADeMToQkmbHh5pwzEjlA/Im+d4CTUtW4oukuDGXkAU6oCSZ74zjMulgxM5McttN8WYYDjNkhCaKRXy4u4XYtcV/2h2lqPYCfPb0GSyyOPQDEW2IYZMUaXHnkegkqui4YGERTfoRhkEimX5D14E1XcX2MMD5+3dxK+ghYE1nUrhhoWI5kiY+ZRVQNW04vBcpDuCihssoqswZWSQeCJDXTxwkpthC0j/5ebFomcLW6Fgabg/auB130EnJlU2ESjereVhyPZyensQkpdtBBCuOJZ6LUBZ9kWknSm64hAGI4F4IWUgJt5CCOEoQRIGKYmMsKq1hSVv1i7gVDvDR3i6udVqIPRc9Lke52Gy3seqXsZhZqPA7kibK9ySwhlqy8uvk58g9RWpogErRR4WNFBfxubUBl4jCIMmLsaoDFFQd+mPLdJfj0Yp9dOiVLZ03YaF0JEvjrmsiPT4PZ2UB7168KKpXcphJx73f2Ec8jPOIrBGK5aIofQm5DJg85LgC2c3NLqC+u4+L759HjYv2MIFjEIs30efP0HX84le+AqNWFdvVMKTMO5YOmgX1sINmge7CHKZo7mxhFA4QdNtwbQP9XhuPPfYI1laXEMeB7L+4vNzcuieNEt/T6uoqbty4gT4LtAyhOcM+FzEpmEdmooNrkgPP0rDJdcu/iIceJzcpuHmBfuDcOXR7fRw/eQpFJqoLi0TZL/B6MnZLIMSf+IP/IxMyf85tHP/JG5EcZWIjotLJKzpfRBCGqDcbqLda6HU78KenhBnBk49UMHnO8igpPgxieyo6dwtFXtRuD3Gfjm+OOMzNTk3h9Nox1dHyJnf4gQCDODjAJkvlimBmZFg4mQFPt+RhYQIvR9OIJcMx0Q370omRc+zZjrBGJCWcfFmdm21T3o9fKqFTb+Lyex9Ai0awDAfxIEEkfCkTvW4goykxI15sUqL6nTaGUYCF2Rnhck8xFxGJLCc8ryj48wNnHxIM2jQc1YlpssNXTnEpC7RKc5BiabHDliRJ6T5brQY+unBeJKgOF2hZivrujtAM5+dm0e20pBuSO0CcuIC7G/dhhykmBkM8v3pCII4SI6ugNsHcgHO3QK6qsHX4E4UHTZP+kUAMgkUeKdCiUMw7aBZoQhyk2jGXkAV6wBspL9BUYIkyz1ALORq4EzvWDBepW8D1XhsNLUXAVI80QS1OcK42iSenF2B0e3IIseMUhzVRBSoKHPFzGjKxg3FsF0NOM8MRfC6yiz46wxiN0RBX6nXshQHaQU8UeCzubAbIamDBnrZ9lGGilGpwSLEkTq2bEmkm71GjBSrtVzVE9CkhMkBmCXcP2Qg3uvvYCFqoawkc34Ubj+APhjjt1vDA9Bxqji5pL3pfGfoQBuSIOiCcRQP6QkExS8aLO1EOkmPOBBt6MEdIohhRmEJzfZgTU9gD8P7ONi7u72FYKiIrOFKALN7TcYz16gSqXHKz+zZpia1sTYUwSfFP3t3JfUZqYBSgVi6j6DrSQRPmID5OeEPqSC6Ll2xKsnZytRsL+JiCp1JVDg3pFeODtjQqgow874HnQDu1DGtpFi++8SYmaUec6djb2RPP5lanJUwt3r9TM1Mol4ooeZ50vrzH9oShtCghsUGzI1a/ZHGImRevK0OKDRN/59d/HW32GS6Dk0OpU2OIY9BjLF0L/aYq0AxSaO1sy5KQmLSWkcusfG8eeewhOAWKv0xUazVcvXpF3g+vwenTp3Dp0iVZxkt5zmEO0S7IQ6wOQQrQiBEeXKecfpoD13JtRUHMqV+43BamZ6axtLQkVhd0yZuZm0exVBTcOSakSOoinzGyw37ppd/ODvwIBHvjFEgHNF7H0UF2F/FF3nj8QRKESMvEhDJupopB4uSFDUD8s9eXwi6jY6xcq2QxpzMVRUPJL4qBPnMC6a7FpYVLRVU8lA+MH32334NfKSEY5n6vzPQajqTD5vIx6gxQq1RlASXwukkaFPmlKhaJkzI7dm716bdr03ybLlUc4cnbLhbx7hvvINhvY2VuCbZZAJNjWaBPnXoAtu1jZfWYWgESk2VXNOijtb+Lqxc/xrXLFxEMOvA8C71+F6ViVRaHXBQS3iDNjmkN7JvIopACzQ76wN5SCRUI+5BYz5v/6pXL2N3dhmNZYp9Izi9hD/7zQw8+gHarIXJWFiD+YszW+Q8+hhEMUeoG+MyJs1Kgi4RX+anwZpEsQHJ3VeK0FGhCHLpSqimI47CDFsMk3nj55zsu0DSIJ9WuS8pSzGRvdk8GQsY30ZmOhkVZKhAK8XtDU6ICGvvcGXTQ92ipGmLaMDEdj/D59bNwun0w04Pvhp2Uo5tKfk+Jea6oIybNbqJaqcEteOj3+3L4Fzwfbfon+CVstpvYZLxU0EUHCUKNlqjqEOPnP1EoSqFmQnsJJoqaLakinCGIxYdGJpaq9B2JyLIgiylKpKj06L3m6Ai4Gh0mWHB8nKlOY90owWM3rQ+hpzEKPJS4FE/UdWVHTuydtD4+B8xSZHHkVMfngHxnxalNZNQN2LlT/GU7+OD+fVxqNITSBxYwBp2S/5vEWC2XBSoqM/IrZ2dwL8GDTQrzOJ8xd0nkz+A9Q1ky6Y58DT4VjLlfubAI8gIt3te5C6LQzfhMSiVWOyo+B2OIIwep5R5gUeH9MPBtWGePwZifxp++/BJmZ+cF4iAllCydvf09+KSlpqks49j08PnnL+nAewPRF/zZ176BGrtv7hIk61GlyKeOi4Fl4Su/8U+x1R9Ad10E3YHApyzyQrHr92TxOGi3EHc7Am/oSYzduxsCZxAyJK32/v1tPPjwGcwuzsJybUlc4n138/ZNTE9PSSO1SR43u9hcdSrQDwufTBX5lJIzsgSrPyp4ymE7UgrHGD+/J3H4+fl5CYleWl4R75GV1TVUajW5z+kMSHERbVA5zWq/8p3fkaZdPtj8t/z//N+NlVZ8aPkC5OE9aj4/4sYZMkLL79wFjA89HeLYUbH40neAhZeLGkE5TbIbSCRSIy43zgc/P6cbCrtWZYHmv1QxkVMs/z1eWKivzX8fwYXEUGfIRZaCEWiQIxvqTMNrL72Kql3GsYU1CXwdkhvtljExMYvFxVW4BV9hRzxYDB0+UxjCAaZrFfz5N76Ob77wNTiO7HKFacNl1pkz5+A6vkAc/Hd8cISUIDHzPG2VbwUxcnacvXZLlho3b96UB6DdbqHf62J5aUEOhfr+Lubn53DyxHEM+l0p8ryRWMh8r4SPPryE3nYdUyMNzywfR60dosqllKWj2+6IOTsPsZAFVGS+imcpftB86eIXlWOWkmCtBB3siuQ3uypOABT1ZBSrJCpVhVgtDzxSyeRDoLE76WUKRjFGJhLDQpNqu2GIbW0ohygtMEv9EM/NrGDJcqAHPXiGLgsZTlj8fOinQGkyDzNi5wYZBwKxEaxiJ55hFCUYxrREzYR2ppc83O93cGl7A9ebu2iZIwx9ByPSRuWMJcxBFosGD6b8ZoEg3Y3+EfQaoRJW+iHS9vL3QcoiwyKKuo45z8eaX8a8XcBEasDk4ldT5lRWyiWsSsohR0fCJqhC5K6B6jQ+B8TUKdDK3QJ5DzBvskmDn4KLvufjSqeDi3t7aPAZ9IuCX4edLoqjDEulMiZtA1oYCJ5adhzoyVAYKwJXSPesOjx5TnPlKgVBLNBF7okYw2RaAi3J1+cYtJrIaIt7iEHL8lZoZGOfCFWkVc3OQ4f5urn4Y9qQa6Lw0Al0PAvvffwxHNdDySrg3uY9sVBlcpJYnGoaVo+tCmwnzyd90R0X5UpNGFOvvPQd+LqFkpnLvDNdhFEJk5FW1/A3/rf/FdsUUPH+o4IwCKVAc+fEZ6TTbEiBHgUBht0usjBAfXuLpEXRFLDxoRc1dwGPPf2EcLIJM548dQofnH8P1Ykqms0G9vd2FQtHCrRqVnlf8vWqGDAevvkORpXhg0qlkpPY+CtTNkW+gMApExM1FH1fMJKZ+Xlcv3kLzz77HHqDAE6hgAEbjxHx9Rjar/3Fb7OuKeezseTziDnKeJRhxRboQPL1FF9bTpOcx8rizJub6rSxdwh9aEUGLPvwPPqJTml0W1MeiDk2rKhqB2nMfDM57jN+y20jv64AACAASURBVOMircABhQfly2A5TKS4C1wwVvIo9YWiEKqEE2rsWYy4dLh66QpuX7mF47PH4ZmeWuiNDCwurMFxilhaWpX1Px8mdqw0SCHnlw8Gt8IvffObeP/dN5BlXEhKhRIz7uPHTh54dcgVzd3eWJz5GjhRsMgKJh2RQN9C2O+r8WfMh0yIPzH8la+ZXaWGRx5+EP1+F91eR7oYFR0P3Lm1iajRRWEQ4vn105gJRsiabXnNTDXPAmLfKUJDdbyMH+ODy8LE4ke8Q41seSqxuLQpUQcLNFkcRws0IY6DAk0vClIRxd+Ci6qRwBU0cTdHBoaaKUrA+1mCTcQIdfqvAKUoxaPlGZwuVlBjpqIs7zj6cNKI5aHjlMTPSripnBhsSxkVjfgzDOmA6WphuwWhAvbiCIGWIbA01NMYG/02NoMutuMBYttAyuto2vJ3aZEJen/Qj8JSUAdZHDRvUgHiqZiCuWmGGdfDhGZglmkobgFThgmfxT6guU4Egw48snzl1MnDWHXO/VFuekT8kUs5TnHQBdYT3Ncy4biOLE/7OrCtZ7ja7+HjZgO7LAL0eaBAKopRSEaYNm3MOA7Kli5QUapxqa3Bo02DKFLV1KvwZEL3bKSUUT/vo6mJmmDQfLWEd8gt5vskk2jMsxtj0AJx5E6A3zW6C7sjf8YkcJlv3BA1nHDliwXY546hZeu4cPUqbAnLKODe3U2pC4Q4CGNxKlymapmfdRSroFjLhk+b4d06Ln74ETzNlCJNlo3YlnMPYtmYPnUKX/75n8MOnyMa3gecbAPBsXmwk1QgHTQzUIMBRr0+Uk6+uzsgF4Sye5IIuCzkrDO9PI+l1WW4roti0RfIg+lLpXIRN25cV3ak4wlC8K/DiCrpb5gOI0tCFQZ96GmidhziuS4HmsLv3YKDSrkkS37SkysTE2i1O1hcWhHfFHbPhDd4Pbj81H7zm/8ur32Hcs8xJi70GQkS5YZdYZeqSI+7WnYzKi1aGCLS9h/+YnHki5DNMBcPVL1xCSQnUnpA5+LPObDXG3fuvBDj5VF+GgkNi1tR0TAcCiqVkIbex4rUfvBfeBhQcGBREUmRiIEijWf+Ml35rddehx7peHj9YcRdMkY0lIs1TE/NS2c6OTmrKHDkqlr0bI6QJbEYrXSbdbz9+mu4e5tLhD3CYyIhZ+IKvUgIbZD9wbojVoMHl0SdoqJqYxFmARbK4lBMpfb29mSEpyk4Oxnizuyy9na38dRTT2IQ9NDptFQXTky8N8DO/T0M9tvQO108vbaOpZElKdr0/Q3aHXg5zzpi6gg7aHm+yCTIzXhyN7PvLdBiN5rn4I0L9BiDJveaHTRvJtpLKL8L5S/Bh4CwgpmSG2siNB1RFG4gQoegAs3ORxrWtAKenlvCEjm6oyFCE6Le4wKarm5OCoEFCHtw4UxvZC7eWDA4jVEwxfurMegK1MYxmGybYrEs3Tajusi42AsGqIcBdvsdtBg+wE5IFIMsaOwmTZnKDoOx1MTEEIeiZWFtcgpl2hbQgS7LYJMZQx47U3J4lFlcstES04Qhr0kTLFwKtDgYcjQbwsxVjVLEuYi3Hdmf0PehZ2q4Eg/w7s49XO91xUKUS+dhL4ATDzFtFzBvOSgJb5oCJw1D8Y1NUdEsOCzQecDt+FZj1yaMkYMCPXFQoDnRMmpLmhlZdKs7VMV7jbs91WGrJeHYq0Q1VYdTtUp3H1Mxk2oRxqll7GsprmzckffADppijzBN0Gg2BGYpl3zhPhN64RJfhCog28qXGLm9LVIVTeFAU1HKZ4lLxMg0cfzxJ/CpH/0y6mJ7SxoH90YUqfRkiU4MmiwOairI4Ik7im7Xq+9zDSueMdzjyMKVMJOl4eEnHlMNTcHF9Ow09vZ2ZSq+d2/zwHJV8Z1zUdl4uZpjCqoajkn3ystl/IufAS+v/H2Bu2hDXJCfRzyazQex6P4gxJmz54SZ5Zcrwk6Rgv/Pv/k7qjIffk8FKbAQq/2kUrcIfKBwzEO8JQ9yZBfGYpo7O0ljxrfIr5ftuDIJ4r+l/4UwQnPzc3FFy3/WwRuTrD0l8RRyUr45ZXEmJkm/XBZeeS0iVmbHRrwx78hzOIYPAr9WmAFUKfUDFG0XNy9fw9adTUx6k6hYNWgJFW3A+rGT7IOxunwMHuOK3ILQ+XglxLM4VZLZ65cu4sIH72Nr8zYGgzocxhOB+HYqSjoxvSemSNMf0xKxiIyOZHNSLSeUtlSEJ+yCyIJhZ72zsyMn+czMjBTRGfKFLRN3bt/Co489LB10PIzU32XCSa8vy6Xbl65i0rbx7PpplDsBtHZPGCrE8IxQ8VpjNgKkqYsdhYKC2DnyGkkHLCPxIcTBz0yc1Tj2kuXAtPRRhg6z36JYMENu1pU6lfTLEUxNFWlJ7BgqGXmsO2jqGu4iQQNDBGms2BaDFJ9cWsOJdAiPnbqlgR+D3JajTDBdlx0yRSdMWechKYRtZZvKzovMnk48EIUWaZGUjY8jvmhCxM+C2GU3ilAPBmhFDHFNENABTdgUI7Hk5KFFkVLBZHSULXFGPn+T5z4YwCLWy+2+eIcQU6TZky7dI0dvFmgKTiSgVzME2giYvzjiYjiW+4aFhrAciw3xWsa1MSrMLHjYjPr4OGjj5qCHJjI4NCobaRi2upjzfUyZNqrUFVL4wu7eZhYjP9ARShp9SzgFHTDiVOfGeyQ35mIzQCYQxSk06ueh5JJzzCVhPox+b4EeF5ijDZd6qo+kf8vzra6BPMeTVaTHZnEvCbCxuysFumi62NneFtdJQhylQgFTkxOYnZuRjpd7IaqPg9zr/P13P0DSD2HGhJaUcjniZ+QV0dd1PPzpT+ORz3waHR4MnKjCoXCrWaAJb6gC3UbYbctnl1C00mgg7vYE4uAUPA4LkD0Lhlg5torl5SVMTE0I24Ie2Vtbm2i1mgouYtPA0GNpMA2ZlNV1IZUx10EIdHhgYTJmJ8qzzsrOiZjPMsEnFmhCLMJ00zSUKmWRuK+uHZfEJoZycCFOUZz2T178naPc6+/qgOV759SgMU493gwL9UY4S+wa8q/L/xyfuPLhj2GGfMEwLvt5rNuBa5jirOS9L4uIFGnlNzt2ixI5schxMynU8ieLHtkDLAoqoFgdKyKSI6Yomc/iE0FxyqDRwZXzH8PVTJScCjyTFoQeCraH46vHoI10rK2sybhKdgupcKTYcSwp+z7a9X288eqraNfrSIcE+qfhk4vL/DLK4g0qMB3pjPhbuKVcZApsodITZASVTjFB0O3JqMnFKpccDnFC5rr1evI13HRvbd0TaWq9uc+TDT2S6pvkmA9x7+59bG9sYtYvynb/RKGEGrmnlMcnGYoZ0zy5FFQdkkM0QcZgdcDxwWIXpaK3VEIz+Zhj20ti0OMCTZodC3Q3jKTIUIDESD1CEbZBrJXY+EhGekNCDrhAMiQz7x5S6aw6o1iwWLsT4qmZeTzhOCgmkRTM8aHLhTLNq1hEbM0QeiXvIy6pxzRAQkL0XvCKnmDrXE7zQBSHPR6z/Pxo9D5UBVRJhTW5DuzU+afIuU1myikFIrt2S8yRRuIXkTBkgcWY0x89lClRzgmxxJZlmjNJdaOgxhZrAE5pvC/DjLb0zN4bSCo7WRxsNGIubanMNS100hFayHCpsYdb6QCR72JE290kRUk+O2ChUpYJw5XPLpNGRCApWTbyEOPil91uvrvKfa0POmgesExXqVSUwx3vMd2A77iSZCOmUTlsIZ9/3kF/l4HSkQnwuwo0n22yHujsR1bI/DSChZqoPev9nuxkuCTc293FfruBbq+LWqmI2ZlpTE5NilkW7282NoMwRrlUxSvfflV9ZiGtZBk6YCEYRDA9H90sw9P/yxdx8qknJUV+wJ3SIBKosJcXaDrjsUAPWi3hQGtBiNbOjmSUOpz0RLxDAoNqIEn/JCf+kUcfxvqJdYSxskimsx47aLXIVZFhigWqqLPCC8/9oWULlcMO43DhPJ9GQWhkucQhSiUyvTKZIPgRuq4jlE/e1zMzc2Ih8cCDj6BJBWWByVEhtH/68n9QBTrvjA8BCoUDCzSR49O8OYWUnS8TBZGSRGpVWFUhPfIdjpqgy3JRnerqQ1ZOYgcqnbzrHr+Y8YEgB0T+PceSdNXJK4MeVaBzyuGRny34mHSHygMhjVJRCl49/zEa93bEI8DMqN6aEAbH0vwiSl4RM7Up8QJgs0Z+JYs0XfbYQW9ubGAYhlhbXsZjD51BEMRod/aEpiMpvRz5hRPtqASFnL2hDqMcc2dByDtojvJBr4dyqaR8T7gMy8MlpUPu99Ggr20UyKlOJWK5qrbNLNL8Oa1GG9cvX8Hl997Dnfc/xAIMUdPxhlysTmHYIJWNHTBP8REcyr3F7Y1nOVNT1JirHnBVoNlZ/lUFuh0F0kELi4O+G0O1u2A02v9L2XtAW3peVYL75pxeqnqVk0KplLPkIFtCtmzZxrBMDiYZukm2SYYZlmnW0F6rB2ag6UVD07TddNtjsPGYHozBGINxRpItlSSrVEmqXPVyuDkPe5/v++9/b70S8GrVqnrv3Xffvf//fec7Z5999o7HyPO0xc8ATVZMrxdDO5nG5egQC8MuNqLULYkh1erhYCKJN+3ahWKrqU3KoMtsnBlzJs3yP2HsH2KNlKOt1dSlJxefWTPHc1mhq6IjU4jmqRT6YpBjnCXO3CJ8xQ1mB4+8FDkIw+nSZBybrYYCNDVKOGVJWiabt5RaJRWO/0oy1vlHBiO+bFrxMJNrO0Xl4/qjRIDBXywZ9h0a6HVM3ZFVFaWTkoUS2rEEztdqOFndxInqGpaSQyRLRdk7RTYbmI8ksatYQDJiLBEOo2TJ6yZvXb1m9jzYGOTBaNQ6rvOgtPYa1lKj62OmUlGA7vDgHkaQoZQDm4zUZXZteFW+gevPBN/ZZYzhAK0KmWPMiKDR7SC/dyfq82W8VF1DQ2I/FJkaYmlhEVdWl2SMwWEZQnelckkHYaVcQr3e0MHFAP25z/6dhpcYoAVzgOyfrjjP9UgUD771cRy46y40Myn1Qnr1phgpdU4Q1jZRr25o+KXhBlUirTZWLl5ErNdHmvFGnp3CWHU4URiLa6cyXcHDj7weS8uL4mi3Wg2cv3DWkj0F4xEfXJg01xRhCw9vuL6YqzGM6KhJVjOGZYCenq4I++ahxIyasx78XXTgYYOUsMb8jj3IFco28k549Dc+/4cK9qZx5huADs5wjSPrVloZ7CUcfczh0hgFeB/pR0E6PLMvTwoxQJzso7AvH6QtOHhCuP7nsm/3rC7G2QFhEjt0QjaMx+Pizt9VGLWwwVgC/TYFhOKIdob45hNPY1Bvo5ItIBZNI8YsOlfCwX371XTatW27iPHpVFqTkhy55HvPZbOYlfYG5LNYyOaQSsXRG7ZNZIcN0TjHwpuCRhgQvCksA7LHng2espvLU5nPQy4xrbi4YTQd6dxNVlaWrQOMARrNumVzjp5Fmg7fH28q6V3ldEoNrO65i3jibz6Hyy+fRXNpDYUBZVXj6DrvOwVoZgKugaECzQ02BNCV1yV2GDQHVQhx1DlJ6QK0eNDhAM3Qw+5bjENMFqCjQ06OxdFNZnAFA1wadLCZsuBXjCZR2NzEt113EDPtDpJd/ugACQY7codJx2KnXTBjW1glm4c81FhdUciGcJC0Dpy8KPF6HvoqNV2AsgrOVrYOICdEr6zIKYxpw7Wtacv1RHyfhxZ/iiwHw2b512XjDm9UBsaEgyP0Qxvnlukox9bjZMkwIWlrc/KQIOzbj6WQLk9jYzDE0UuXcKxZx2JsKBqiPO8aXVS6Q+xPZDGXpsNIleOetMEUxzrTi0trPTlIWPmsxovtN+++beMTDrLSOuthulwWxa7XaArSYZFOKQeCsoS7fPdoVNmGelKB1oSFH//BwNbTgFgMpGNWrtuP+vYSjq8toSO6JCsSYPHKAi4vLyiTnC4VsX3bHArFgvpRhJM4OEYVxHQqi7/6y7+WoQZ/joeRRLPIgorF0YzH8aq3vhX7774L9WQcNbqg1JuCCiUzurmORm0T7XoNzY11TRIyQC+cPSsJiDSHRYg/uwlJDqRQDoGel41WA/fce4+qVzbyLi9cFn88IShptG68NonPLFkF+Jgl7W5dHAZnaxgK2tUAUAc7dmxXBk3DWT43AzSnoyXq3xtoirLR7OKGwzcriy6Wyoj8+7//L36KMeC/akEr6NmvsybeKEu1k9YxLUJZq3JoRaIRcuUhEqPlBKi2gjQ/4ylrpRWDt29G2Mg5f6malP4SCNjmIeEpecQrHQjvsmpCH4ZNW5OD/Od2tYnt5VlcOHkGLz1/Ar1aC9unZpHLltDux1CZmsO22TnBJNQzYIOIwXnP7j3Yv3+/LjDLNHbg2Q2nEQG1SLjg4kluZDZjKNSf1BAM9V5JxWEA5mbXRnLCKoQoLGDbMA2pO9xYHEdngGc3WoGdzBOqyVGmNUqe+SqSqYRYHAxEfIfs9lKERTgehsiR4bBZx3y+iNlCCR/83d/D2aMvqBsuXiuDc3eAlMolMygVRu9YHD5A++BE+UcyJNRBJ1be72O9xQxaY0EK0P2ebW3ymaORHiIxq2g0NMFJykESvXgKCxTE6rZQzcTRGPZRyRfRu3gJb9q7Gzu6A0wjiTzowJxAIp1CNx0Xl3i9VUe1WkW/2UEultSgkyQetcw49cqslRCLsV34HmTu6uCvNtkyxJo5xEIMngYJLFNdRkTaFH/eT97xnvJaibXkKKPiCTv4RMFfDAk31MKXQQMIjYfzmpiu8yDOqdyBLL8Y+JmwNfpDaUnEpqZxudHAl06dxDlCOxzjTsbQrTdQaA2wP1vEnlgK8XYTkXgPEaoTEN4e8P5FkWYjWPOxEQw4gEjZWOcS7+OnvT4e6Oa5WS4UxMGmiSzV/higVclZjhSwNjybyja+awi6zFzHHKEx9ZdMgbCbiosBw2C57YZDaE3n8eLiZQXUDqc4IzEsXlnE5cUrgvcomzs3MyOWBJvh5Ph7r02+kE/9f5+SOBshSEEdPepZJJSlk2b3mrc8juvvvlvMl81GE+16U/uR2TPnCYhD06S6Va2iV6/LieXSy2c04ckMmveCTBJxmhmg2fCNsMHMflMHr33oNahWN/HSmdMolApod5rWTwuckKxiDEuu2rWyxMA+PJLA7JvrzpLJPXt2UWZMBgFNimplWGnbUF+CTWNK3w6jmNu2Q1i0dEn+3ed+T3iDp4f4EKpSJ8yu8JJXLlh6jMpobZ434V6cXyVjdD37RM/vhFc8LcWXWA4KCzy6/OEwetvu7Tuc2TH1rEvqhdko0+leN8tKYpnrC6s4tOsAnvjS17B47rIGKTjkkUlkeTSjlKdI+JymIOemZ7B/71795YSS55UK5nFTWl4Mnq/GRODthgX6BcFNYsfdvm7vZTTIz83B52EHWsFTdu9WNfDaGyWPEMqGSO0s//Xz8sMzVxZNCHqNFArvUAuYU4/MAoWrDvCX/+OjOH/0BcxnC2gtrmBHsaJskVkpCfpkGuj3ugNYGjss3wkHyBDAhggolkQBfdLsKOJPv0I2ASlEL/YtgxGtlOgU4vSYifmzLdONxbEZjWCp18UKqwFmMsyeuj3cHE/grbfcju75K8h0aOSQ0tj4ZqyHDfGTTXs802NgssahRuwVCPk3IbdnHVp83Sx7nYBVlGwHTcZZ5aZmpqoFO1T8Glbjln0Bjq0TElB/xabDfFbO5pFde7dZ+XwyOiCDKKppVArHdxMRRHKET4iB91Gkf+XiCjKkkLVbWEonsJZO4ImXTmGB7BUK7ROuYYO53sJ8LIW9+RKKzLhrVWTSjMDsgBvUx9/F6TxT9rAJTq07L+FMfrqXCiVGziSC7uCk9VHLgxUEISJONzJgu5WpQEF2iZvm9BAjqztKHbBC9Jh7E3257HRTMayii/VuS3Sx/YcPIz09jVUO3vT6yNKIudXWOianl/eAU3wUBZOpr4be+BosGalu1rCxvqFmvsyMqXJIsf5oTAMd+coUbrvnHpRmZ7BJLngipUyz0WhiY30NGxtrmiEgbEinoz6dujttrC4sam/kUymTR+711AxW3CDMx+nldEoj8UeO3IRKpSTzAJaZhPpsWpIKfPTuNHEx7lcmYKQzEgbVgJIcgmwd8nOuKRII2JQktLF/327Z2tHomUNbno3F58pyHcSSKE/Pot7sYPe+A+hSAO7X/v73DKEIBWA7PMdS4xENzgebie8HdU/oZ42cPd4HDj+3foePDOEnCP2fQybX/rCGkDktE+znCiYn140vs2tea2J+ag6nvnkSx587hkyMThRDlEtTSMdS6Nd7KBfKuPXWW3HDdddLQrS6saEgwOaUMgonaG/JpmXm+kN8WyyXkYP0+Pv17gijdzAKCjbWzMXhHajtWljmw4DM77GTTAJ+4ObgqhoFaPe7+ewcQDDZQ1YX/DtAmphzrYXP/M8/wfknj2J3riS5UY6+ByP4CvqeP27ZoTJr6tNyofE1MlvnmL0U7dqotltid5CnqwyaMq1qftLE1Zg6fA088BjGehJvimK118NqZIg6x8ZpvdTrYc9ggAd37kWp1sb0MIoiMc1eS27xtWEXQ4omReMoIoUcEqIl8hrTVJV4MjveJv9ogVOyjaxePF3MTdTxGnHDmIHsiD6mQOTgOxtAGFHNPPOImZYOWjXUDKdVNqnzltK1ERlAiOtOOn0qhmEqZkGw3lHWTiXAZi6DZ+vr+MbCBTSyGaxR2Y7DOd2e+gbbE2nMRVMoEAun4hyfXawfN3fg1p25Y5rinyM4BRRXXnMfoLl4W522+hfkHlOzg1ALB8g4fcgRcb87tfQcRKSpRFetUn+GgUkCPuTxTpdxYXUZ2/bvRWq2jLkbD2DH9QcxN78DrU4P67WGmDOpXEHMKQlQOf66JonV7zAOttcAChIYrRmDkZhVyoOw30c2l5d5BHXq01mTM+ZhmKHLER+vCVRThFtbWcGF8+dw7uUzkklYXlzApXNnsXDhkvZIgR6NbNo56JLc59WVFZQYIKX+2MMdd96O9eqGegl834Tk6ObCwSxecDJxep2emvrUcpamDoezODPBQ4+HK3VfiMOzE0Glz05TJgGDAc2qmTWrtahhHcnfktXDSjibRyKd04FeLE8h8utf+IPhZDAOB0SPuQQ85S0CdPgC+wA8ajxcHaAtmwzy5hCqdXUoDjCfLaK0LVFiXYZr84IyQKtpwqCqabAoYl3gC3/zeQ0TFIk9D2OYrszIUDU+iOOBex5QgPbTQixLdLK7qUOPeY8FaA/laGWPsudwFm3EFBvQ8R/+0FKgZ87JDNjjVW7Cx/irNthCiIMBmn8VMDze6A9ITQHaJGYwistynmJR/QF2Zop4/u+/hP/1hx/CwcosOqsbxqLIpNSx9uW939R+03BCkAGawdkwaMjqarPdEm2NDTKaDVOcjFoJdEZm+KJ5LDchDws+J/U++PPtSAwbg4FoZFVyuJUR9lHstXEgk8MtxVnMc8KPDch6DcNMTCU0ZSw5WFSIpZDy4/r0wCOdgY4kfSuFmSl6mEyBWjQzE/2xys0fliNxIGY6Yv6I7zsacxZMwkOK2bejtTKDpsASsymLXWxQs8Lg4MgQmbZRQ7mZe7EhBlTNoysRexEc1mnU0C4X8eTSJTxx8QJyUxVVJNKu6vZQiSawK1fEVCSOBAW+ul3R4VQeKy5Y4qEpWsdU4es2lQfHXnITf8awstdIKiIpg5l0UmwUdnXZf2CApichIUI9dqsArQOfdLYeYvkslhs1IJ9BeX4b3vED34duIqrRemqjxKixQwliQkhpCq7G5LmnwCYo0/al1oVwcepUj4K09QY8p97YOKqwCcekCOA5MSs23mkJRjgvmVZzUQ16TubGTShKGSyNJ6h7nU7J0uprX/wy/vi/fRAnjh1DIcfBNIqh1dHuDXDjgf3SfS7lOM0a16QfYTZq16dyWdTY3JydlbgRxdMIReazeZtspaa5FAMtMeDvpPPR6tISOq2GDcQwC48Ab3j0NdaPkGkukxsz8CC8Il1oTkYOIpjZvgONdkcSx5Ff/9J/UYD2QTocQHjjPR46GR9fKaiHs+RrZdAB3unGUoPA7mX63L9b/bx/LbZYLWJZiCZ2bguWnGx1q2MpLJ2/jBNHjyEXzwje2L9nP7rtHgbtPh593aOYnZq1hmCrpQk9rzomMXOnbeAbpEEX27goxkQZmyAKTxO5ykTZ5fhB5ctSy+wso1OTNJRBM4tm88M7FocD9CjiWwKsjabMjmCoUcWSFAnfbCCysoGP/NZ/QmUYQ7zdExeV1B5mvBx2sK3gWBzKeBjwzM26Rf42G5fRKOq9HtYp6agpLinlOJqdmbzKeZwBOm6NJ0El3Z7kOTnUWx8C67RGigGbEsfvIz3sYroPPHLgMLYzE13bBBoNZPIZYxhQCCgaR4bB2ciAyp5bCcsuU82+HHCYadlhbnCbIGZ3QI4aKFbCi3bnBqJ4kHv2gulNMIBYNkxqpCR4HTXSu27Y14yzzQNs2B0grcMeogESNuLhwiEETtNxUKaWTeFMu46vL1/BpXYTPfY5qGJYrWIul8NsKosCaIQ7RI4BlPeTk46cjVaAJoxkAVoDEy4pkAuHH+4K3ovh46wrN6tVlMpFUcck3k8NDuKxdBBhwakfttkCus14bJX9Cl5I4c2kgqXjWO938Ko3PYrrb79V7I1kPifdE/Up+JqzOcQSacq/KNgwK5S2hKpOqzy0TlXdmEcnWTpyHWfmL10Qm971jTbaQbHXooOMjB5l1ibjyq/LskyHqXl9Gobup6ItU9ckJy35Eglsrm/gH7/6FXz+7/4O586eQ4tNRnLDqZIYi0nvJpaIIZPNot6miFMMldkZfMsbHzN1xUhM9DfNNmiWw1yIOq2O4DHqtl+5dAlXLl2Udk+SGkGdAXbOl3DfvXeh12sJjyYPuttu3rec2gAAIABJREFUYdg3p29WDOS/N1pdTM9tQ7vbR75YGgVoyz5GndtxPHU8PE8GdN1jF4Ams+mtoJMAI2NQCGlthA+JIAhvAZEE32Ng1OwCp7PMrkdOyMRh1TiLIxNJ4PmnjmLh7CXsmtuBfDKHQqaAerWO+++5H7cevpVAsuhxukmJhE04tdqacPK8QRujded68Jpcsy9ojvoMwOPOLjCHAnT4eij4uzLTN7d8gOaCY4AmrSwcoP0BFLBjqB7oWC1q7kaNFsbHkTZG0dLTT3wDn/6jD6M0iGAqmdZ03kZ1wzioFJMJ+dApgyYt0Q0fcAKM7jm0JKp3OwrQbBLKjYWNIDq4k3nBjr0L0FE2yTh0wmySE5Vi6sTA37QZhWCO1fhQ1D86TGebbTx63c2Y70dRqLWQHQ5VkstFOUXUmffSsnLSKjvUuqbGDiU4m12JYfF66d670l9mCLq2FkxtPTvGEYOcpyv4ilBcVwvQbMaR+cDmE6lsvmfC7Mxz49XklWyBNbgZ0Phz1M+m6I342BwtT6WxSdpipYgnLp3D06tX0C7kUCMmSl319VXsLZUxk80h3uoi3mojT1ElZse9joKFdLKVyWuRmwCXSxwEtTAzdlPYo8PexowpOkZhMrIlONpOeIvQizJoRNQwZPbcprew4EF7bope8XeRa1zcuR1PnT2J7/iJH8Hh++/B5fVVZAoFXFlalPg8J0q5FvpDNh1jOrhjlBmIGGYbrHlxik0KmNk8j1IOq3hZB14z348h3ZTQCgM2gzz/z+jE4Q0FcdnI2f022Mq7nBjjglkrAz/NXRm0+X69zguhS2phcF392x//Nzhz+iUdFLxGpLLyfjIz5nVfb9Sxa+9ePPrYm0V94+/jUIm0AyNArVUTH5+9D0IaDNCXL17AwuXLckGis06zVsV999yGYiEjyEPGGxR0I7mg3dRaY5OwNDUtPngqk0WpMm2yyP/Hl/4wyKDDWXHQNNwCa75WgH6lbDdc4vtseUTrGx0Ak8/xShCHwiWzRN5MuTQbFYoLSxNodERe2cCzTzyNfr2D6/ce0sRXJpHGrp178NpXvQbrS2vYNjMrHEnNDNHkaKg5wuDD2S5vigYFgg/HhPQC5x7T1GNGAdofYpYdOIzfKYltlUH7AB3OoDWN6EnhnivDZoTjWJMbrgFuJxqV6A9QjiTwqf/+YVx86lkUexEk2l1JccrwgNUCBzCEpxrfU4I5DKwM0twQ3EjJlIY8qmxaUjWM48OEM+VNSEZADBkGaB6MzPISpF8RQXJuAZyio7dkNI5qBFiJDrDC0W42uPoDpJtt3Dm7C/uSWWyLJjGbpWlVX8YEwiM5BkyoylA78Lc3Il2Nq7P5Q1zV48ceC2TjRSJQDgKytqAnkznaI4MgM0e7IcqkFKCdHgc3tIldWVnu76H4xy4poMQtvy/fPBnpcjiFwcGCVT+WQD2ZwOl2Dc+vLuHSsIt+PmeGB42G3L/nEnGUUhlVPFH2B1j90PmFmaKzQSJrwtgBxmAyI1pjWqnysuLL2EFisvCQ7aPerKNYLKBAEwy+RPY8eJ9k90adaictG2e/nBrfbG6SHmeaOkil8NLaIq576H685Ye/H+c3VzFIJZHPF4zS6OiHXC8ROielMvLvZAJOLQlxeZ2hhs5ENrg1Kk/6mV+7lsYbNdX2DKEkY85QbGikU89KiZmsfP5cn8NDUgEc6+Asb+PWajSVfLFKlhoiYRMqRrY66DbaOPfyWfzxBz+I8+fPu0lfk7zdoFxpLosbjtyM+x54tRhThCI6bd5ja3yyG08taTJlGIsofHbuzMtYXrgi95YUGTa9Dt782CNo1NaRiFG6mPeO1QP1uyPSsGZlQPNh5gisXnfu2WMB+jeuEaD9YpzEoCcD7T/XBBzLGEOBzUMcPkhPPu94zv4Kn9naNKaYF3til5Ua8r0hvvGVJxFt9zFf2YZhs4f52Xnce9e9OLDvIPqdnih1zJaJ8VLAhO+Xov5WMjkMc6JC8H1NNQmvUXXYYWe4p5+00cKbCND6WsDysKzQY9DMoEnu9xm0D9D+gNQxQWEVF6ClneboZTQ7oMNz7cJlfPp/fBSp1TpyrT66q+so0+yWlKNuRwvIcEGroJRBazjDGBwcp43Q8SVC01jLoJvMLp0Td48uNHQv6VGnwpm3JiJybGEGLUW0LlXuzKGkHo1gNTrEcpI4MqM4pLE8N4xhZ5pjzQlMZTOyqeKklbr5GrAh15icEAYlyol2QWMGP/QjPFkWTglrfnlhGwY05zbiWJ4BM0cDJU66UY0dDXXYdbDHjg5pD0GF9wO1HOK5DMgWkX1abyA8nNU7k7vGMCKxqCvo42sXz+LKoItosSS/QfJ8k60mDpbTyFIwinKk5EEr2JMNQ6jIhJw0YStapnFeJQ/r2ntsYPomnNDpUIDm9Wl1qHWRVbWkLJIUUQZO8qB5nQjlSGTKAjTxAUI15KVLrTYeQy0dw2Pv+gEUDu1BI8Uhn7Qc7TPJtOHJZA0l09LS6FEsqsMgapKwrCZUbDHL1UFoWbRkTTVCrSFxS1rcIcqESw7xyprNEEC3Qs5Ppn0iGquacOMJUzh55DOS66376taBh3D5+6Rf3+kjqyotgmeefhof//jH8PWj30AmnUUql1O1+MBrH8INNx2R/RkXJpGwdtMa991+G602h5E62kd0XDpz+hTWV5eRScblGF4uZPDYo69Hp1mVGTQ4ZUoJWa4bzjK02+pjkY3E6WM6fZfKZTmLR37974zFsRUOHYYZJiEM/z3P8Q2ywtBzXQsyCQdtYwi6IYJQkPCvx0Ttr/2hQOMWiab3+If6sTJ/7eFrn/8yioksDuzYi9ZGA9/6+Ntw43U3YnVlTUMsFN4huM8P0olq1ZpAe/5+3lgulsnrEL4WHqP3Jdb4tTQKjqfX+VIseIwMXR0rRHbr1hAKNwmp0cHhFwZpDbc4+peurTA944JzMfK7/YgFaWJ8pNtdPnYSf/snn0BypYZKL4pkuyvqIQdw2Dga0kQghPvrujs6GVkSDXYBucjpLtJuY6Pd0lgvM2syO/rxJOJDm14kpCK2G+lJFJBiq4gMj+4AiS6zs4TsnNZiAyyliCPTRSIqLYnh2joKLFfppsMSPJPErl07US6VpBMea3bcpJ9lHZI3JYmPEKejGhLTzWbSwhJZzhOiIO4qMXvXOA6GrXRYGg1Ph6bw8q6DSVwmaomdC5BM1K35yCxOG5yslayN5stFnIM2NEAAHbojWB8MsRAd4qVOE0dXF7E2HGhKrN/oIt3q4yAV5oYNpPsdZeAU/KK5K4Wu+Gv52tho9GPDBq5bi8FLGnBUXQeqM8rwMI5vkpLFQfyZAZrPS+Gmfst+H+2xInRpjw7RSHD60emqUKSoyzUUkVlvt5zFz/zWb+Bcu4oqZWuoV+EattYVYHyJI06lvhh995i4WPOclan2iJvEFA6thMBBHQ6i0SFjgIULwo4lRbiFNnVuAImP8MmT9pYs70aVQzgOKX9hozCb078MhMR7ucb5OaEOygmwX7W+tiZ39cuXL+Nn3/NuC5iUKFhaxFve/u04cP0NOnQ1bESXH/awqLnSIgTJcX6rClaXl3H65HGsr3CYLSkIY/tMBQ/ceweoJsPRK5oG8LrTvo4WgZ7nSsiGmufNdkvB//Dhw4i87//9wNDDGT7DC+PP4e9Nft8+t3I/HLSuhV9PYsy8IcQKR9xorzs7TvELh+cAv3adapOX5/2LqZNKQ9hus4VypqDs+dLpc7hh7yF0Npu4/857cf/d9yNJsRNmvx6/db9uq/fgT9zJ6xAO2uH3P/5aPYtga7phIA/pDzXHlZbetiPGM4PmwmKAln6HphAty7OS0WzfufBZ0loIN99DBugnP/v3OPHlJ5FY3ESy2kS2BwlGtTttuThYJ9kht844VJtbuiemVMZGGOelWoMBqh3S7Ggm20OX1zCZlinAVCyFBFkvwsGHWO3UkS3mdYB0hSvTOi2BBnG92BBLyQGqyQTWiYVE45jOZFCgmIxEZaIK8jVKR1KKtd7ENJto1OcAUEinML99DvlBDJXGEPP5sjYHS01m3VQ1k2kwsXgeJO0WKqUSVleWtF6pq8KDj1kvkUgObzCQSE+41ZIMKBtRrACIRRon3EbiiddKirVLyVg6ZNCcgI1MG3IqZfLCKAfpLBb6PdSmyvjr55/BhUEX8WIRvUYXydYA26JpzKdTKA4aSGsAnMwj9k7I1eYItyVNQYLiOp9eB12j4/LzMSNcMehIE3QOKWTPcEiHBzE99nhwcYSdFUiPpTPdaQjlUXcFPdQifYlVqdoYRpAipDqMoI4+Sof24rt+6WdxoVNHrFLQUAonJ2UsQXU/8fgTJo8a1eSM9R34V4HZJiUEBrp74gM02TcjTpcJDhn2TFzZMuiRlOeowetzbkufxkkOFmcclTLIzE3YzbPHDCqSULuMQziPwAqa1LnjJ07gV9//fjR5YEeieOeP/pgog/EkK2sTQiP8wASp1ayJmUH2Btfg0sICzp15CT0OuHQ5mdrF3l3bceT6AwrQNJjiGqcutU1+krbHYG/JnNcj4j3lmow8/v7vVHiaDE7+a4zk/v8+SPkynSeXF6GfzLD95+T4TX6MsG6XNTLz1U02cSIrcYwO5bNYGdGqBCDNxR4jFTyKvedzyOXy6siWCyUM2j0sXVjAC08/i361g1Iqj8MHbsC3v+XtCuIUNkqnMhpEIZ44yfMLv5d/LkD7a7FVkPbDEZ5mN1Y5uDLaZ28e8vEQx78kQPuFaQvfHJkDNosC9BDP/cNX8KVP/iXKzT4Sm03Em12UMjmks2md0nHqC7MEdawA/l42ZegqwgYYB1LYICTEQRYHYQ5i0NKhiEYl+kMsL9sdIssN2u8jnU9LBJ8lNgNPNpZCtMVqJAkOrNeSUWxmo1iJRFCNZmU1leF9dDZfTGh7ZAc062rUbpuaEQbNcd0Lp09jaeWyBlam4mnM9VKYzRQwNz0tlTTagtEijBQylpCUic0kE1hdXsTs9JT0gomBsvSViD6dowdGdywWiyYen4yLf87sldkypwMJJXghKakA2kQP+i3LhKgjzK/x/W5Q5KZQwHIsilO9Nv7xwjls0v4qm8Ow1ka+C2xPZDHL4ZFOFWlqaROnZXAkPiqHFAMxrIw3rQ1PrzMtHMdo4VFqg6WB8BjhEB6yvI8r66uYqkwpg1bYDDTajbPLA5p6FI3owMSj9Bi6v1uArqGP7J55/NCv/gIWBm1EinnUG03pZYgm6tUio/SQZJAeBWgvleeKEB0GHuJgAmFWUAae+wEpY0b5BqE5ohuEacyO0ZSyUSNJ7/RQ1DgKMIo6QQXixNh8QsgrSBswZr+EbHiYzM7OYmFhEasbG/iZd78HG/UGfvq978UwYo1P2tlRVrhFkSbK3A46WmPsXZFcsLK8jOr6KlIJKnySMZXETCWPUi6FQjqOdrMqZ5cuLcwYx+IpmesGbDnX3goan4/83Juuna46e6tXKvFt7Hj8IxyILIBf+/ujC341zMKfmoQ4whk0mQbU3mWgpvMBxYlSsZSJybT72Fxax3xpFkcO3oi3vOFx5FM5TSbJZZcj3WoGekFtB2Z7bG8rWpxjAoTfnx/bfqUAHcagw1fCZ9DBAtsig+YUYTiDZpY8Wogmrm9dcdOclUaxy6AJOTz1t5/HNz//Fay/+DLmU3kk2j1lUUlKHXIW0I05h6seUZh6pIsRxhhoWITBmBAH/5qVE52wI2gx2yGm2u4hF0+osUeHCjbPOB1GbY1hq4OpTAGNZhubpI7NlHFi9QqSc9uw2UugTuUyishkqQpo3XHJnYoKGNFUFmtLWjXdduQmnD5xXFOLHChKxdMKVrXNDZXRZCXkKfDfaWOuXEKs30MmFkOGXXpq/sbj0kWurq8bmwEQ/YowF70BOWHWp5VVPC71QnJlNaxBep/DMu3+D03YqMGSFRjwiRJRpAtZdDhxVijgfLuNL557GReYYZERxEhabaIUjaMST6JEDLJdQzrG+xBX6U84RpKWZEIQ/lOj0nOfCYdZV9PTIg3iMK1iGjKorHccdq6EaoNNwiJKeVYzA4l9UYuDKoGEB8hZJ5ZOvXA6HQljZ+OdQQMRtBMxJLZN413vf5+mBocZ6la0kImaUiP1sKVvTYEquo9EWZ0yqFpAtYEuq/Qkz0WKneANGyayJqjlSF4RTnMFovyxkjBOtO0v0+3xJhj6mtOm0f+dVMQoAQwil+Vgwe/xI85DsZhku8VY0qJOh/2OfLGIP/7wh/HxT/45fvhdP4521xyEGFDVJGyZEcKgx+ZgTwc/1wpdWPh5qZCVuUcuFUcpSz4Z7fwSGHZbCt7EpgndSJbbz3K4RrSPKQrab/3f3n71+wlFkckAO94UdF5l7vFbPdFWTcTRZRufWPT81LDvmUlI2ocFplGJz4yGOJEsmjpdqdA1a01lNeVMCbXlDQXnH//BH0V9tYap0pTwI57sNI3VAnPqevYbRgvBk+bHDyc/eeVZHBTTcZzaCZqhe8WWaU3Q7AJs3nXdwwF6MoNmKe4DtOyu3CbSaw8Z0BKT5PMqQIs90QdZHMf/8Rsa906uN1CJJKSzTKpVq99Rd1/4c4gHr6koNmE42t3voUm6UjKpoLzRaqFGb0XqO2AobY4GO/7JlFzdOV5ezOc1XMMMXZg5dX5jCXQaDRRzFbmq0PVkddDBIFdAY5BEo92TkHoxn0OS0EKXpXlH95WlM6ulPO9to44jN92IL3/pC8hkUpjdNoc77roHq2vr2FhbxfrKihpf60tLyCXj2FhaQjICbKtU0OR0KFkpjbpU3WiiWsxm5YVInWSJ9g8hhos0y/tDtGt1ccbJetDQEkekOSVHT06+t1YXuUhar7febaDVayNbyCJeyKOTy+H5lSV87fJFNDkYkS+g22gh3exgJpECnTdTwx7SMXbzOTrM5pN53gky4fCPYA9blYY5B/1mtx/YnIu7KpYKpG5smoeNtCaiWN/cRDKVRLlY1EHE18CuDp29+8RkkwmjC7JfK3zdtI+5Jghx0TIsu2MOP/SL78ZmpI9eggdvD4UU+ccD9FmqE98PB2jL1Q2ucFOaqvYc/5kBWtfPGRtb4AxAEKNHOr46g778//z+0oNHWhfKvgMevyUqqnpDMcwycFOX40egiumoflIqpM5JMolWvYF8Po8Lly6jUK4oSF9/0xGsb9ZFs2OdE48TRmsJWuw0rSIj24oVOacYacRRyKWFM8+W85gpF1DIsGFYRz6dQLNq1l/EwYnZ00WexyFjrapZR+2Uh+mb3/fWV8ygXynABtiPo36FA7T//xhrYWKEPOyQ65ts4WYbLyax1zC04nFwH095sSk7SR4zs2M2aKhXEO/HkIul8SvvfR/iA2ZVeawurqJYNHnDeDIpN+60RLPtEni33slhBrsGIzff4N67AQYnVTehxaEj5aoAHVo3/tcGi8lOeef56DBojq+GAzSzJQ9/WDPPsUXcovS8WG4CQhyD9Rre/QM/gtt27Ud/rYqM8NIoap2WxGo4aemPHb5vbnJSnFgeE4OrcyIrFlUwrmrc15pEbBQyYK9wGjGalPlpLp7Gow8/jM2N9QDzJH5c36xKAGdtc1NCSZnpCp4/c1rCQf1kDg1Og0WGyGeoIBhXJkPSfyyaUPmnzUtHk2Ieu3bvwumXT4G6v7fdfAsWL1zB9Yeul6fjyvISDh++ESdPvKhbwvfHDJFGBxSoYVDw0rEvvXQatdU1lDmlSJOFbg+75rajXa1h58wsZotFef1J6F1mEDZOz+DOZpsofzKJHdjk5KCH2vqaFNPSxJqLBTx55SKeWFtAv1JGPJVBf7OOmX4EO2im0CXdrYd4OoYIpyoZQBxbQZOZDtYQ9CSsksHB7rcPNmqOSWnNqkD1c1jZEJ7iuiCFS2prkFhSns1vUgC7PeHvMozgtCN51oSD2FcgQ4dUSyo0xmNoJ6LYf/vNePsPfT9acQok2ZAIDRJYiXIghwGa98oyaB6Dhj9bYHX4ixILYq1kVDCLtv5AODESU0V7gBm0sTW8R7nFALdS5dxkEI9Z8I2s7sbYNz4BCjAWl+S5xEa9Kzq602JtCGHQGtHWtaQxdhRXlpdx7sIlXFlaQbPFJvIQuWxRcxSm/dKUhgf7H3xPx4+9KMGmdIrNxz6myznceGg/KoUM2jVO8UbQrG4gRbMHejlSFMoxu6QXz/F+HbQuYD/+y68coH1A2TLN5qCAyyAnG4D+52x4YJQph3EiTUTJlNEt0BCbwDfCyKgI/7z/un8ez7JIJ+mOXcVUcQq9FrVfk/jut3+nRJLatZboXJXSlITxmfFxAQQaHt4lQs1GY4L4BWFBW6vmqvJSocPxaMMQwehQuzpAa3N5ap7PitzFmgzQfBxPUU+z69GLTm4qDuYIArQFD38gaGBl2Bc9LdeP4L/+5m/j+FefwnyhLB4sG2ntoY2mknXApqnHvHyjgtoHlJDkxKDPlqnFQXlJblJ6ADJA10l4JVbLQN7v4pGHXoeN1VU5V+QSKeyZ34lSLq/rrmkzsgkqRXkEPn3sRTzz4ik0KTTTozddXEI67GxTaCmVzBiliVxv+dbFceC6Azh77gxyuQyO3HAjFs5dwnR5CsdPnhCmThnL5ZVlOY0z2LDZR5bFyuoK3vjGN+Lc+XO4fOWKrtXc1BTqS8sSyKeAPV8nG4YL58+jkExJO7mUzkhhj5k1gzMzT9LVMrQsIrvAGe7SV5HuHQmOUtNyK5HAl8+ewlI+g36B8EIUkWoTe2JJ0Nl80NjUlNkgZlrWo3XhmoSO5keWkeUPPhgZ3Uw/w1XJ/SX1Q8s6DX8mxdEMGRqtpjZ8PkuHGMJ/VNjrizEiU2fHIpLDDnsPfUJbffTiEXQSUaz1WnjjO74N9zz8Wgx4b6RnQo45NVPonceBDmsSMhP0Adrl/UHmq8DM+k4B2g2siBY9aqCHAzRZGz5Ae/xZyZlPJ8QSMdMOk0t1foGu4vDDW0H8CjE9bKcYuYDNXkJKFouiCprcd4ViCdV6HcXKFJ546hu4eGUBtXoLfU56ZotoNpqCn5g9k8VBPWpCjU8//Q006zUL0BzjTkTwmgfuRT7NgN1Du7qBBO3nCEsRiW11XII20t+WVowz/Y08/itvGcugJwNxuAkWzv7scUMprV399dFXwhjyVUHe5lGNGheaBgo/31YYdhDglMXYG81l8zqxM4kM1hbXcMeR2/Bdb/9OJIcJjXTv2r4T586c14VX86PRQL5YEM4ZYMSOR60mhQKzCaAYVuwsdd3GcVvGTweMZc+TAXqrJqHeo9MnHAEmlkHbzTEoh6fqtQK0OazbAufYrrIpR8PrD2mPNNCkXXtxFf/uPb+A2VxB8IY2I1XXmCnoMLNhAh1DbqNTxYsjvNSRaA36aEljIiYHkRYJ+dTkoFA6h9iUdRNXa+LQoYOCDLLEfBMpTOWLCraZXE5Zd3F2GoXZaURSCRx97ps4duykRHA4jSW7IUc9YhOGwvtTlRnUOFobYbm+gfsfvF+b4NYjN0kcZ3VjUxXUysqKNtae3bv1//X1dTWOG/WGtL3f9ra34TOf+Qx2zM+jWChiZmYW58+fw4vHX1C2vUaLplQKB/ftA3pdZZtUQiOaSolK0ahozSVj0rrUyHifCjm+vy6m8lmUUwll5Byk6GfSePbiBWxks6IiEqvONLvYn8khzwGS+ioK+bS4+D4BMTaSYdCaZqSELTv5zghW07LOqkz8aFaPdFnxPAnJJjB407HaFAkX1pYwXZ7W+2EwZyWQJr00SpsuZhd0wDGjXB7+lN+ky0iTuHQyIjjqJ3/p5zGze6fuPVXdSKcz8pBVrxomciwO4s/SRVZyPDp4uDL73qPRMTmE3Uv1zbkpBU08nQLO9MIyaSPghTNom0JmgOY10WHlpLEF23lv0oDL7rR/Qjg0f57JGvdZs1a3xnEsjnQqhfUNyvwyk09geW0Nx0+exvLymvqcPIh4QLGy5eRhp9sW24jJ1JNPPiGMnY1q9LvIpWN46FX3IxOnk9EA7domuq2GKi7SzsMzCD7JU2XhFSYZoH2wtYUyksQUFcXp4NoqCiE7DhawfT2K8ZNB2GfQ4aA7wpNMZJyND8Oq7KksS7asWxNFfpDDX2wvvEqJTXmExdGqE+zPItqLIhPP4Kd//KekVpeJppBJZtCoNaQIky+URJHhCDE5orxKQcB3r8Fei2HLYnmoaHNY80Q1EFzIiUnC0fu1I31LqCjU7PGPNx60x+tMBMgCdFP/96JAHoNWgJYAvzWu+F5E06NgEqf0eMi0e/jw7/8hnvrSV5T9cUGRv8uSOt6hS7bRoXQYkorFphkPX2KZHMd1okn9eFy60HRUqWlgZYBYLo82h2V4nzDEzm1zuPXGw8gxsPDrfVKRmsoqy3OzqGzbhka/h+27d+OZo0fxd5/9vMlK0qstl0NlakrroVknjYmj1XRJyWFlbR3NVgv7DxzAU08+gSM3HcaJE8dx4IbrcObcOczPzysol4pFXLx4SZu1kC/oOTY3NvDYY2/CV7/8FT3me777e7TuDhw6iK99/Qnc/6oH8Nm/+YyoVs8/96wcP5aXFrB75w41H+lzx/dGql65VFBA8dKk1c1NZf/TpYKakc31dayvbyCazeHS5gbiU9NaPbF6FwX6XpbKSPW7qDXXMDVVMpEdTf0Zl90YTO5+dOjEwUapG/Mm7MADwxn68p7FyFmmngXbptrYUUSoAsfH0Hw3k8bunTvFeV5bWES/QZ55TP0CcrdZarN5yMOAFQd1RFroC86gkW9x5za8/z98AG0MpMtC2IuKcoQ5gvFquQeRWUUGh/FNTLnM9pb6Ro61IRNd53DNIEpsX41PG9G1nMVNgIqLrAatgxiduYdvkgrOE5LiJikVpB2lz8sfuArexyhjjbg9JjMIOiAlrRnrgBMG25mZGYkjcXR/btvrQRBJAAAgAElEQVQ8nnr6Gbz00hn0ukNpcdBYmpQ8Cu/z5VPylHv0iSe+JtiIkBo50Bh08MA9d2C2TJE2Y3UsX7mEDCdQud/Eybbxch9rbBjK1kLkzb/ytiEXhPAhXjx1q80Ikc4g5Pyp5yRl79GJaHKOHH0cD9CvjFmPJdujsk2cRGdtpQzVKE2OgR6YyqrECZUwfK2tXgtJWgFFU0j040gN0/iZd/0UStmSmoVstliGbicx2RvWznUBlxoEoSZZeIzbDqiRlKhyghBn2srS0YEWfu/2f2sihmEdy1JH+tEacQ15nnl3EzZqjI0xkHazJEcpfcgg7aYclYTrZrozUnQlq2wsozDMlELwxB5/5zd/E6dePIFtszO6tM1aQxu8mMvr+Glz6iyfx3PffA47d+9U5lCoVHDTrbeh0e3jzz/9GQ2txNMZZa4Ud6FmLQMMFfI0aBGJ4K5bbkGBFl0tau92kUwnsWPfHuQqZbQRweL6JgrTMzj6/Dfx4jFCE10FEl4XQiE8HDVRJa5pRNkuS9Hde/bIIXrbtu0SvWGTs96sYXFxUdNy/Bn+e/r0S8qGSNHjdWMzi0Hg4MGDCqwcVti3b5+C+of++I/x7z/wAbz73T+Lxx9/XP6P99xzNxYXrqgjPz+3Dc8984zUyYg9cwCG14qi/zp46B3L5huphzTAzRfkCFNvd7DZaChYympqo4rbD12HmWQSBXYFe22ZlXJs+tTZl8VX9vz1UqUkh2lu3Gw2q3t65txZCR898OCDWFqm084AN99yOzbXa6hW6/jy176KZqeFnbv3aAJtZnZWmSD1zetrG2rU/s3/+gt0NmooJtPilpPVQkMBHjClcgXLa6uCs0jWjWTT6CWi+MX3/ypSpYIU68jckQ44KzZqS4uiauuPzTOLDxagfbxgBWp63DxaxK53psfGG9akqUXloHln8rFez8Y1CN2+9YM4o306Sg5dDRiwXDz30B8So0TS9L6tgHf0PTdI43xCjJkjjNqMB9iTOXb8JM6eu4iNzZoSPa7bAQ0humZPRxu6L335i6Jd3nH7rVKzi0X6SMWAQ3t3oZRLo1lbRzmfxcbqirVF2Yhl9eJgS8UGB6tqD7/hFx8fmj4uCeeM2s5xWm4gFLXmBXQ2JaF2lmW5FDEZD9BBJjiZ9U7GZvc5hxp0g1WSeLUuN12ocs1pXbiBGAVoljI8fXmZY0PNxU9lKthY2MCPfM+P4ODOA2oKMviYlIGJwEhsRoHZDDyt2eIC2jVerzrCIUMDH2B92WkLZbzPGg7UviM7WVnYY+x16Xs+sDrxdTEg+HdITrINHMjbjI0cEui1oJiM2AYxRscIh9YXxQoYoNVooEK928EQv/jen0Mpbw2j82fOyqwgk0rLhmd1dQUzczN45ugzeP0jr0e91cTzx47h1Q+9DulCGf/h//pt1FoDRJMJJNMZNFsc8KDqCYcbbACCDbfXP/iAGiS1zTVkMkmNGx++7RYcvv12nDx7DkdfOI5kvoBzl65I5pGMDVIeea3YwOW1YbAlPtcm9Y1uF92uGrybm1UFLVVBiYRshCgGxPXIg2ttbU0Bk5kyNw2DKJXJ+Px0ZvHQ0dTUlB4/NzOHd73rXfjlX/kV3HvfvTj67FG85jWvxt133Yn/+Du/g7vvvEuZTrveEDWPYjisQrgO26xsmnVBI3BccWpskJrIu6Mx43YbseEAs4U8ZvJ5RFtN2ZPR3YNiQ1N7diLBBia1m1sNMDhXpsviXbOBvby6gnPnz2NpZVnJwi233oZCoShYaGVlHXv2HNJgDPnO1C6+cPmSXKL37t2L7bOzgr4YnMvpHP7swx9FtNXB5tKKHG3a1Soy2j9NVLtNwUnDRBxNamUk4vjW7/wOvPZbHkGUI/ds3nJAhyPWTihKWZ7E9sQzGXGVXfassC05BFOv84Gao5BezY6HpyU9fpLWyYy6pmCwuD3NLkR/9Tiz9oH20Gg6PwyDhgO0Q1OCqpnMdds2Jt5EhUcFafdcbJimsznUGk0ZuX78E5/EZr2htb9z506sLa+o8mIiwMP9ueeflTnsDdcfQjpJy7cWlq5cxH133obZqSKKuTQWLp5X/0GyAr7Z7AK0lx4OEsE3/uJbh+xk0jOLFy4uIWlm0WbuKUyJo7jBCTaiu+lNbRGgwrF4y+Zi6AFciIZrOBq669AqyQ95DQaZp94RXaMdHEO+JJ09mgPcdOAm/OA7vh+xXgyD9kA6wixdTA/DBWlHAQpT+uSoEdLICEMePNnCDcBwBmxOHFcH6PAhFcbwJ6+Fn/qy5ekLBqskNDUYBOiuJv8koES36dBIMpss/kOVgKfZuedkE4gBhR17BpXFy1fwu7/926JdnT5xUoM9xXwBpVIRxWIel69ckvvy3ffcjc1aDZ/7/Odx9/0P4OANN+FPP/FJnL+8iI1qHblC0TKLnlHPqB7Yb7ZRTKXx2gfux1BWTzS7JbNgiNXqJrKlImZ37cG2XXuxsLKGz37u79UL4OJmmclmlk1MDhSgadZgB5wrEpz6nz/PvGYzeb4MxsyMWXbSpoz/ZwbN52PzkPdwdXVVG3NjYyMoKTmwJC0EZsWppEZ0737gPpWrPPy2b9uG4y+8oPe3bWYGjWpVQZqHGl+YnFh4ODAoU/eaTt3VKhqOwqb8rN/D4QP7Uc6kkSTbY2UFR667Dnv375UI/tEXntfr5HpqtC1I026JzynxokQCc9u3aT+srK7pQKNY0MZ6lXA5yuUpBWf6NB47cVxrhIcG6X+sAPJkkDTbePJLX8Gw1ZX5bCFDnu4ACQpOufyLgZdsDlIrX/fot+A9v/ALWFxfE91OtmFcXcYD0/UiZi39ZRc8R5Wpq1Kd27j4ztTecJm0ZtW54V3lymRJ+YSkDkYB2p7Pw6r2r/f6C/aYXwwaBxhNIof3mgVvgw18gA5g06sCtFWeLi1U5caqqNnuinr6zLPP4xtHn1UzlM4vhNTouUhD43Pnzsp0lojEzHQFs9MVBeRzL5/C/NwUHrz3LrE4Wo2qKjHK5RLikkCZU+Hk+5Irizt0Io/+/FuHiQQZDSyd24jG7E2wbPUB2qqYkYSm2WGZHTlLFP/xzwXjcOAOfsZln+4MDvTGHNKhRaECyOHDQQYtqMP4kOlEBmmk8FM/9tPIRNLIxrKi2rEB4TNdLvTwAvIlFBePn1y0pNOacyPAfjw7/tcEaF01F/i3PrRGVmF6//6gkL+cLWpl0NQYprZEkEGTMeGcZmydBzdUPGkPuziXFTa3iPUVWC73+jh5/Dg++pGP4NyZsygXivJanJ6eUjWUzaZx6tRJbXbijAw2bMOmMgUF1YsLyxrNJv2NTtuJTFaBjAMpUkobDHDr4cNIxiKolAuywtq9ZzdSuYymslardbE2mt0Bzp67INlTVgd+OpTBkqOvxs4x+IeBmmuR75mB3A5NCubQCdpslYS9u/vGg4xZNwM0AzcHWoibHjlyBLt379bjnn32WZWmly5eEqzjMf1E0nwfxfKYncXayqoYELbubDyamC+HVyhZybKWGbv4+IgI1lhd20Cn3xOftt2so1Wv4fDBg5gu5rB7bha11RWU8zkNw7xw/DjyhYKYNRTXZ8UdS8ZVdbB6vP7wjahRLa3Xw7b5eezas1ej6LV6A4MeC3QTFfrs3/4tllZpKDZEsVTCnr27daC/5lWvxksnT+HJr/0jvv7k18UFny2UUatuig89XSyIOaNS21nH3feqB/EL73sfLl65LMF9Ayd0OorKx7Kf+8M3pH01OAqoo+E1JjBBNeh50IQ6nA0Zm22jWOAs3xzm7CKySzXcGg9l0NqLrgejPRAE6BFrzCr90bzDaLDMYBUJ5Qvr8Bm0Paf/4Dqk8QAbow3ad/UG+KVf/mVBI61mW/dwdXnV7K7iUVVzXBOUy6V/aQw9JSrDXguvf+2rkIwNMVUqSHeak5w0Q/Z61hqLd0NJQZ/ujnc+OGT2xEyHODQi3Pj2AnnjJf8XlC9843LH1AkojNZhT1sHoK1C8vjX7DL57Nm+J+jBuTxQUlK4rCv9A36o4BCOUzJbHuLxb3kzHnv9Y1hf2ECsH0WlWEa9WtPmMTTBntMrZvFntci2CNBhWCN8+HgseYQh+ybitSGO8Lu9Gp83JTK951CAHs+g2ewhtMEAPcqgrU9gkJCSEcft9NRBF7HRrNdRLhWdG7aJ3DOrPvPyy/jSF76Ir33lK4JAbrrpsBYpT//ZbbMKhMzWpqZn0WGjr9PHmQuX8Fd/8zkFaLpZcF0TYzf+eUT82sigj+sO7MeO7bOYniphs7quxuaB6w4Js06kssgWy1hdq+KPPvQhy/So5+BweVYHxtzx2sDWJPb9AH8waV0OWflJc1OwB4MxgyLFpRjw+a/ndvvn4PMUCgV9b3ZmBtPTM1heWZE2Bw9BBjeyDchO4mMoQdqgNyBd3uNx1KpV/ZujqA2HXtJpZX08zHQVOD5Nmpt3B6deRquJhx96DaaLeVy5cA41jl+Xi2IOUPqWjUauz2w+qylMQkuUL7jplpsle5kvFYXesnnLg2B5ZRWb1U1UylOSyqRY/MLSojDqHIdkeHAmaUDcNDunYkmvmzZQ1J1gQ4sQF9fBsNMSj5uYNd//6x9+GO/5+Z/D5YUF3RsHmlkF6mC5cEBVP9CxSEYB2mW7YmCyAnLDU7arBaea2/WERo1nc4THTHzPyP1SZtBjH1590DUkPTThk8UgQLvXYBhziBgg0+owxGGC/+EqWmp67GVR+AlRfPgjH8UnP/nnVkG22xI4YiCvVMqYnqqIHaRJSdpyJWPIZ1Io5tPYsW0Gt9x0gwXsfkfNWWp4sC8iz1EXoGU55llVldfuGu7ctQMzMxXESb1ywdcCpem9etBeLAEtFbvQdoKNRjH/+XB89SMCiVA/fekyZnMQNlqRz6D5ov10lQTLB1RCS6OQLODf/thPIh1LIzlMIjYwmpK0CzQ6bFNE1gy0cGhcZ74/g0B8MzBouvmDwg8GeCNOz2F21CeeoFY6+VJvtIDsAPAw0Oi9hwM1N7O9IqeD62h9BnFYNmwNqK4+V6fdwR1iwPhuuV6FPd6QLfswnqudqWQjkLZVyOc19ZQjDn3uLP7s4x/Dyy+/JKiDD3zsscfMDUULp4/V9U2sb9Zw/uIVfOrTn5GbN1kw1C/gouUhmKJ7BgcfYjEJGd1Ih+dmDQcO7MP5i+eV8ZFtUarMYOcuZoF5/MMXvijerZ/GDAZw3DXmPWFGzefn9SBswaCpplyX3m7k3tqR7TFor9nC905oQx16VnqxGDbX10X38/dbU6W0Uup2kcvnEE8mFOTJY52am5EuQ6VUlpbw4sICFq9cUcVBhT0eaoRTSP3jc1P7mNADRfoZtCkoT8GmLgN/u4U7b78VczMVpOJRHV68RoRNTjz3AtZX1sTbJmebuh9z2+dksUSrJ0IXZMhs1us4fuoULl66LBF+/g5Ovu3YvgNff+opbJ+fF8bOwMJAzgOLBxGhsUKxiM9+9m+Fx5NiyAOhXKlgZYmKazaccdfdd+O7vvu7cO9992ktr6ytSmSJ19sOewtcmjB0eKmSHgdJ8CFsxHp6nQ9wIwjQKnMOJFmj0Fx//IclZWakIIAhKAtH5AS9jLFDwqiIxl6yitpOFJ/22Qu3A8KnZ6PPDWI0PW+fvvkALiYyef/9ga0hRDTiTknVcmUK7/+1X8fi4pJ0sXfu3BWYPNNZnFg0ra7WVpaRTSdFq0vGoWD96MMPybeTiUyv03L/mv8oryuvgyZJnRZRJHJLYbhv317Mz88hmSLFh2ObI1oYX+Bous8HaMOQFGhonRFyFPnXBWkj++nCet6iXVIbaVZaGRLEdyOvCs4klvfp5JHBo695Ax646wEMO0Okosx0TOOZG1kNUJHZQ/fOBWi+r/BJGV4sQZYQMr71j/UZNp/RqDFbNxK1PNxC26pJqADucTj3C3WtA6rhKEB7SVUGa9LkzBzVArTrjzjyvafg2+LkAcINyUvJYMN/yU7Yvn27SjlqCNBJ4qtf/Qo+9rGPSXL1zjvvMP2GckXwAYNOo9nB0soa/s/f+r+l90vqG4M0R1z5msk1Zsknq61kAg899CosLy+iXC7i1a95tYLwp//qr+XCTOpco9HF8vKKsmcqwvH6hIW5/PXn+/Qmrwx4/NxLWBJe8xk0NzyDkufNM7DzdfnuOL/n1zEbiGwaeqzbH6TMODMcy+akJCGG4RBT5QrW11b1cqgIx4YQ1xbNhXkN9x3YrwBIWOb8+Qt4+cxZrK2ta+2xMr148QIef/NjeOTh1+EbX38CTz/9lIxDt2+fw465OVy/54DWMnHxGnH0DDm4m5oAvO6GG1yF0Ue91cLxEydNX5l2U6mU2CtE7k6dOoWDBw7oAGs1W8rEiOHzNRC+4f78y7/4lPz1eOgqOEb4frJobGyqZH/nO98pjJ7MEbFRslmV6hS5V7bLwK+BDqcdzuSAQ0umiRDUwX7UWimHgrnneZNJw4c6gWFHv/NQYjhAByxa54k4EkryNmbeZYH6SyE96UBiw3wJRx8WnP1J4yEP2zc+BthjvHZ1OBbwmnG9N7mmCG8lkvj0X31GhyWDdOWfAjavKQ/3C+fP6xqSB82DnjTGlaUrqG9uIJdJ4ObDN+DO229Bnz2aVlP9CR6Q6r043SL1dDz/PXpzabh37x7MbZtWg5DqZsSkFXzJ92RUd15ldhoZIkXr8HCA3iq4KTOcLEnGIrgzXFWA9nQxk/DXMIWTePSX1gdm00CmCHwC2WEev/Qz76MGtqh1RGgI3s/NzKoMlGWQmzaygGmVgdTCQmB8GNYIv+at4I7wjffNPf9ewwvOf83jo+Eg7R+nLCRgcTgLLMcBV3nGCTWKqrN7PmRTjgG6EwRoTWK589/OOZc/uzYwoRBl+UOgydH2dFpBZ2VlWZkhOZvMTpkpsTz77Gc/i5dOnza/NtrWD4G777kP+VwR2VwRP/ue9yqLqJNPm0opS+TiSorwb5uVt/zHf+JHdYj3+h1tdAbMfL6IRCKNEydO47lnjwlCY1DK5sxXzmdrDKRWmg5dMPYCUePVCC8bgywHWvgzPjj7QMyf9ywaZrulEsf863pOn41TpMgHEx4UvMaUAGAnXtfZ8WRN34Q9l6hgDwbBdCYj1TjKYxrkwjFdOn1YA5u/m4M327bP4u1vfxuSiSg63aZ+B68RG5J0ne+22rqv5HnztfF1bFSrEm7nc/AAYOZ44uQpDd8we57fMa+sm8a/fK0cnqFMKTHzy5cuy3SC024Ufift8OLly4I+0rmsYf7JBB55+BH8xLt+AuVSRUtaI9/DvtaIwUNOM1tDOjbSLjEh75jOBMPpaGitBxmsYxa5dW0CScZKsszUGnb8d8Sl9hn0yASDDxtp8YQsyzRE6N2Tx+c2tL/d/vEJ0miPWhav9E8HFWcGfLbuM3xbvx5iIATJfgazZ45/c52vra/rEP7Yx/9Me4FJTCqV1no9feqUnluDTHKMGaC+uQ6q3/a7LZTyWbzx0UeQzSTRrtckPUrBJl5vaXEIFrIAbRzw64vDvfv3YO++3ejT8YGWLKTUcGy2UDD7I/m9OSEPSr6KHG6bhk2K8GHlA08Yrw3H5PGAzQXhoIFA4MShXpoQsgxa/mPdntgC1B7m5FQxmxet7t0/+h5UstMoZopy644MCIMYZKFAz1Fa0nrGDgsb5/aZ/1bwRDiDngy+4QDNjepPZ//exxZdCBIJB2h/fcLwTXBt1CQceURSf4MBmqPeBjsYTitHcHWhR4+3SmE0Yj4qFW3ReaxXZT5dUjbX5WJMShibcWQv8P8MYB/60Ifwpx/7OHbt2o3Xv/4R7Nt/EL/6v78fi4vL0jLxUrO8Hly4XMDy44sMcfDgftxy282Yn9+Gm47cZEwJTWYm8Ed/9CGcO3tRZ7LX++VzjJl/Epqh24sre/1m89fFX2tWEeE1F2zK0ODQWE4w8Yk0hxXoeQB6KpEJ1kwmF74MtmBkH40m2RcjmVwifx4nZyaeTCVw5MhN2LNnpxKbCxfPY3Hpijr+hw4ewFvf9CYdmFeuXMHCwgJ27NyF5eVlZbPbt89rYKJcrihwP3P0WVUd1B3hdSA/fu+BPVhcXsSh/Qdw801HsHh5ASePn9Try2dzoqA++9zzaFNXpdGwvsE/wSj/+fd/H/ff/wBWltfMzd5Bi2qiMVCrWU74z1hKntIWVJwua1IPwq9xVzGK1+xEzbwEku6bgrS5m9hfHrh2rRWInb2YKTRaQPYB2n6vb6qHh8tG9yLcLA/PK+h3ubkNm9LzGTWpbqFhGmc6a0nZaKFwHZDhw9fHoM6Djq/5d//T72nQJRFPKYi3W20c++YLumasUpn8oE/FQGNuFHIZifU/9NpXY8/unQrcuWQMjeqmBWiaY9BIIZHQX+nVx26YGk7PTGFqpqyTpVwpqBPpRYrou8UMh2Urs+f+gKPCvHE2NMTqxy7kaCDD47hBluiLi7Gyw5Z5IEsYwoGCcWfHstFz062DPoPRpFnZd7o4fOAmvOOx70A2mkcqngoCtJc4NJjE/tpzulFmDcWE3J234Dn727PVe/EbVxlAaFjFfz0coLeqLMKwhw/Q4dZHOAMQi4GHpJsiVKBmRu0CtHkJugUfPMloojBEXR8L0P7ecPHIbaLVVFDmwmQwnd++HYsLi8hkM/jG00dx7ux5DUSwOXL58hWrRKJRsT+WlpZEy2QWwek1NqruuusO3HHXHSppi+WieMncdF9/6mmcPnVGko0bGzVkc3nBAwZlOJFy6YDbIaQkwGmFqwwO9QL85+FK7VqJwbWC9FVqiRMO7OPtX4X/cAvL1BGJG7o+hrHH+JrNsiqesCz6+usPoVrbQLW6jvJUGWtrq9i5Y17XiQMlfI+8xszoOaqu5jZ/3YCqZz1cuHBe+4Vfz2SyUgzkAFB3yCnOqLjtvCnNagO5dFYbfHVpBRcvXFK2VyyX8eCrXoVH3/BGTE3P4OB1h3Qf06msyyRNV0a0V+8y7/oz2juOdx8kI6E9HQRt34dxuhgK8IrvIyaFDbiNBPY9q0LVrPt55cReXiFU5bpOzditlFuRx5/HIEV7mA4Yj5vzd3t3XfcsTOf8YaHArK/7npLdfa5DspqsorU1yAD98T/7BC5eWlCSKaYRInjxxePqO/jpUzaSqUtOqGN2piLt6N275nHvPXdLCS8h703j69N4lr9fXRW52TNJODg15AKKJSLo9trCDCtTZZVbDNJ8Mdyk/FqxVFAjkThCNDpEImnSg15on4/1XmE+UwtfzXAG6S7fSPUq4FiwY2rBVHoo7qZp0rBP0n0Kg05PXmLf947vw+3X3YEIvXr69PeiUy552/7nJWhowyiuIlLD0wdoz3YMBejJQ8Vv/sks296L3dDwNKEtilHTcTJAh4OKW4euSRE6sb0Kl1scDNCyeKcIuwvMfpqQTRJl0A5j8w0R/sufCWuhhDPoUQbKwJoUbsbn4UFMCpaoh9SArtY0Sm8lXETTU8Q+X3jhGI4dewFf/OIXNFzCIELOPA90ZlQ89Oe2zamfoefv9cSYeOGF46huNtCjPkc6r8xbFkKkEnYMuuFrC0wZHPXRc0W5SXwg52v0sMZWwftaQTn8da9lEmTLQa/CgohVYpMffiMbt96XkCNhLWMvsBLl31q9igfuvxenT59UkkMY4b777sW+/Xsl9E8ltEw6g2q1Jk2Zp59+Ghvr66oaibPnsjkdhLt27dIkJeG7RrOOC5cuYq1GmmJTDTqK/TBAM5GZnZ7FzPQM9u/dj8OHj2B2dk4DO4zCulcEr2URR4qty0glvm/BwbOBwpZ2rjaz6Bk09UOMBxfc1PxzCnzCiD2Lw9td+UTNj7D7YO+YY0HbXJlsWG8+zJG2H/KZrjUJ7cNtTfcA25+Bel64YejU8sbj0girZiXB9++tstSY1nUzd/dnnnkWf/GXn9GIO7Nfwi4vfPOb0hXn/WdzmI14qttR57xcymPQZzOwi8cffxPSyRiGHdpltZ2+S0dBWc9FEwvqp6Su3z7UODIokN5Sk5CblI0Ccfs4IdXtijhPbuXsXEUwCFUBkqm4NiRP8EkWhA/Qk2W9XcAAVTZ7HDc/b3fd4VP+YjteIAN0gizODtW4gCPXH8a3P/5tKCbKGLZp1DlEIpZUkLaTbogIhbGH5oStz11D0hyRTQ5RZ+JEgPZB+ZX+DQdow9PcsnJ0sVFj1S+kkabt2KHlr0c4q3AnKF+XMmVl0CZm4zNoH7DCGeUoOzGXa14HZsXhQ2b8vUaNzSFtBQr40I+RovlGUeNzMLiaB1tHwZnZG7/H38vgPz+/XdN7H/zgf8dHP/on0i/g47hbbjx8vRZ0hXzQeAwvvXwGa2ub0tMlFt1uMSiTnWLXj0GZHXO+RhlyygrIsNwwV10Hkrf9cqP4fl396zJoozlyI3pFxbHn0aj+iKe7VcDn6/KUsfBhzA3KDLpeq6pZyH29Y36bNvzu3ea1eObcy2QsKuBNT03j4oWLblIyp2Eb+uTx+vB6s5E/MzOtvUjaJPHvY8eP4eLli2oYcsKSHowP3Hs/3vaWt2H73HYsLS5JWJ4QCe+hGozRmAI1oRkzZiVE6WU+uR2piOcSHCdVMHrfIykB/zU2Dv298Di9OXYbl5/DMgHBVYM9DjJxe07sKg/nae8Y1OHvQ7hBaAt53CBkdIA4qNQzQPzwi8ua/WvTU/gj1zG6xmNSKNI7QwsmqoIw2i0duP5jbX0T//F3/zOi0YQO2HqthqNPHxV+rBF9wpGdtqZN0+kkpipFTexubq7jnrvvxLbZCuKU2Rx0JV3Avcj1z73GIE2IKpK+boeOQ+K0GvPmwIoLzN5Fl7gkP6Znyti+Yw6VqYL5xkWobOWacBMj0ZP4XfgihAO0+fKGPMtcCeJPUd68BCVJKXSUyqG+WsVMcQrv/N4fxM6ZHYh0yb813JkBmtmxbjgJ/4kYuqNwhJ4AACAASURBVIOuUfWc4pVw6qFUo/V7PSltq8w5/Jqv9X2bpBoF5zDGO1mCb/UcgQ7IRIAO46o+QAva4KJ3WbQxFEZu3OFSzWhMzlXc4e/B7w9xWtmlZ/PQN4T4nlUZ0bOPjs61WqANIJ1arzvtmrrVKtXkkgoCvW5fgx+rq2s4d+4cnn3uKJ7/5nMKIvw+gwJpTd3eEFkK8Dfb7nA0eCx86HCjjg9B+ezIKFX2XkcV1mQGHT5ctwqs/mtUfnPRYNToD/Urrq76RsNt1iKxkd2xQ1fNr4iaajzsmEVduXwRBw/sV4k7NzODnTt2YKpSQq6QVgAXD3bIQaEcLly8qFJZuL2DSqZnpoXJM1AQv6bmCKcLDx06pGtbLpXFdzZVR4NF2DyVQQplZ3P5wB1b8w06EMnQsFLVD+wZa9MSl8lr6Jt7Y3BcCA4ZZalMmJxWj5PiF97sqXqhzNcbRut+ugz62gHaSbxd84aOgrSSfHeQW+I3otnxx/229WspWA9+H0rXxu4jA7PJDXCC0wampMEdieFP/vQTOHXqjK4/D9SjzxwVO4YysQywDM7C3clWIhRVLkiWlw352265ERnqSw27SnIIc3BojM8vdx9y7DOHdg7VdBp0kZavmvFuuRk5vcTNx1ODL67HLuR0EQcO7cP0dBn9YRuJdByUttTGncBy/dcmr+e1ArRBBh7Ad1xGZs7RBAbdgQJ0Y7WGO2++HT/y/T+M9SUKpKflKh2jmhZPXzn2OEiDnVM2CIVB2zFA7rTk0MXfNiWs8Qbi+KsNZ8ZXB1jLCHyZ5b8/mT37hb7loRXKoP2B4AX0/c8FGTStjFyAVpD2I7Q8Zpyrc7CpXEYvdwwXcPi6dB3c0A6vB53NSRtLpZOaZtvY3NCBo6YwD7koK6qkym1mA6SDTU9PK/jz/8VSUUMRHDvutLso5IvipjLryBdymq7i6z/24nF8/BOfwOf/4YvYrNaRyRaQLxTVlPQd81FmbN17vk512tWwctK0zkzUMi2yjEbvL1xNbHWtr1qHXBESs3JVneekh9fxRN8kDHd47nrA53ULwQ9m8Nptm5vD2vKSdBk4lDA3PYVNCvsnU9i9awdi0aEyau43jtiTLz49MytxnmqthlqjhqXlJdla3Xr7rXjDGx7VZCaDNX+GHGrqZstogbTDASWACVcBqXQGqVQGa+sb0u/QJRxS88OGK8g48Y4lthfcGeXGt/legx6Mu3hhB3h+iWtQanWOihfsYdc85yEVQBzuBXhIUD8XBpCc/sY4yj+i8Ok1BjfRzx2M7qrdKh+kxx7sXI3sGey+2SNDVOyx/oaBho6wMLAJVr1HtzdIieMBd+ql8/jTP/kzQUzUoz9x/LjcwtEfiopJ5x9WU+0WefM0M44ik03JyebBB+5GPNKRoBJnCsQwctrU4kTzT+nG/UPefCqZcTPxBbBsS6bT2oB8O+RSEgKpN6pIZxLYs3enaHlRKuTE2Wm0TC1Mb/LBxkZ2tw56ssUJZdDWLfannf0MAy9hi367j0wsjcQghu942ztw8/WHUV+vIZvKBYp1Rvsw6h6fVuoBQjLsYvMicvKQfxio+WHZtRsl32LYZPLgGQ/SEyJHE8wBj2EGQXML2qFKbC+16oO1K/l10hMPpDYK7YXYIJRGtM3uk9XBisdGad3MtxOB8nion04KIKfwJNUwgl7bBkBkr0OB96bR3syIgSWqldjcs/l8TmWcMXoscJNJoLHrHsXf48ZB79h0VDab0Sg3h0Cou03Rmd4AuHh5AcdPnFY3nLKeL718Gi+88II4pTo0qMPRHyjQMKP0Hyp33SWX3RI5+o4mF86gw9f7qsUX+oI5tVjQ0n0ORd9AtOYVaaJmk+UDjoK9H4ywuUIdcOVCXop2m2urMlbYs3On7LmGFCXqddTl3+TIeDKJvfv2Y8fu3cqOd+/bq8GVqZkp7KIaWrmE5dVlVYbM7FgSZxMZ3iYFZmWg0uZO6HMG+UyWJq9kmphvIIM2749BlxZk/CBawG1w0SuoAMMKkmMHlg0zibYWDJ64AOhYGmNNQmel5Ss97T83T6ED1fGpvTfhaK/5ID3ZovQVlL9xo8cFoTr4lmdmeHca943x4kerw3o61tgMWCwu6/d0Qb6SgcyGY/iDP/ivWF1ZE458+uQpJRw0ImF1ygOqkM8hlabZNfcJdV8YL4G9e3dg13wFqWRU+4wBXvIJHKVn/4lNw/SBeTUJqZhma3GocVlOy3DUd43uxjqdee4Y/5knQKFAZ+gkyjMFJFIM6Emnn+B4jhrPNtZE+GN8vTNDchoZYyWIK6+UCFtAJVSTQhLbp7bhvT/5btRWN1HMFtGVn51JljNIqDTmCUbPLwUwk0QVBi0Yn0pknsVhEIcfY52sALSAQrocV7MzLFrY+wwXfr4Ed1bqr8AHD2fo/jqRcxpgrBqVtQAtRge1g52rCv8lZm8+cnQlGY2NhxdoEGyUQYdyEJa2/aGCIFkBxJ995iBYi5rSjo7HxcogzufiWuABQT4tM29h1Ql6EA6lu82snFNugkmScblNkHfLwZb1ak2BoliqqKzLpFmhMeBEpVC3srIqKhmn4hhIlhaX9fnZs2c1CGLDFGR8xBScjXttY/v+WoYP1VcK0FrtYTrVRDfQ+LPj9/Wq5xN9zPJAZrXGgPDCPNyovMZ9FHJZ7ORgy+7dmC6XsW/3HrmN5zJJZDMpzO/YYSbGsVjAU+awCnMOViBiHwi2izs6IA9ErmUbtTcZTlrpmkQmIwCFrMiSyubzgpeYvMQT7ElYk4u7wUgoI3lPX02O9So8brtFY1AZpfcJ9Vk05Rlcp67Pg99zn70CYyjIc/+Fkzuf5Xv6pTwy9WH3wQ+x+M/9tQ4/JtQuDA2s+OPHNQ29hZjjr4fvs3WsRnxtvj5Wj0xa9H6ktkhhrw5isTQ+8pGP4tKFS2rskuLILJj+qBwQm6pUDO5KsNlLRcUN7TXuG2bOb3z0tchnkjrIOYXImQEycNgspFpipHzz7iHLUWIrGjccDLBnzx6VRJyKIvwxSmFIOSFWZuOP7ECnc0lR9Kamy4gnGQD6iNJjTRN8jrwejG4Goz6OW0kuLiVbGChN48P5HljQI57c6YvjjPYQ0V4Er3vgdXjTw2/E5somSoUyeh0TzpHzSTDR5Me6OYlnCll29po7cvCqvAdaaCP6GxW+YVt9za7J1U2PyQ08ucEnnyt8AASP1VoaMTOklibc2YK0/+sF2sXwIObnhGGMWWLRxmd3drgEy9q9fOcY496LsgKX+Qgz1AFlm82X7T7D0OeuOaqMSFn/aGtoSwVBM7irrqR13XjRsbw/nR91jwWDHxr+YNWjZhYpeOb8wkBONgMnuU6dOi0tDWLe58+fF4e43e4qQ+HmDgcaHwiMd2vXw8pvw7/DDUb/c/5rYXzcvzefHbIC4RDM3NycPBMPHDigPcQSlx6I3Fsse+Vd6PneqjK6KBVzQQWk++oOCa1ZQjieZ+/hB1/kh9kmIzWbkdaMC9hqwruqchSIndcfH+MGtjRkYieSW8L2QnSdgvXhlk1AODad7dGakDVLMMgiCCNgcdjXxad2sKC9x1ECZ9BbCNIIvrd1cLb9Mgq8fv+PINRRhRueK/B5OJMNVY4TB7Ong3iIY7SfRmQA/zvIcPrUX3wKzzz9DM6fPS+zBmbAbfVXopo+ZcOQa0QemUmD7vh/GsuWc0l5FhKn3txYQ63GoRZjcmhIMHGgPOTmZ9bMv+zMFwvGg37ppZf1xEa8t1NXOKYb7da9jw5RquQxu21a/yZSvOk87Q068ClKEHwCkriJ3XDQJWjWBQHabcxhRLxndIeSE50pTuOHv+eHUMlVkE1klT3Lrt47svjOcBCcxtkVfmOF/32l/08+/ups6moMevL57HqNf4SD9CRO7wOCx/48DhimmQUBWk4cVt7aAjRFrhGma8FnDCP3uJrq+lFA1YRVKKjzeAgWruexjl1XbyjgD4LRtQ6/Wx/4rroItquRcBil3q/r4ksjxY2761B12KpPFgiB8LryfTNR8DRPPiWTDDY2+ZfQDLN0rm9+3ZTybOEHB6wYHKP3MPk6PQdbeiMpG0jwG45Z1NzsTJAB8mfD92nUpNq6whKcKC328To7DK8QQvAfkw1LhSaXCLnoGpis+s+lSOMso7zoWSCGHyFm7aZ5x5hMPmENR67x4BQcZmMPsWlLvxb9enTSZwb4Gp4ULDxXKwfJ1ViQ9s4qTopU/IuJYBpAEFtUsDpgvEFsqAnvr6dX2htPaEa/IMDW/WoJPccoQEfx4gvH8JGP/D/YWFvH4sKS6I0M3OzJECbmIc2/bL5TG8XrkuezKeTiEbzpDQ8rsx4OOui0G2g0a64yjyBy8KHbhrygfqEzMHNhk9vKJyKtyp8+o6zCvWIZk/QVlKdnK5jfOYdCKSt2h0oXludu7YUDtIdSFOi9loRr1oVRJsIR2UQakS5QX63jWx97Gx66/yGgM0QykpCjskkfepPXrWGGrQLztbPiawfTESYWbBll7mEWR/inr378OOsg/LrC5blf/HouJ7gUzpwFdRDSkKCRZV3XCtAW6EOqYcGYrWu6TWRMFjfdtJVXG/sXBOjw+558L/ack2kK9+tAEIDf1AY1GT/XBzdWDXT2YbOawzAB/zvwbNSk1JhYVfh3ebEkf/38gejhKtHAxhxuRvAUH8vAHD40x98HJVdJXbOGnV9T/rXzXwb18L1T0HD9Gv4cS2et2i2ongogoUNxMlDr8HbDXAEdLVB/c5Ui4b9rBGjpUBA+HEtwTPLTH2Cj+zqutRys0RHmEEh2hrn4XsbTN+eCSswPHOmtj5K+IKMOvuZ6RSGhs/Bas0GXLY9/xzhyjb4tAnRQGUwkdOEMfNTQHD/Eg8cMhoqTv/b+9wtyWl9bV6Ocz72yvBpMpKqvl0ooFWAzUG45hPcGPbzutQ9ibpZWb+wrtbHGPoMSlyEic3ceHKoRRaU0TpTRWoncZgrgpGmtzoaQu0i+lNYkDdW3KK84RLvbEF1oz76dmJmrKHtmgOZ4JEdxw4GIadkoQGu5BmI/4eDM7Fro8yAq/vNMYQb/5od/AimkJCfaa9GY0ahD4WAb3iRb3bbJLHirDDe8CcMl8lYB+p9zVPGv4VoHggYhQsFrMqP2NLxwgPFZGgO0ppgmMmiDJEYLc7z3Hfq6aE+jzTgOSVgGred5hQA9WSH5jbtVQL46ULOKGlEFHcXEEE8vIqVSPdTIc8GU14Nrk5rP/sAKl7E+AFNPJByALV92wcY1YycP+PB7CDe5t6qgSJ0aHSauWRuiNfpK6BohxElM2nfDz++vn9cSuSo4O1qaySH4Ks0L3I9gAtIarw7Q7vvO4JUwiIcdjOWz1asdr5TCASpY4yFKnV9/hDg8MyvgSfs1Ze86gDlGmb23zhplzHZQ2efh6/QvCdDhCmVsb7tkZDKDDgdov3fCScfYOqZ5yD8Z8H7gAx+QLnR1gxZkNSlGkkHFBMMO+riyaFq7bWzQt3Jd/Of4oA9m0m99y2MaAuy066jXNgWHUT8mkj40N/TDKNz4PmPw5aThfuM4kb8hnIhKpKOoNzeRziaw78AebN8xKwx6MkAHC3AiQFul7c4yN+4tKVBqPZOC0R1i2Brge9/xvbj3tnsQ7UbR3GxIpJ9ehKSd+cbG5CLf6vPJwBHegJPf4+c+gE8Gap9h+FN4Mqj73+2/vlU2vdXrm9wa6pKHxpvD2RgPJ47qTWbQPkBbF3qU4dt2sACtRa7Y68tr+1oQ2B3E4bvzPivyizP8uYe8wkFkq0A9ucitxNczTmTYo/XAppiHKGyhJ4LpSL42qul5iMPfy5GmhwndjCo/NwLvEg25UtONOrT+Jq+/f87wax+9t6t1WMIJQpBlhgL26PqN7sNk4A9fu62+FwQIF5x9o9MEhEIY7v9P23sAW3dVZ4Lr3Bxefu/PUVkgIQmEDLIEQoDIJtjkKAEC2wSHxsZm3DVd3YXL5Ybume6e7qru8eD2dNmenvHMYLeBcTZ2G+waWzAICwWUUPhzeOHme8/MWmuvs9deZ59z3w+ep1L9791wzj57r/2tb69IbaQ82Om67mxKwNMKdryxSVQejDVYe/lw0o+bVzFoqbvh15MjOkhWXDieLTGa2dylB2HWi5CZNSUxZScweRZ9EmX5KZonPgzkT2/0BBQnLQ7NuFLCiCUr1xqg0SGODvqvfPkr8Bdf/QtYWVqhFHqcFwRqqt1Bvj1M+mqSkxdlFm3fHUwfHw2o4fUrXvnDcNWVx8nEgT0isfQCZiIm1WNrKdrUqCtEtUqeZDyu+ZRtZtf4P252SR1GMwimsA4nOzBNR7C0skAMGm3RGHYnJg5mWF4l+x6GTghcNSz213CkhWT6IXuuTquw0lmGH//Qj1PdZywxSmVFa3x0lHKkFuxkwWIMVU+4JF/Y5ZENGQNo/1mfu1+0GePA7o/8MdakwUAzaLlHBtLYB5Aqcsn1XIiTE2jPHLyAWoD2Rr3Q9sY1Tx1wFjFox2pic2cBLSbkvLFEaeQ3CI0IK4uplmSZ/d059bhGjM8s1PONa4ebwypPH41DsZgBY8fPamWKREX+lu95mWCbd3BCcYgmbF6iEMrAOmOOagryyixvJuKt5ZNMGIc8IJNvRzVbZee4M31I/eUqHrvzpkEPQiH45UDaxaGL8vdsmRUQAqR0VBFnswAqhWea2HMZv+wLbUHJ7OxZOGwmVfRL7PQcyLv7eEaayGeADL/oh/MBNCDrdcTXkUwiUz5z+gz881/957B/7z4CZqyoiUCNlgYkGGiyQEdyd7FLzBj7f6J5CyYjWOi2oN2qw5vf9HpIZ2OAdEIlbkkWj9z6vFQmHYWRM5pCs0RMo6MppD/oQb2VEHve2LsGe/atQWexyZXucGNRmVLnRc7UPC8caVl26TKGk1+RO4Qgc8aMPyy836134RUveQX80E23kKlj3BvDYhs7hOBxMqXiLlo/WlNC/lgaLkbsfb2hLUCHgsDlJ73Nzc+bHofe4BaoBBDkujlgyzK1XKypA18CKoDMBi3MV/zgYpPm+3n7oQVobeLw92YH4FwTR3bsDO1zRcrOgg7LlXPY5VzpvOHEhs6bhNk+R3TU6H8CULXxLHOXE2Hoxfdx77bAvF5fvL8GWLmG3qQYocHtyfg58DsC5Ph3Fh1iWBynlnMSjz2BFOJF5A1S4M4Z72VZsWgXxRHYeV0hIqJD1VoOoDUg6fnQt8/2SIRBa2IgyR2Z2c35QHiynHnTLWC2Z6RwjoJOvl/exCFYUsSgfS9Cf0rIxu7MgNrEET67NhNqJ7pHHAxxbNQbsNBdhHvuvpvMHGh1aDWwCTLLKDoKEZQxjwDj25FUoN160O9REhMCNJo23vrWt0CzgRmoCWxvXuSCdQjQ6OnGC+CP1DzABxaHDDpaKBbQlbkUJl2tJVBtpLCyvgh79q5Dd6kNSWUKk3RMwImdHULnBc6xAWhqGisAzWYNTCKppTUC6PWFdfj4Rz8O3UYHJv0J1eGoQo0Cwck8okLzRIA0A7LKxgK4BszYxtCbLQ/mbH8qAugYSIsylHFRKI0qA2pZAIZZafuzBgc+YKuIh6wojWTficmK7WB0TxWjmxl3HYiLcHIInRS8KbFBK4C2zCKmcPz1Q7auCpkF5EDmAo+DfILzzX2zUx0VvAmdhHqd9PzGTisxmdGfk2JMWjb0umr7Jq0jRlVgdI2rncJhaq5lm2N+mRKhMBqOX54nh0WgTfLEaOcUhLJHq2qRWglkCT+UKKZtwPlxFPloiFhkAau0sj4czylSiYKgeclkzJMF7XOwikDMql7hCkCqbitZVGCeUGbr6k5p9vrZ+LPQ09A5zN8XrHJ/RaI40DGIJV031vfAz/z0z1A8NDYiPn8O66iMALvHI5nF/9Hctra+RjHQ+Dcmc509fYoijQ4d2oCX3H4rdDsYF9+g1PBTJ0+gDXo/PV0Rk7MCLKYPKizerMLG3mUC6Ha3SYVfKtUZIigH1VPtBic8UveZhFgQGaiYEf60Gm3obfUonbuRNCjOec/yXnj9Xa+Dqy+7mmKhR70xNKoNSkyZjdk+jFmQZEoznvyYQMfA2ZpA7ELqv2MbnFJZZYuoDWjvr7+rAVkDgHj3ZT3cjstqb2iHEznGnJNQbNBSEF22GSsDKY7uQFExGDnwemH0phJh0ARwWdC+Pmbz9cQJoseWOwW4yYgd2ylMiuoeaNAON0bchsiMKsseVROur1V+gsJreDtyEQiWvV50fUsMYtdg6wPbja2Cm3fd7Hqm2hvLq7dFi3PN+5G8yRGLJGElNi75G4+00eMWcqE/y+MUgOTIIImhxz/4ZCFrq0L15LXMBBMvJsb3FPDMj1HC7IrWSNugrfzRwd3VgI5/X5JV/Lv2hDYdY2fzKjTqTfjt3/pt+OL/8UVKpGo3Of0eQRpNyEiAcX+jiQPrqOB7WBUS6+AsLHRgabENy8tduPXWF1JJDcwyxaxdAugigcbXJcIDN6A+vtF3KjNYWevCxr4VWF5dpEQVLFvKNmhV/AQ3kitpSAsqfQ+pvCHXH8ZMtGalCZP+GKqzGmUNLndW4EPv/SCsLa5BLalT5AYV2sdrTWbcbcM5HecBtAVIrXiKwFQLZOFGd0XH5f76X3tdu7j4WfHS6w2tP0fdlp1TS5QFvk9RDBQ77J2E7PDgBBP/WWnYKSjJRdJ5R2rvQMhqBaDpuR2oh0d8qYHhoxjsBtCRdXkA5gGQgjVxyPxZzQuj8EbAVkkwizQEmN0DNM4N3j+S77tLtLZyoe8ta1B0KXTOBf33FEiWKxZ/xZiN1rNlH5IhSSqy4jxONEGGNmh7X8rUVD/5NXZrpTNUyZ8kXbLF4au6rKiYexsFZO/Pf3NNltgpzbJcO9cSBy2vB+sjOQImBNR/JizcL4pJj4N7cY6pUNgf/eEfwn/6jf9EpQq4oTGfXLF9HLNodPpVKGMXTW9Y9xurEiJbxnaDs+kQbnnhTXDo4D7qCo5lfwsBOhykDnvymm4GE2h1a3Dg0B6Kg66h/aRRoWwZ7DWHVfHq9abL+lRHEwJVV2Guxo4cNG0gEG+d2aQkFBgCvOB5L4C3vfFtlOaNTKmGqa2YnjrFzDXuqC0bvAgYi4C5aNNYoBfFZDdbNj8GoLVJRL4jQK9NFTIucVLqRQ8YaObwCzuHSBy0ADR933nKtdMjswG662hGwS2KPLvxzIi7QqKTkKIYlJPQKw9Jggk7uuiNgJ/VSs5uEt7a0vTTMmi/QoVOHLKlckcUvXn8c7C9Oro5RUPRCS4EIS0b84BS3rfAvDt856px1kmnxx+7v36NlGZ2M3EAejMH1at2rNoza28uoExDE6WVXd9VhtRq3M6zMGguhM8/2XplTTis/dZnDGeVtSOxfbiumPLsGXTM12FPW2bmtc3bnBKcjzXwYei5Z9+NrVTox0DyTaWSE3IUYqGkz/6zz1IjWXwdx40gTS2zejvEotFzxIEYVbiIqeAbG9DptKC3g2V4Ma6+D699zaug2ahxIbb2VQeIQctm0o+Hg0P7nySxSPgSfoY2bgW7lYxc9MYamTiwDEatiaE7WDOC46Up1lk/pwJoZMB4REB2jGaM4eYAVtor0LvQg4/c/RG47NBlMO6PoeZqriJA82ZwTSmpwlRo4tDPELOhhc8Y2q9EOAWo5ehetFGl3GjR+0UMS19fg7NWEDhOVHJ2wwqD1jZomhMHpDGA1grFhtnJJvP38QDNGy4UVM1wpUaTjfeNAZZ9jc5YWG3IhNnJ+mrnTd6HKMzMr6ZldyIXsfXm19hJGbqZdwetGRgpYPl+QJoIqqnlYuVBj0jLE82ci4f2sOhD0byNNzR7+OtxqJ0GeC3/+Dnsmq5h1yto2Tfydp5pe1dlyH55zNI7U8wxFlj5ety1PRLBIg4+ZWKJrpwB6GAvSccVd0qQggRejlx2rjFdBgQKOz1Vq9SzsbfTg0987BPUhAILHSHrx7ZlGPF24cJ5YtHU8LeBvjmg+txYJ2V1fQX6vS1ot2rwvScfg7teeSfswfKymITTufqgA2hftlEego38WCeaK9UJAxTBx2iN0bQHl195zMU/ow06hWoDwZvdBqy12SyRCTXZjLlqHcYxU6THOIVm0oRG2oBklMAVhy+Hu99zD6TY4g67paBHVFqkO8cIOi2lPXlsM9ICR1KtyzaSNVXMA2gsJWgZmBZiy6j1xsZ76RoQ8gwyBtl8segB/CyuGBUIc8pKgFQDtGRuZZteHImMTxmDtqneOszOl4AN08FpDFn2bqjo5Dn1XMcAmioNCvpyUHymfDkszP0QUwmgSt4oRNQYe9cblADaMfiii1jFYz+HTVRjz1o4KPMG13oSB19Y8ClGmrSce4DOjFp0dW1vFtjU7JmH4OAz56QMB0hRLNneFaVoEqGM9pR1xk+zjyf0gwSKVObPORI9kXCayz2AjzbSiSrh6S8251p2w7XPjD1hk9mALORNHPoaOFasu0Fx+tgUubMAv/jpz3Ds8xAL9Q9g3779ZGtGgKbTONZjccuFbbSwpyFaAbodrCjZp4gOLOx/880v4GJJDNDSoDSvBRGcuX6Bb23FGxOdVBOo1Gdw7LJDsO/AHjJvoP2Zm6RwfC4eQWkqjJOQABong9Jdx5S6jeDcqXYgHaTwwfd8EC47dJwAWgrxZz3qiL2zMLOPPJ9CnQlJUR5owQ6yDFpvkoC9uHO1OAlj7+nNJGChx6WPxwKguSOzCbMLAI+K6YQA7bw06umk0BHbrYOswF3aoLNkA5UwIzITA2gNjJoN2imng25FvBXOUU32SwEQdzJy8uNgjC9Dlbgc0zdO2gDEcs5H93VKSdP1x3cLqeHnBKCLlP5cVm2qPVoQKR0VdXHPW+uLAFonnMm0YGVBAfoAuNWNSSZNPkN2iioA57zSyp+UfAS8Im/uixmIky0bfQ1hpI5bxSAMczcArT/DfU3B8gAAIABJREFUzNyFk0bqsdB7EfuaVjC4/lLAv9vuwuc/93nqA4ldVTCLGlkz2popGIAwkfchsuNVrA2+g7U3sOM8ltWdwNJih5o6vOAFz4e9e/agiYOdhNmEZxPEoI3mDSwbiT9Y7AN/sr5x9Sqs7Vmi9O7F5S5HcZBFw9VTdYVutImDFtuZOEi0sHTleEYAXUvrUB1X4Obrb4a3v+ntMNwaUqhdp9nJ6jBgzVxqk4Op5Nj5doSNKT0D0QtQtDl2a1fU5oai74hNN/a+gLsFYgGQgCkbR0XGmpXA2uMlO5k4zI5BSwom+ZAhSavP4oAVg8ZwMB0H7TeVj4NmqAxBnsfBJy4N0FqZBSypAGXoSFmVqngeONk2LmvKPSSzJAvHsBmjqVJ2cIIpWqfYeHi81sIaDrZUVoJUef+9uaBcNB9GBkROCsFf6lnbs4WqAqcZdAjQzFATtPFmIXqaiXu2zDIQM0Vwo1n7o8cbnkBCe3F2YFJhkizHnigSmDmAtvMRS8TKD6Y4Ssc9YcCg6fYq6oR9OPxjiYfsDaroh0ljozH8j//h1+BP/+RPodloknkGzR9YuItOIi4kGOcHQR2bK8+ShAB6aXkBut0m9PtbVNuz2+7AHXfcAUnzyr3eBq2eDm1zCLNcBAYolxz7ymGpx0GvRwX9V9aW4ehlB6HdbZBpA1O/MTZakkeQzlNbe8fy5OEFNIj/pDNAT2hlnACMExhtjuDnf+rnYf/qPkgmCSoVaLc69PAoSNjAdjTmymRofKdyzopB6wWy7M3a18o2gHw2jIPWm5Cfhm3Q4ebUYBC7J35a4mNZgBWDUJ2rcW7QBq0VhTZ3oDbG4uwC0LrlkHwOT0Bh8RrFZBzAeBusrljGAEzlGB3TkKf0ypxNWLifMgXgPmTn3gNFYIDhpgrupczZ5zJKeZ6w+40Da8viqFNOWFUvHGO8vkV2ipGNFx4cc+uZ2/ThJ6KZaJcC0jHlEZMbe01ONBEbsjEASf0c568Jw+wyyJH+IkE9G94XISBLpEygsFS0jd0Ddh3omqo9HO8eh8WGpsqTiAxJwVNqL+aERN4rPyBL3H/RCvpywTQepRjkYICYlvlslGxnV6SSqlx2FUuMfvnLX4bf+V9/h1g/mjgwggOdgxRxlrK5GAEVk1cwSWl1fQOePfksHD58kBpxNxpVSmA5c+YcvObVr4SkceU6ZRJipTBizNRhAW2bXFN3MGB0R1BEwEYDOHZhWF1dg+XVJWh1K1TkA72SXN9VpJ6Fh7SOhKnTey633sW+0poh+x8nsFBfgMsPXA7vfdv7OOQOi/FjrQTXVj0DTX+TqI1ZL4ckKmQimWPbxU5CWTQNkPo67J8o2d3GeanD5SjmGTsxI8BK00wlJCSAmRD7VGbNUqleMH1ODv+O2aru6gLQYvoQ9kvXQQLrGJBnxD6pRcezavauwYMTAf3Gocw2dVwkG6RRYDKv+DpG+8Tml+JpkeFn9Yi5Prje+GhGw6Mi51Tmf4Qh680XKE/Py+nLGXCrXa8ZYJ5NSxp0sQwE65VtDf8cvvRpHETsPQOQdl2xtZPPP4fYmD0rFpDWTFqbyELZdqeWXMMNRSakE40BLj3GAPRUfGeGCxGCk8mHC/N1sGHqtfBNmZy53yMOW82A9QzTulBnEzaR5pQfkQTGKz7xq6wBlbCCUTJUt8jZo7/5jW/AF/6nL0Cn1YYTJ05kmdkoRwjUWGefeotOJrDT60FnoUuNiXHorTY2U0jh7Nkz0O204TnPeQ4krWs3aG8iQONYuHgMMls8Ok6JGe8/sI/6FaJ5AU0eGDrSaLah2apBUptQcgpvRKl9iNqSHYtZnzM6krqtm5UWxZZWFagnNWglLZjsTOEn7/lJOLb/OPQu9qDd7PACkAT64zgVU6J7cRfiH+yHYbCIXUuYnQURYda2YWhsLPhdSYgRpyAvuG8yIBtZb0gSGgQglU0YgDnNKdZbEGF1kO4ESGxdDLTeTJEpHrq8FLThi+A9/T3kNZWJGIBMmChC3yXbbhhWRYdp59i1bDGrAKDYEd1C1WjQSjDk37xuyExITSnlm7EvU2852IjUZZr5md2gci0dZhmXs7BFm/1MOcD/YJJLzSiyQv56Zhw4Z8Yf/3eQ8q2czHYk/Pxi9w1PeBmQZxQ4/PZ8gPafz1LV1SUCJVpCkZm4eXC27Br/5tZt8Vrl+E1bTImB2+Gy2KhNMSktL5jpi+wYC+yjOaP3/3W1/8wv/iJhFnYVwgYSi4uLJJunT5+Grc1tAm08/TdbLegNBpRdiO9jfQ4kumtrq2SxwF6fSfWKRXquFOOMqReWa/JIrWgwzGsAh48cgoXFDjSxASLW5aWu3zVqVdTscBcVfiavtTP7qgJjLmzkNrBrQYVfrUwTaFc78JzLngsfft+9MNgcQDrGKD7ulJK5QRxBnwfQGuRygJfbjHlPrf2OPIu9LoGDMkHE2A5Ors4QDCJhIjUHMuCXo5wDO2HfQUSHBuisML+PqhW27NyImd04Y4q0wRi8ZY41UyacdDY4/DcPYlx1UJw92QZRnJnG6zZRjElj2JEohuD6JkHCwg/Lm1MgspEi0RB867yDSjai8KIigBbcsO97PNk9QGsYixGCGFwX3ZfWSSm+8LsekHV/PwdlYRs6jCMXruji1vFzAtB8f2s+cSe2AoD23/dNZ+MKAE/qXPDM/mQyOgegueWc47rG/OGJV/6Ek11fyX6meCIAHRmgaAYmCa54F9qOf+qTn4RnnnqaunIjOCNwc59OrmeOn0e7NDJoJFjYeBlNIefPn6MmytjLEx+p2WpC0nnuGiEmJpRgrDE26hxS/zJM1U6g0azA0WOHobvQpv5yNeyJRgX+sXQeOqhG3K4qezotHFhQ31k4M00v/h8X5D1JoNvownh7DJ/86E/Bkb1HYbA1pJRv7JcXXla6gKAacZYptYAxYI4BtACCbN6YDFiwjf2tAboonE4AWjMyLxzSSy+/NTOgdLKrgTkDDTIRILv13ujwROoiN1Sd3gAkqOPURO0Pz6JljpjxM4POHxe5x2MG0AqY5Rml4Dzd17BkmhvXc1HuR8DpQq6odrO2C0YQLGPQEpWhNmvI5CLOIuelKmPQ80GzHKBj37+U12IA7RWhSLC2tXuTho+D1gxY25a5DkcsUUYAWkA9BrAciFVu4itWbHxFkg8F0HTS0ms+B6ClKbLHCXPGitjJgzFFElmEQZPImiQm+zzI0NEfhgWTcI9iYs2vf+ELlFWITWAxEgMZdrVSo9rl0msT60Gj2bjebBFoHzx0ALA3LIbj4f+Y2IJ1PJLjd16ZYihcu7VAm+3MmfNw/izG7LHDL00ncOXVl8PK6gJlCGJHYXIcUdv7lIr2Sxwr5cW78LeMvTnHgGh7vdCYPVhPG9CtdWF9cR0+/pFPwLQ/g8qkAukkpcaL4wnavmn7sq1D7NEqbI/3vtPqBrBjAhKCrWePsY2jq9kJaAbC4ISpqKhSTLvLeMXEwQCbr0dBrxlzgR0jFeuXIxyFBQmb8KCa2dJCazDxotlEomBCnpsBrLOPC4MOM6vwCirG3e0NDSAWTDLlYk4IgeJwz0BOoRIm7aQiUyACV7pXol3roLiRiJW7eYy12fWz48/ksgB1rWK3H5sHYPMAmgAtu6g1SfhO2f6+oemC6rgYjPV7yZvgYs+hTQyiYPW/u1FElkHvBqCz8QX1zJ0qCXAgdnZzUuI90tnpMcARN3iq1eEuk18L9rcgiUFgRn8SBjM8+cQT8C8+/3mYjCfQaXfIWUhRG90uxURjtyps9NzpLhA4o2167949sL6+BpPpmEwdaIemxr7Pe9MNKZo3FrsrkCQ1ePp7z8Kzz5ygYGvE4Go1hauvvRJW15cAkwIxrBkDq9k5wzZHASdKK6VYP18aUzpqe1DyQFqZVaENHTh/4gK89x3vhZtveCElqXQaXZhhOyupDiYx02gvNQBtNacFarEB2te9wJUDNLE543wQlscaVol+JFZTbM8agOWaCND8elisSoOAj3CIZGMRa0QGFNqX8fsMqLYHnFYCPJd0RHQ3lMe06a3C3r2ZQwQfFbg/MekNKQqZGLjZqdlckDM6TJDK5EQ2mqCwAVG5ZHiyUDZzp7TyiUp+vUm9kIDGWaAFixjg0FxFSqVauZwHxEVgVvQ9mkNl4vCMV8urtMzSrNomsngnvh5DjEHnTpGmSXCmjJWpoUhBBYr7Ekwc+nqawet7673Nv/v1tfNZVtCfT1bOAe0aIwfrhIl2E7YnY/1nAWhk9T/3qU/B6soqtFttePyxJ4g5Y9EkqsmB3drRQY/NYV2/TDRr7N+/j0wbJ04+SyYQtEMnt7zjlnQ8HMPCwgpUkzo8+cQz8OwzJ7mjLJGjCVzznCuJQWPmIKZ3J5WUDNhSHp5CofDKFDjvSlU6p03WGdd5QfXCV6c1aE7bUJvU4ad+8qehVW1BBQv0d1cofA6N6WhGYYbuM84o/91lltnjkAViy4os4Ip9sojZZGBqnVjC2pUwanAp+152L4e+Gh/kewJiKnAhY9naUWidch64pLuyjnBAUA6ZusBrqLCUYBrHoTdzsG3SAnTI6NwRVoMryUi+8I1dtwDszRxna0om9PBagZIxKdT+mgzSjkuWAnQYxxuG7TFbLAfoOKiXmwWKwNrOSXaVjEDoNG/XkSSzIYcgLdQCW2JlPDNig46FgWbKxwA0z0fxs0Xf0w0HjBIOiFDshOzub0+fXjnKybSsGFaosHNKSCewSAMLUYxIRl2nFGTJVCdozA0Afukzv8S1N6ZTOH3qDJk50H+HLdh6/T7V49CnM+xReOjQQXJqPvbYYxSyjE28k1fc+/IUc8jbrUUC6CcefxqeeeYEl7icTcnG/NzrryEGXamhQZ8FslLjBAlk3dIRAj8/nU0cq8bIBdZeBDo0a952jK9Vp3WoDhrwI3e9EV78wh+mes8I0o1KAzYvbsLGxjr0RwPuEp4BNIIzh1zREd0wMA3AucmOLLIF6CKTSOxaBEbu/nojy4lClzKNMXE8pWAdEmHQAvAi6GLiyG1MBbLU8kttLAENrA2Q1XV2QsYF+H1VMQKoXLsjpqw8Dx78xLnJm0EJfNZSyY1SnzZMfDrHvftr4rW0CUkLrF4HzY4sS0NPhFbC/DxZMGcJYDgg4XY0UUzEa+lC/HmGyafFaCB0Nh3+jGVlqwhY8vdRqsWMldfYs2IfSsfqJ3Pcu/3nr6TfNzHAmUyIzUrbsPWZsTzJp4j0aCAvPF05sLeKO2DQav/pe2UneurmYqo5qg9msuzC6Fz8As9UhhV8ypS10vZpJI74McRKBF+MSEOTIZo7/vW//jfwp3/8p5RRiLZoKqCE4cyzGbFoYdM41larCadOnSQzx+rqKv2OcodF5JLb339biiyk016CWqUB3/zG/XDu3AV+MExUqSdw9bVXwOrGImD1Oiwnik5BBGMslTebMotiJsHB6HLkRu2CA0Bv5tZFLAbSJjxEUMI6qp36AhzfcyV88F0folrPaJNe6izD1oUtWFtZhV5/B6qNmnNCYrQrL2fIoONNY70WNQKVcyqGURxWAGJhUgFYG4dGGRPMMQxX8apsQ9IqODuwBqJss6swPBIizLxyIIXXRZsWTbpTJBkzd+P2xeR9ppRPbNFHwzDUjkGa4+ezKhm6M7WpgSLR0fb+lMhkGHVMaeBnbDKMzKeAsoC9L12gs7/MyYFIAxtgQwkJQwQtyOi1p9mZk+ocRX7zYgy4rfxmAKFIBv4aOGFDg5sC6NCsEYC0PqLlBlscZhdbI70+Erk0L87bnlBkCPbka1+XtY+dkD3Axm3Q4XwbJ69j5Z4sOBOcBm3R7a6WOJ70kRFjUANGnU1GE+pR+MX/83fpbzR94HxgYAX2Jez1+q4+xwVqg4XRGwjSiJdYKxrB++RJjqFObnvfbWmj1oRqpQGD/hD+/tsPkv2D8sthCnv3r8PRY4egu9iEyWxEjkL0C2GCQaPRgnTGmWTOe8dmEWUTRcDAAWKhUOw+gM80GoxgcWERLp7egg+89YNw03NeAAleZ5xCvdIAbCOz0O2SlxOzEjnbTOqFOPMGtsZSBenjTJCXVYOmBVAp5FIErJad6uvRxQXogo1jt7yX/EA4IgCdYx0qzM6yStq0LtyMAUwcGqFg5lO1BWx54wrAaQYbsBxh3agitYmEuomLqUOBuWXmKoIn93zua7GTSwzcNJhr0CILW8RfwM8hjN+DdHaqcwBtT0g5ZaoGk80TS7qT9+/PbBG7r35ue2LIz4kjLbnC/eIa9j4CvpeSTSN/+bG4a5hHk3m2nw9CSF3sf2we9Vp7pbr7+YvJip0n/ltOaMVNZaNOXmW64XocrKikLILfA5zoQk5CbL+GZZNdSvxf/eVfwb/67/8VrK2sUagdEhH8XLPRIrA+d+4cgTR+D6vdob0ZyRTWil5dXcnKkyYvftdtabfThX5vCKdOnobvPfkUCRz2E8TCR8cvOwJrG8tU63k0GUKjWaf3sKM0lRLFOFjXeooZNMuAOKjYcD6hDEWMxsPoDGTAmN69Z2Uv/OQ9n4BZP4Vuc4HeGw+n1I1AqmBhOVIEZ8kWI8cOdf3OA3TRhrYArTeyBWgLwPM2UJGTUK5jQTUYo9kgUZByUTGWRVtGFaRzk2hSfr1TIN6JKMc6L9C+HRM/a8yholLAHUjTxnMp2ToKRUwYGQOkE5VXlPkTSn5j6nngZIzQUeudls4JGiiEMGGFM0kDyPNmD5dNWVTLpQykmZL4/2Kyt9vX7JzEAFpe0woSf7dOUJuiHZo4SCoVacH4XQH42EnTA7ReEwIrzPA0znNtBstAzZ2k4gAarzZp571sD+J7MaUt12DF7ZW3/jzPacigs+d0Yin+y8wU50wv2T5yRiR8H1tYIS4h5j3y0CPw8Y99HJYXl6Hd7pAjEVthIYsmMgXYUb4Gjz/6XWeixAbEQxrrxp51AmxMB09e+v6Xp/VaA06fOg2PP/4EbJ67gFWyodVpQnexDZddcRS6Cy2qeTDB9O9alVITKXwRj6dTV5RdInoosY+fDgeCQIwAPZuk0Kq3YDqcQrfVheFgCB94z91w/RU3wObZLVhAGzhUYTLi2hx0NKJKpW4TuKMkHd8RnAFrNKC8+fjWGAOMHYFCwPbjjW2U3QB02fdKGVCEQedA2gC0bFQBKQ2q2jTBCnKW2VBt0D7DZkKK1meMsTDrMWs7ema/dqnV+DmORPFhgoEiccxZz7dVgGIhCpUmKwQBe3kvOxdk/RXZ7BFCSwjQOhPQP5tTOAXVEAMF4UxDUVbrjJaSMDNPVooIRKbMQk0SfLxItsO5zZskYokq2YWd/Nlx+7/99bRiKANoK78xhlxGWqIkRSn42FzFricMmtefFYFWZtnzZD1Sw9WRa1Yjfiu/PzBajcNUKSSOwlbxfhXYvLAJd3/gbsAKd5hbgqZASgRMKrAtYXbtDjSwRIYjtFgxFKNClpYWYWV1GXZ2diC5+q7nkRXq3Lnz1Doc45qxqeHyygKsbazAwlKHU7qpGBLH5XIMdI1ZrsuM4WBzd+AWreUEAHsITgZTWF1ahf5WH6pJDY4fOQ4fvvteSkqpQwMq2AgWagTSCPq0+bGhLAK0K9NHG5WYM3JoAWjfMikmxHraYxtIOzJji58P0woXUtepteCD9yu3sfmqbUWsSeKgreCKgElb+FwmoAuzE1DVQO6jmlwrIZVJ5tkLrwE1Zsi88yGT5jecs0lFWtAz5+yjZgPIplMNVfX6WSaeqVFlLuENgTbwmN04ZIahImM5Rc1iy9UWMb15AF0McjFY9q9p4CuSAXuCkPWgPRKAugdUeV0AOpoNWBAi6eWYr6ed2PKeVahFT2md+PZzen+UgbPeW7F9HCNCQlgEoDNFr3wefDJ354wIGFOquAuxk7Xyz86p5BjTTBX3sC7HcEzFk7B2/T/+pX8MDz/4MM3fYDCkE+fiMjNqzCzEfoTpdOISwFJK88b9jOwZAZpOKa2rVlKcJGleit25250WLK90YXl1AaYwgmo1ceFuGAONj4Nl9Lhjd4pJK+jNdDUxQkBgh16zhoWPphTfvHV+i7pyf/TeH4fLj14OO5s9WF1cg1Ef215VKYIDGTd3bHElJbN0cWHPCM+uUD6lmedtTLthJbzo2dYPhF2E4FIB2oJ0TOj8ayFAR5mA7t+mpFvHJuvnzzZ8VlbUn2ZYELWzjA1GbAnxnxP2IQCdH5etbZCPVMiSZyLgKaGBeGOqhaGdi1L/WjlfxRHmyzBJnWigThYWoPX44+vnCAAVa7WNAMKkIX2C8IqKFyJm4vh+WHTuuurZLQgzYBbZaxWDpgOSj4PWBZJ49K6WTWnDAVnXuE/FEiK9jjLGIoJi94mdAwvk9hSmv29lV/YAYhGbYkL/hH+fyyLrSDOtePh3tzdUiJ2/NyfqYbQF7RWsDT1mpzky5y9/6cvwP/ybf0ulR/FAi/4aqj6IpUml9lEFw4lHNAYEaPwXWTSS5JWVFUjaV6+naE5AQMQPHDiwDxqtKnQW6lCppdStG52DGFaHzHmGrBhdfpW6M99MuCKa8z/oYyk+SB2bUk4BalCH2XBGTPrQ/sPwsz/1M7Cz1SM23a53YDqaQjJLCLyRleF4KKZad9yQML2UAZrAhgDaG/KLFrYYsB2bch8oE4TYNawNupwv2ThRDNMLX8uBoTNxWHYlAB3rakyb2jlqJW5ZvyZj5k4srhKHiTX295tjkyYWFxasog0QyYDE14O4bTf1sim0XTNQGh5PQnDCMRsnn958DG4OTANQc+yagjBC9iTPLetgATcAA2PimLf2u3nfgq8F5KJxZaBLSOfjoSOdAnm9aAryijUESg/Qeh6KSIc2fWREYc5DW5C/9P0brm/IpOUEGCq0QEZcqJzcN++PcLKiLuGfDTtCTThyCq0J6JdLqmTKwH/PnjkLH7znQ1wBtMJVKwejEcVHo/9ueWkZknRKzWTxB4EZ6xvhvwj6hw4dgqR9+XqKsbRYmAM7yx4+ehC6iy3oLDZgNO5TFbvhaEDamOsm4KJxSiEOrFrBimBYuJvD66zdEDMCsSD/6sIqjHoTKin6ohe8CF52+51kh17oLlIqJNqnkW2jrRpt0LifRpMR1aCWVPKscDsBtCuilHgnUNFRUAuX/Z28tIIvFNfthTZ2bCU9VGIrjDEDC6767+nE14MOhcttOedksyyBHTKoWPPV/HR9Z0rLl6ObhClmj+g6D5uaF+F4VTdm94bfoI5JS0KIE2L8Jwz/cqxUHCzio3BRIJZFa68e3UsyStX9iZmRk88DrN7sPuQrn4EZKGEXlrjbdbMAQGY481PMcPNoVWQC4DGyE9AqHT3WODP2wOqj6IwTMOuEHicI/AziQM47BGVMenwWoPHZxESmgT9HQiIgLp/JO0HD57DzZwkWEhgd+2/3Edeu9wpb1JZcR0KF6aTl9hHekzNksV77hIgtxjujeQNNGwjQGFbcabfhne98FzQbbRj0BrC5uUVRG5jinTkVISUGjdfu93uw0O3QumPm4fHjxyHpHtuTYuuqtDqD41ceheX1BUgrU1heXYTN7YvQqKMpA+0r2MeKh89gzEcoMm+4Ghn0Uua1d85DDLODGsxGAE1oQf/8AD718Z+Dw3sPE3AjQ6YjCDe2oaWi9FtXpsRjoWcF/Flv86ZOBVKeUlU00+yjGFRdVw3nmZbi4Fajyt+5rF6Hj/NAu4hIkJmIAi58nK8IHR2blA04v1E5tE6zKq2kUDARoPUPpS4oWxvnaYTmDc1+9AaTTaYZBCtlAfFslrwS48Xlv538hOwqtGHrjSxXE/KSP92omr0FE6zn0j6nU4FZqGQeWFmuNCQEn3FlDYrWFl+PAZSfJZ8QVHQNPiEVSg9HeUZjmfl7+q28jPpWVpYcFAG03lP4GekaHiMXWn5j64qvlZlAtCKyvytJM5OTdxKLb8zOIpWodcSS9k1kmqVJACl8k0mIuDOdYplRrO2eEIOmoAlICKgRtD/9878ADz/0MPR3BhRuh6aN7W0uhIROwEazQf9ieB0W6ie8xbLPtRpHhXQPb6QpOuJqEzh6xWFY2bMEs8oEFlYWuNWVsxMiZc8YithtnVmDbDjqCCAPjc+LgxxsD2G5swKDi0O445Y74HUvfwNUxlWYjafcYJYiMbQm9wwgO/ZK26PAkB+vJBZj0tmC5tivB2hSRLa0olo0eUZZTMYbtkRq8NCbuBy42QFjgS8m7Hp+LIsLCgC55/NgLvHj+WwxLY8x8Io9h2apFMxHnXe83Zafx7MNOUln8xCASSZAgZIo2syxuRQfQtHJp8gJ5QFIusTH05SxS412wObHlj8+x+A0zqpdFiOdEopAODTB6U+xcvdzGLvC3Hrprlxs/O6h0zFce3UqivhJNGkoVjDz3yk6jdAezKaGbcVuJ9E/Vk71e9ldXWkKmXvBjWApTOYrKSUp3k9NR/gET6YR1yASx4VhDMikf+0//Bp85Sv/FzUewQQVNG1gTX1s17d//34q3YyZhQjyZ06fhvFomKWLU2nSzqG1tIJlQ6tjOHDsAGwcXINpMoZmp0n1oKXeMSWZyI9jyZm9xjotslRbxN6EunIvtZdhob4IH3r3h2G9uwHjnQlgdAdXq/QgwrfwQpcdcQxAy4RjOdM8sype+PwmVwBtTBwOOf16ilC4V4hNcC25QrOHvp8VNgEzC776c2VecBYWjjm319Y2as28LcDY+bDKIQxTszZLVpD4HZ/CLevn1yAwd5J9VNs2+QiSn5uY7TtcV36usLGnVc7lTt68grSSgwS26Igc3fTmWeZGKWRhfHGQ5nnh/2MMeB5AW3IdznNCZTC1dgjvIQ7JYjMOMmhd0MvOn11X+wzlBKacYUvhNAFk628QMPWx/aEyldpBGqAD6XXZq7k9kzWx5SCGLApEOs+LXyRN4Kt//lX4/Of+BTkNR6MJHDzjLZGAAAAgAElEQVR4iGpsYOvAffv2wfLKMiWqbG9twSOPPAxbFzepjR4yaSKn7YMraaVRgQmMYO/hvbD/6D6YVWeU0l3DehsU58fp2WKslVOVNHP07NlNgANo1CKT0RSW2ktUhP91r3g9vOolr4b+hQE0kiZn3VRRMHVFs1BrZwucSZre4M4JZALR54FQyLbo09kJIAdYFEcZCqhm2cwg88kUWlC1kIYAGBa3ibFYuY4FHn/NfCU7DchyRLYgXaTCYkCpj7UytwKOqCDlNbY7e9CTewiAi/L1CpVNWXFmzNeNAVyowFQtcqU45d42oUI2sx+bg1lDMrIxSuhoxInqwTN/jTKFE8w9meZk3xgAUWAfOyng3E0nPOdFP75dQkwJ4r4OATq8joSJFgM05USot+1a6vUrW+fdyGOOTVNLNI4/lkiNUD59JqEHaX8nHrePDSKjqYCyyRD2OMRsOXuWils/CdmUAk7oI5pM4TsPfAd+4dOfgaXFJVhf2wP79x+Azc1NOHv2HGBN6Fa7xX1fKdT5HOUuLHS62YomrYNLGB8Ck3QMq/vX4MDRA9DoYqsVDCFh9kBlnikjiAOcuZs0D5KWV+Kj9ULR6wk0Kk2K3sCWVh+/9xOwb+UATHtTaFXbRO3rTVxgAcF8HKcVmND77BiUyiSzx7AsAygS48iblRep8Edt3ADY3b7AmiRZmE6J89AyUxYktFFyp3QrWAKoAjCWifvruaJIBmDk+/EoBiWkJqSreCLioXi5WhTu9GOVkgdpvdkZzPUJSCsiu5Z6juw4iwBRXg+Vsh9DEaOTcWgTR2xuNLuW8enPFZ1QsjWnRCFtH4zLoqxjKGKYCUhSXCy+6q2o8nUNF/TY/efCRBUtp9kNI9Xo9GD0Peex5TLZi85t5q/yYXSaiODvTCCK9zcXm8rsjHySU2YNBE8Nzra0A+VpuLK+RFg5jZosDwjQGAjxnne/j9ao1ezQfkelhbHQVO1uNiVzB0V4UMp3nfoZjoaYVZgwg8ZYwEkyhdZiG/Ye2gure1eh3sSwOhw4gqdoIgZnqkHsjOpVF9JFRTa0gw7tMGkFmtUWDLYG8JqXvQZe/bLXwLQ3g9qsDnXArJoEpskki9LgiQiFzTqprEPEOr2KFlmDAAMz30dMBPZ7mTAVxpzyNziMzTPoog0fY9H4rJniUyAt5gkSMJdSawGaPyOmDRuXrAG/uNQiXjPmpAkZar5es4J3skHLD4/R90i0m55BOoAv6m9pAVqvjzVR5FhUJM46Nv5wjHEpiSoKY0LRY+Pny5uX5oFS8AzBhOSZdPi8YuaQSUQwCLtv2yez5Wrt+5UEAUitaFCO1ieqWICUubI9BWPrU7i3LtFJGFs1bokX/nhzG4a/hXhi5xPtvPIRAkS1D/HXLBNSOYsDsuUAGr+XxdQje8Yoj2kK/V4f3v2u91DdIi6aVIVOewHG4wn0BwOoN5CgpURW8QdbZi0vLdGe2LO+AcnykT3pcDKGaTKj/xdWF+HQsYOwuLJApgdsBc52XkYzYc9pUqUHq6GRHO2wNE8M0njxCsYypzVIJgnsX90P977/I7DSXiXbM2UMphWi94PxoLQrcw6g9VpQZbxwgSwQzwvDEQZtN5U/4pbbR6lAkQmEL2JreeHNMzlhAALSwuQ0sySgcxXu8PUikOBr5cPkLMjkNrXasbbcJt9PdjQ7CYPrubhqGw/vNzgnT3hlXMz+7DhjDCzYLOpBYsw5piRjgKLvg/ZAy8BCZZlXgJcC0GFUUJ5J58fn555jn7jlWNGPNnEEqtERFARoNkvFnJ1ivuJv6jnNTje0SOH79rO7Ae3C8VNj3+Ln0/KYJTRlch/WKtH7QcaI8o1LTJil7iPXpedUdaetouIQYFcZnz7nGDi1S0+prtDP/MzPwqPffRwmE2y23YJmsw2T8ZRKj2JBOEx2wXEge2ZHI3dpuezYcUg2jh1Ih+MRTGAG/UEPoFmDY1ccg419G9QMttHA2hvOFICMi8wbyKAdQAMC1BQwEkRqZ0gxo1pag+qkCj/8wtvgja96Ewy3htCpdQm88T+MIURglzjkGMudG4ajwsRkkTWo6ddkw/sNlk9kCAAxsuFDQHAZaSUAPW+zagDMhN6U1iThUcVpBMSFYcvfMlz9PtnYCpNQsIu7TuXOKyM7//pe2kGXOYqkiYuLibdrKmAg9mo88tnx6TmLOSljQF20wcNaIsVzUQgipmed3aCx43NMQRdd30YNOahzj+PjzMPn82A6D6DL7MN0gnImkvicCjDm+wTKPsmyQiMnmdia2HmYt5ZlTnIBUSIsivlLATS8v60lw/eXTFI/wpwSUF2OourBVZLkyGABaKnxMoPERXRg2vevf+E/wle+/AeEvdj7dWenD3v27qeaRls7W0RqsbQomlMGvT6Bc6vZhOc///mQ3HDLjekj3/0uQK0O49kUxtMRNBe7cODQPqrBUW9UYGNjFba3t6DRakK92Yat3gAWl1apuWG9OoN6I4HVjRXY6W8DVp9Det+sNaCZtMgh+Jmf/QyxZzRtwIS1Cuack3Z3FfD0RtYb1jKh3IaPtEwq0vYWrGViNVOLsjQjaQJSuHAMIPwBy3ZpA0QaCujL6TjdmIKxzx8CJG9U/ZoGeRJc15U7BG033sDUU2yXLQbQsJEsraep70Df1Q2D9XFaRevYzVymVPRn523wean6UVaoNrtkZOp51vOtnbBa7uz484qKn8JHR+kojbBTNd1PVRFkOeNSsZLoFJMLAjAlmzE5Lwf4vAlOX4OhKc6gtSxrULbzYlPpdwPqlvRg2zT/Wli50Y9DftPKze+DQHGogBqtBOQK5CR0+SBcpZ6aI1LNdU6gcixlxif8P/+zv4Bf+ZVfhW5nEWq1BhFcjIeuNxswmo6hs7AAvX4vq32DWYQI1i9+0YshOXR0T3ru/AVIanXY2LcfNns7sN3bhma7Qcy43WnANiasNDF7sELg3GwvYOY4xfCtrHQpNXxpfRGW15eg3sTWLnWozCrQgDp0KwvwsQ9/HBZri1BLMe07hWajwSmSYruNJHvsRsAJGJ0XPAqsuWIyJlOQ4S0oR2nZz3gy8YkWboWysVFHlDDLyrL3eQARK2iurxFjXnozWoDOxNCxZgvQGkTEa20Zgr5n+fhdooyaF04fj2wzB9Lhe97ZrL+xW3D23ylxkpX6ENRmNcdoGYPtWWflo8xJyArSm0Biz8X1g1kOY2vNACF1uF1TDKldgsZFVY879n3tF4qB324BOra/aGwuDqJIwerXtQlCA7iV2dg47WsyHgRLKgmhzG5axmVuw389MEsiSvadCDjre2c2amonhT01sVY9eV6ydnJZl0eXQ/Inf/yn8Ku/+jlYXFyBeq1J4Xb79h+AC5ubsLqxRpaHi5ubMBgMCFPRLo7WhbvuuguSG64/kn7nwe/BwnILDh4+Bk8+/bQrKZpAt9uEJJnATm+LSuZhoaTV9XV45pmzsL7vAPQGAxhPh1BtVKDWqcKV11wO3eUOda/F2hqVcQVuuOpGePuPvAPqszqgyQMfEIOyMXuRhEd156ZJd0Y5LcyhcJh40DmpumUMVoTfxpjq+6F2xsQb/LFCiplFMYDWC1qUqhvdLCrSREC6SPAzFq/q4VqQ4zn0qc45pScnAA2wxhyiATrPAn2ImLYrx7ITs02ogJDItfSzNA+6e5Aut2HPM5HF44vddiaPfvyE5OXBn2LKgEY/TyDbuSzAmC1Yp6tz9huthZT8zYIQ8ppR10SJydI8gOY1L1GAKGElSxBjzxpAhaHuFpRjMqjBWe9RfN1HMeUVJTn2tDxGuuuIiY32Iz6r9MBEtiylLTCbmg2/zpbNtmj8RqvZggceeBA+/KGPwJ49+2F7uwet1gK1yLq4tQmNdot8cHwSSajWfrPVotjod7zznZDcdsvh9OFHnoLn3/x8WFnbgL+975tU0GN1dRlWVhYBYARXXXUF/OEf/QHs9KZQrVeh1VmG7d4ENrf70FrswqyawnDWh6NXHIH9h/dR2xYsvp8OAN7ymh+F229+CSRDzEnh2qfUkSUdOw8rlg0VABRZKAqL0Q4SXlI0fRcdH/F9zVAt6LGQuzCngjA8l4eemS80UKMAYAWreWwAF1n+tyxHhwHq57BMPA6+Yejb9wPQ9DwlAF2u4GirZbdlkOYrhg4bvZ5SJoA/J+GaRYqofOPm6x9f2nXmp1rPC7PjWg8RYHSvzT3CO9zwax8SgZCBu4gaVTuGSjAoJ5+MRa5nnYR2rOWJLmGiSvSUqgXITb6uwyIAaGuzaJAuWzN7YgkdeRIn708fIUBLhFDeFCjzgASLfieukV/HTP4z7cufo9ORBOgReHM4MnFMBGu3qbA+NEZsvPs974fhYAJJUoW1tT1w5vRZqNbqsLq+Cr1Bn5jzeDqBwXAIC0uLhBcf+ehHIflvf/6N6feeeha6i2swGE4hqTbhW9+6H6699mrA6nfLy23Y2dmiHlmoI9Y3DsCjjz8N3/zWg5DUu1iMFKa1CgzSPnRX23Dt9VdTr8JqWoUmNOHed98LVx2+Cmb9GRU4wuIkU5hSOjlpjBQBWkdiOIacK3qRB2cBaA2adrGLAFo0Igfiuroh7st6kamjh6nvIUc7XIO6i2O2mlsEUBgCtRAzvQWd0qS7akDW19IAblkls+jQBp3JUcaEbS/B0AaXzYMCaT2H5T3lPIPOxqbsynE16yIDHLRPkbUY5ahBJAYKfnzFmW7lwO53m5wyCj+vnIQ5cHMnFKsYy/6271F/TfP8/Hds9tRrWf0bZrhR8wZtkGLfAo1lTqo3j1eiOSKKKALQUSCfE65aNP7y9Xc1eJSJQz4vNnutQOXUyXtTwkcxXZ7rrRTOoQNwYuT6JB3EgON7klXIjBp/uFB/Hf7dv/v38OUv/QF0FzCErkb1oBv1JjSw1RWaUasVAvzNrW3y9aFd+u577obkn3zqznRzqwc72LS1hskjKaytrcN//s+/B6959a2ws3MB9mysEuU+eOgInDm7CYvLe+C+b3wH/uvffAum9QWotNswrY9hWhvDjS+8ARqNOqV4Hz9wGXzgxz4Aexb3AAw5Px0p77QyhVmVw7MqsxrFS4ebMozs8Jsof5zkPKL4D2k55aTLMVQulObKlmbonAEm/iImDg2gWkwb1CUhNIGIIOC/wqA0g7bPagFaP02RsHuwLgZoHocPs9MCKvvKArSdyTJ2iCAiNu4ANPWa5OoX+/XySbLFFQILN40CjtIj+K5s0Hn7b7bRVS0OOzesfIvjzPHzopQZFPJRJOIktMo3izSIhphZ23kcoGl8ZntYeZIwu/gO2sUJJQLQu1VQu/mcPYFoeaAkOlJOkVh0cqq6MqDKbOfn2QO0BOdbWcO5yvoQqu7vggVyumby7ZyD1GoO/2d8wyglNCN985v3w69/4X+GBx96BKrVBjkLG7U69Le3yWdXrdegjg1lBwOo1Gtw7XOfA697/esh+dRHrk1X1/bAyZMX4PzFPuzddxi++ud/QeaHO192O8wmAyonOhj0odHswDStwU5/CguLG/DFL/05PHt+ApWFRZjWRjCtTeD6m6+jDrWTwYSSU+580cvZQTirsUPPATTUZ2Tcr84aUYAWVpttFMdkwgXCytR5cJTNoP/NJlWzVbLhue7OzpYm7FhA053YvYnDxEqKicUyaNmMMRu03owSBaAVgAguaewC55UGaP2c+rusoFhQtNKQz8jeLbfihls3FOI8g5ZU7+y8I+FI7jJBUgSunYtjL2LR/38DtAZZuZcey2w6ibJZvy5F5jh+YCuv9jUx72mZCMGarx/KgQd6nehkx08KIsLE9ZjmAbRcv0hR4+jkhBkjFkhwyn7KTCAEcKanoTaVSFf2aLEwx2b1fuC5D/MCxEkbez62UTN5jO0Rln7JQ3SRHATQmBvC5AjNG416C55++iT877/zRfjDP/oTaLW6GPABi91FWF1YoIJyFy5ukjLd3NmmaLq7XvNquPGmm5BB35yeP7cJS8sbMBrjZRvw2KNPwiMPPwqvuetOaDexY8AONJs1OH/xIjRaCwCVFgxHFfi//59H4Ov3PwG1hWWYVIZQbVfg2huugeXlJapg9xP3/ARcuf8qaEOHam/g5pxhAabKFCoNrEU8oYQVV4qDJyJjo7zwctyLecvZnB1OnRX0HGvWjrhI118SOO04kFKZ8nrwfYkiKe7YYMtNWqDkWGKpu+ufRW+2GPjLRqeKZjoszI1PXmOAibM3fF13Ko4xmnKAlHKTcrIRQAoZnYYwS2i5YVXejyD3tZmWdrPPOTkXH1t5Vtz7xQxaF0uym11v+CIQirEy/bxoo4z9+OcvV5955s1Xy2Qmi54JT5/ZuOaaOJRMuoHydzPPRTb8cnNEfIZ8eWJ+385XmIjmGj64S+EIZmgeUD+8l3h49nTD1w7XGk8wRXNIESJTtC3nMYZORjTRmVS4eGg5FzKrR/nFyI2TJ8/Ab/7m/wIP/P2DcOr0WWrWu9BZgOoshfXVVRiNJ7C0ugL90QjOXrwIr/uRN8AydlT59E/fnKIW7Q/G0G4tw8ULfZhOKvCHX/4r+NE3vQpqtSlUKiOoVIeQ1FIYjCZkCpmmDXjoyTPw5a/dD0m7hWWnqfv3ZVdfTjVwsUv3P/rYp2CtugqttAOVtAmztAJjdKrUaGpJ09QxW1E1IfVgwoLLGzSMA5UpIYFwNswsJTNIVQ0XXAOhfF6unzF1tdjU3VxlKsYEsEZOmuIfLSRFgqCF0jJ9K7D277IoBZplx2Cs4hJWYMHfPgkzzNDJkv3taljnn16ZMcwpIJzDBFJX46X4OUMAD9ZeKeciRVIEkA4OMoDW4KDHKIFkRSuslaNdR75mWO7VykAsUcWuiZW7YHwu1t46c2Vc8+SXuGEW6sCIQ9+VeuyZfdvZoekftyZU1c1lzxVMUJmCd2eD8Js53xO/7WuOe1nkrD3XvT5AaZp5eqWUYEQdg/r6jD9k7hcm4Ko3ZrdT3T7E7oy1iaQWKqZ3b21uweLiMnz2s79Mqd+D/hAeeeS7lA8C4xmMhiNIajVY29gD3eUVTP2DN7z5zTDFvfOxj9+UIgtDu8jODrZcWYTzZ7bhwb//Lix2F+C5114OjcYUGq0xVOvY5YQBOk3b8PiJC/D17zwGzaVlqNUxpKRG7BmLhKwvbcDPfvxT0KksQj1tQQ2QQVdgykZfrvORTqGK8YPmGOZBzXMvNPrnHCcuZlEDr2WTGsD057LfESAcnhRtBLshssWhOMd5BoLwCBwDohiIFLGRMiCyQKpNGDIvRUoi4wGGktpx6PvjcTNjEqVqKv9mNg4XhRC/v3+CorWJxRkHe9WsjzUVCIjGhk+fjWQS6s/Om08LFEUAXXSdeaxU+zbwszrjlIDNmBhy1wsICDePoDmh+GKu505joxR+3rsCrHS6mPJxvkh+5oY54gmQXXR8CQPQHGXBg7IgzR7yEBfKFbJZ5UiF18BcImGoAtAEzvbEE54kePj+WTiVvArtdht+6zd/C+6//35oN1vw13/9N9TuD0suj0dTNFZDs9OBRmcBltc34I0/+mOEtckHP3Fj2u52odXuwlPPnIZ+P4Vnnz0HSwvrsLO1gzkvsLbagb37FmFluQuj8RQG/RS2t1J4/OkzMKi1IG02iF3Xqgks1urQhCrsWd6AD3/4JyBpdKBaaVIMdHWaQs21yUIzBz4GprMAFR3PlpjXyZkWsigC0x6dhcaX/itiHUXgJ5/HdEtrYIqZHHhMeTZXoPBzz1MkwBY45T6aSRd91wJFDKCFKTMQ6XjaOLu4FAHH9dstQOvrBiDvuufEABIXhue8WAlahm/BOabQvKxklvIc08rW2qVixEDZrksRgy5bP5Efu3bydyxRSN+HWi+pUyN+XhfYmgfQAjfZPDuvIv4jHcEFoD2TYQhCcoLF4jKIMjH08TUNX/XxDnlwxk8yARLTRuhkpftGomxKWXOwkDETn1c2cgLN1siRRH19DnP0oBwAtKiyBMs2z+BLv/8l+OIXvwiHDx6Cv/u7+8gO3aohcU2IQZO3o1KDa667Hl73xjdDrz+A5GVvPkAF90ZoU0lq0BulMBolsLqyl4pKp9MhdFoVaLVSYsiTcQqTMYbGdeHcxQE0l1ZhhCy4kQBaLrpJBRbrbTi4cQDe9a73Q7W9AElShwYWSJrOoD7D6lFTSGtTEoBk1gJIUUv7ymwaIBmgJdQt1NQ6USTGNPTmtRs3A0LHoGXS5d6WiVhwzv4u9xHlnBIx4bHAaZm+gGtM4OeZOHD+SMQjnmy8Xuz7uxVwD2/zt2IRQKdzGPRuALpsfsqfxVeHK1JMRSYO+/mi++SjXMK54iiE0ISkn6fsBKOVbtlJUe4Y2yN0jM6IBzaTDU0ZvIecB50u5OPYiURxnGf2UHad554AXAiyZc4Wxgt9UMbWHLt/oQwYBs2fCwGanlheUgzaK9D5AI1zhqnbf/zHfwK//oUvEEA//PAjcP78Rei0sAdhBeqtFlo7YDCdwq233wG33/Ey2BkMIXnpG69Nx7MJTJIZNDDBpNIgFO/3J9ytAkaQzgYwGl7A8uDk5askLei098AsrUOt1abjEDaXxaD+8WAAnXobju4/Bh94993QqnagniCDxp6GqK8nkCB7rqLmR4BGBi2OLn98EJCianHkLDRLZhi0hQj5fhmDIuGhdFW1KOqYWGS/00K3GwYdY0fyGtrriwBalEgM/vQ1i+ARpywG0BoA5gG0VXLBBnCnijIdNQ/sZ4ZBhxt6d3HORXMxDxz8Zgztlfp7NtW76HkuFaCze6hyo2VzVaQQZH20DGkyUURcRGZwx8UAmjmh0GO3DgLe0kzWRSrorWnvVx5H7/JDSqyEMv+xxCfLoGP7pYik8amAmIvZPirpxb2T2aDdKT5UAvJ1Z/gxJg6aR8zQTxL427/9O/j85z4HV1x2OTzzzLNw6tQZaDVaMMYqd+0OmX/74wm8+vU/Atde/zyYYH/DO95wU4p1MWrtGpzbugANrOZfbcB0hqhfhf5gCyqVMcxmPWg261BJ6jAcYfjLEqRJE9qLS9Tdu4GmXMxLn02hVW/CgfUD8IG3vw+Wa0vQxO4pSQ3QqDFFYK5g+jSCPYZ1cKKKCFio7UXFFbSUUjZguxDzAFoEieZTCQi+ro+IpZs8usCGIalMM72JLEDHFEwRQGsByZ7DxNjiZ4Q5lx1BLUAXMUkN6hkgukH/IABtGXQ4D7sD6DIGXabcJM27KJaZZIFRIBouJ+sTUxB+XUKbpZUn9NfsRhEXKWFJRc5gQgHOPHDm73gLsu8Q7ucdM9xcpgDTGNV6Dr9Zi3SV12OdZ4O29aTD58RSCn5zyjxnpWxdac94Uo97ulwcvjLtkQnb2pS9ss48IMoGnZeF+QCNc4aNYZ94/An49Kc/Ddc/9zo4efIUnD59lhg0AjR2R5lVqjCapfCO97wXNvYfgGqjCcldr31+2h/2oL3Ugu3+DjTabUgqNWi2sKj0mGptQDKBwXibspImUIX+MIFGcw0anVWY1ZswwayY8QjaSQqtRgValQqsL63CB97+XtjTWiMGjeaTcQIwrOFgkNRjST5k6B4h42AY3/70WeUklE1KwKTC1ooAJwNwd/sY64iNJ7heWa9P0b4x5q+kUI9Xb1S5jx1D0fNoBSe/WydhbBPPA2i9YXIs7vsA6JB9pGAB2jLoDEQM04kpuNjclD/ffBt0EYO261PMfufYwMIOBjmwttEZFqjphORIhd4DRaBfLE9s7/fDYdMGnvBcPSa+tapWyD7UfMuxeacm/QxUiS7KoNnckI+D9lExnkEbWC+Ivcwp0gjBsk5Cmke3hBKoEBIklXeffdZ9IUkpSxDbiuHcnjhxEv6bz3wGDu4/AKdOnYYnn3yKIzmSKkVujJFwNppw7098DJJ6g8weyZvffFO6urYCl115FNqdFnz7ge/A9753AtqtJUgqdZhMZzCrzGBrsI3GDtgZA2z2kZLvgfbyPhhUW4DZdMuzCXTGA2iP+1AdD2Df6ir8+IfvhW5rgRj5BL2VSQIT6kEI1CoLreQ2jdoKlmXW8r4GaA08MnnCgmObVsDZ7QaOKlF9xspA0QJ0rKODZQF2U1mGoRWKPgkIeJeCZEkgcObkECCN2AotYMYAQL+m5wbFkMZb9oAR+7feKALQds75b69icsrBPYs+QQhAFYGTft+hzdwwO12wv4gpXwqDtmOQMLuik5plyPbZKEpAVVSUqI6yJdH38r97lBSQJhMkxdlHLbOumzU9EWN3xElYDta+Zks2XndiyWJFVFy/sFcNokGxo8j9tZkyBtD2dGmflL4jE2KiOHh/lgM0PtdwMIJOpwMPPfQw/Hf/8l9Sz0GU7ccffxK2Lm5Dq93BKswwms6g2VmET/7sP4KtwQCq9QYkv/ALr0xvvPF5sLTcpXJ3j333CXjskadgOm7CuXM92Lv/CGz2BvDs+bPw2IlT0FzbD9Bcge+d2obFPcegs+84LHYWYPjU49C+cAaurCdw5eoiXDz9FHzy5z4JvXYVkuUuTBoNiqFuVWpQTyow6g2gXqvDrCJR0BxzKP/nN5PbUhpkpHtuJLpitwKKUoZKQps19EJaAAiuWxBmF262EL6KNmIRCBd9PsbgRJlpBs2KLO/EiTH02AaLjUs+R3VK5gB0TMloUJjQ2IqMkLs3cRStdxGAs3xxESvM5sT1x98lKgKZI/kHXMecQiU1R+llIcYFjsB4wX5/NwFoe8Irei67hrqWS5miF+CXxxFMwpZkvD4qXlqtl7ZwxOSnKD9BxoLlUvP7JQR8+qyrl2PNGZbAzSMcdv+KicMTI2XOcokmCND0HwUyWJNVOUBjJiIGW2CFT4x9/uXPfhb2791HtTim0xROnTgNFy9sEVvujcZw/Iqr4J3vfR/9js1Rkl/53BvTY0ePUGGk6WQCZ0+egxNPn4fhThWeffYi7M5+wZ0AACAASURBVDtwHJ45fR6ePH0anj6/CY31A1BZWIenz/ahvnQQVg4/B5pJHabPPgErm2fg2KgHR1oJjLZOw8d+/hMw3tOByXIHJq0mjKcArbQKDUwnnGCGThXGWGzP2Yl0iFAZwGaL4I4oWnh3DczyQQPQ8nJM8+fA0pg4YmA6N0xaDTh2zyLmWAScgcBKT8MSdhNTQPqeZQrFGwiKZz3GAPWnqSn1DwDQu1F4MWXPzxh2xMHXxKQgsqir2cXXN28j1feLOrfdBATsrGAK5z1fESBZBVx0KsyH8bkoDpesEtqlc/xybpibrqURk2+uZ80/PMaYvd/7ouw0xZ6/iLXnXo/YoIO6HhLhkinXPEDrjEo6CRsnIZqJsakCxkF/FwH6l38Zjhw6DM1mCxYWluDRRx6H7z7yGGFgo9OBF/3w7XDbHS8jZyFWu0s+8tM3p4cPH4RqZQb97R048fRJOHNiE5JpB7a3ZlCpLcC5rR5sTydwaqcPW1iJqdYBmDWguvcKqC8chmQ4g4Xtc3BoNoC9vQuwDkOoTntw90c/AAduuAbG3RZM2h2YVWpQmVYooqMxw/AUzD8kiM4WiB5SSbXEGUYn3U2wZRcxkI2BeMb+sq7l3qOdsVA1ltzRUNmwijZSGUBfKiCXfV4Ds2XQ+WNceQx0GUDr59wNQJdtKHzPRnGEn9dW9DiCFW3GMkXrAbT4CUQObbnReYCZH+Wl26B3RU7mZclFLhJTxlamhUHzvLp2R9m9vNnJs+VIAlnk3kWEh6M8fEkHu27EWDOzR2R2S0L8ymSAxmNOwFpp8/suMiO7bZioks0Rve98XwagqdSDM7J//et/Df/sn/5TWFlahvX1DTh06AjsbA/g299+AEbTKSyvrsMb3vwW2HPgIAzGLgz5je9/btrptGAy7nEFJgyuwDjnaQe2Nkdw4WIfJpgJs7pEIP3UhYuwOQaodldhff+VcPZiBaA/gbVxDw7WZrCwcw5qvQuQjnbgZS+/A97y7ndB2unAqN6CWa0Js1kFqlCDVlKH2WQEaRW7euc7Q8ucCEBHN4Yx8scEMNTOoa2Zp1VOb6FisAzEa3hV5+ASAPqSjl67FHAPNHn7H97PRnHEBHYeAysDwN0AdCzRQj+edhLm11jboXeXWGOnLhZF4O8jiTvseBJQDuRoTiZhGZjye/+wAK3lUK9/2TiKlIrISDhKHZfNm4PF3JuiPCY6ACuwUOF9S+P0TYRFfv9KKaL4HFrZnCfLufmKmCh99xrX/NU1raVy/SpZTkiQnosYg8Z7Yt0N/PmzP/tzioPGEsVHjhyFffsPwtmzF+CBBx+GXn8IzU4X3nfPPVDH2OhKjTMJX/72W9IkmcF4uo1Rs1QqtFnvQBXaMOhPycM4moyhtdgEaFThwqAHOxgaVO9Aq7MBvX4do6thNZ3Aah2gPtmBSX8LJoM+HDtwGD7wrnso6WUIDRhXGzCu1Skwu4O/D3tQayA4S8GTPGPyG9zFe2hKGtWAYWEgy5wtQ9cAvRshDxgHV2QJvpbfDPkSk1qQ5gFYbEyloKnDrEzHFHstzbqt8HqGVBxi9v3YoHOMzSWqxM0HbBeW+hABsLvnnDd/NoEjnAPpju4BGhkPnaycuUMnqsxj63H5ydv/g7mORHHo68x7vvkKoriUqxSezxS3+0XAGKcYCRLJCb3nfQLCNkUJ2fWTv2Op+HpPxk5r2bULmHN473ITkyUlAYibDiplDJpxw6syuQ7b6P3r1sSBnxsNxzSHv/e7vwd/+Zd/CaPBEC6//ApYXFqBarMN93/7ATh97jxUag2458P3ksOwWkeT8BSSu95zV1qtpTBLBjAY92AyHQFQjjimaDeomtNg0INKdQK1ZgLDGYbeYahcA5JKB8bjOmB8SCsdQzOZQquRwGw8xIbg0Kq04J633wNXX/5cipkeQxXSRgOm6Qza9TqMh32o1ZC5OGdT1pGDvcf6R/62AGmVt9dsot1DYM8BBMtd7icOGDZmLvxq7DvziiXpandFm60IGOYBRhGDjgGdBo0iZqJB24tkOUekYuQqGcL+jvGfehbDOcRNEdYKt2PbrckhPlchg7aOYrKfR1K9dwOK/jPlAD0v0SkwKUXqSe/2+fW8y1xwSUxtA66oTji8MVhZZTEVDEXZV/wZ6lIAWo+lKIxQQtrsdf14xX/gcaKIQReBtBTqD9fTl0PQdNEyaNkvbAlhfwb9uB6pvD9mlEGIJo5erwe/8R9/A+677z7q3H3jjTfB6sYeOH1hEx5+9DHoDUawsrYOb3vHu8i8MUAnIa7Ay972irQ33ILRbJvSrxudFnXunowrMB1j+WYsN40da/tQSSYwnY6oa3e12oRqrQXVepcuNJ0OYToeQKdRg+FOD1q1FszGFXjFy18LL7ntTqpuN5uk0Gk0YDweQKMpZf7Qj+1Zi2hv1liVrGWVBuhs0UwcdJm2zAGD+3CiiiXFNl7pBjANJuMbt3yDxgBa37PoiDgPnEXv4OeKYiQ0KBf9LmwyBuq7MXGUFTMiZapSve1pBwHC+iCKlEcRaOaPzfxJywCtfIiit3HQdp4sgFoZnOckngfQReuSgWykFGZsrWJAJwGS1DiVvsSSwll7rqqdxh0V9uhmMas2WTT/evwxmS1k0Kb2jl0z//zlAG3XPyAZUfzgB9b7xsZBWxKhmTdFfEikR5ISfmHnlLNnzxKDfuqpp6BZb8CxY8eh3u7A//Z7/wWmSQXW9+yF1fU9cOvtL6Gw5O0+ktc6JLe/9SXpDCZQaaQwSocwwVAS3DRpDZr1Noz6Q2hgm6rRDlSTCdQwMw5DjzD7DyowHKfUAWCSoFF7CovtFuxc3IaV7gpd4/IrroU3v+FHYX1pHQP9oFtvwHg0gFqrClioKJ1iyX0GaJkYmpyEu2UjA/Pg7Dto0+edDVhkNAam5TZI4DEYM0WZsOn3yEIa2YHha6EJxN7LHmGLGYO/8zymIJ/EjTcv1dYCyqXORazXnJ4jSWXXayv38B1Vik45pq50JM513lrpKIIYWGjZ0cpIxqgS2XJyEoJ8PA5YnEcyztz6oglnjpnaKg97CiwCcQJb1VHIAreOYOdrSqlRz5IzE1MG4KG6n6eAtHwVAXR+DzFySq30UN7Dgvv2pG33RhDm58xJGqQzlpw9SEioZI5EYdv4bOwxyMDFRauoAlIWjseWgelkSiF2WCAJzR2ddhuePXEKvvPwI5C0O3Do2HE4fOw49AcjWNu7DxYWl2FnMIAGZhL+0FtfgKU0qJErTQqFOyKr5QB1DL3DQWFXFfw/nSGLdu2qEkzTrnJpwqzOCnY5qUAjaVC0RrfRhY/d+zFY7izTa9jltj8YUnHqra0tSnLBrgbMmO3ic4lDnpy8k8h/PN/XTq5F1dbUxtYsDX+XppExTR7bCBbQ8gsWgkopA1c7xgqvzEeZk4UVWdwGlwGC+0XPgRXiojEGbMOxiuA6KDKosCMoKdcsYsACCOBMWX4DOPbinkt/P7ZGZTZOO6w8QLhjckS2dsMIKSTMmEDK1jumWGMAV6SA7QlDCsoLgIvM6DGUZSJyJqCufyOlP/npRWGREkaWTeyQwdsqp6L5Kguz4+tzlEZsbbTikbFoOcHXpASplveYnEhRKo0H9H0XfaEVqHwfJZsL9gNlVWOeCNW673bp5DAYDOmEh69NJhhON4IqmmsRoGdTSlPHe1w4fxG++tW/gN///S/D0sIyLK+s0Xe3+kN48R13ws5wDI1WGxqtFqzt2QPD8YTC7rAbS/LS97yIxkN1ryVulryvKUymE1pAAgKstYElCGdT6oSCv2O/LYz6SJBxY8R6JeEi01i9CUPp3P9vf9Nb4bqrr6OswsFgAs12B7Z6fVjodtE24rrhhgDNwoYC47V5lN25o5AVXi1gmr0FTEaVKy0SsNh1Q8aSt3XHBKTs+lroLNOKPrNh7hZIY8Jm5yCmECzDsn/HANu2VLIA5csxhptQAJpkx4C/vq9cr2geyp49XKdwBbJNqLRL0bVia5eNx8jfbtdPPherdlcmP3Z+pZaHyHuZYrFji81zziGjiokJTpTNq72/AKv9Trauqs57bI31/pN9QngkJ26p90BFiYrNeVLwKAfwBccXuodLTmEAnhBA40+j0QBs1IENYdEdR4pyNuEGJCjOVJNoQt/HiA3MIPzSl74CX/urv0a4g2ajDVddfS08/4U/BL0pQG88odZv3cUlWFxeBkzeQtI7RuvBne+8PcXBcMB4Qg0M0bCNf6PWcHYEV5+ZARq1FmZf4SAHvQFpkaRWhRTZFBK6WUqtrKqzhMLpnn/djfDSW18Ky4srsLS8CpVqHXrDIT3oeDRk8p5zCnqApnRwlbAfMAy1wDHGKxo8BoK6lodmH3YRY8Lvx1AO0LFNEWNZ0fEZabff06witmli4FZ2nzIwjIEz3hMdvvGNzq/G4tj9c9g42/CB9fMWAfSlMOiYApJMPv18+veitcqupWylcz8bRc9yE5hdk0D2EUTc1+3ru1UU+T1jPBYIhBnDRRbtH0IDZZFiKAJo2VO6EcduAVo/GzFozm8JfC05AuJY/zyAzt53RwU02wqGjEYjsh6gzCBGEu4lVdcYGLt3c8llMnc4gN7Z3oFv3/9t+N3f/S9w4tlTBNBYU3/v3v1w2ZXXwN4jx9DADKPpBPbs20fp3RM81SBDHw4hueNNt9ESsxWAARr/x9/Z/kvvOhOES4+lQaN5oApV52BAcE6qFbLpkjULmTWWyxtP4Yqjl8MLb3ohHDl0FBYWl2A0mUK91SSa38GCIMr+pSefFpeO0Tgl8ZjYIm+vXMfaQANBMk4+u8G0AMbe42tdGkBbRh7bWGUMqmgjWAAtGm/sfjFgiQG+FXoSZrWfY9cRxRtTDPier/sQD1ecB9L6yGrnRpRuDJgzOZvDoOfdP9rpR92waG69nIeAF1vfMhnRTsYikN7NWvr7hgDtYMG9HQJ0kSzq14tMHLtl0FYJiBzJ2oqJQ0Ydk1Gq13EJAE3jd86+KTJj90NEdsK25lq1CrU6d+dmnMTCTljREyN/sM8omyXQOfi1//p1+K3f+m2YIWFtdgigx/h/msCtd7ycKojWGnW4/KqriJFTeF21CoPhAJL2WiNFbUD25ileGJsc1jMHHdmbKdOO4wC5fgEDNA6SGPVsRs7FSq1KJUrJMM93gk6zBTc893q484474YUvuIXSF5dXV6HdXSDbzXA4DDFT2QNpESkV2zkHXfGWQOAi3l59QQuIFqDJg10Qy6y1/z8kQBdteguyOFbt5CjbEEUM027Oos8VPd+8cpGuHmfJ0OIF6fkLvnpa2RrEAEZuOI9BS5RM4fzMqSZnHywHALFWbOpLtmlw/lnyFvx5CjoA4iwON74EMcDSn8zPSwjQ1JU7e4lPsmWKwI7iBwVoWypAAzTfKx4lpVDVkTv3adNgWU6AGU64S/IzYk/SBKZoskhTqEqDZgRhrCBYxSp1bP6gei4YtTEZUyAFsunxeASPPvoYJah88Yu/B532ArTbCzAaTlwFuwo0FpdheX0dDh0+DDfcdBNMZimbibH06GgESatTT5ExIzCjTQX/Re8hChaCM8bvIU5yQRk26qPWYhu0a+iKmoWi2jkqghpJ4kQg4M9msLK0Ah947/vg6NFjcMWVV0FnoUtAjd9pEYP20Rk5Z6A7YrHGRE+kMYfEWmEpKRENLBo3ACJng5ZFF8HTn9WvxQX70hm0VhoxANRss4yBaXZRBEC73Uz/EAAdv5c4eX34kv9csYmj7GhvFXCZ0olVMwtAJFcLwqmOiPcuep/CcLA8YMbmZ56TMAa7wVrNSXQpU+qx92xA0w8K0FohxRTPPBOHlnG8Vn6/FAO0znPJyJZ+QIywcDabbE8G+jIlwkkATeTVxYXPuMgWedsoFBjjndFyMCNnYb2GvR2ncOHCBfja174G377/Abjvvm9CrdqAeh2xtUHgfhFLZwxGsLCyCs+/+QXwvBtuJNMG1uDGKqJEmFvNRoqMGdUk36hOhT1QsFEzYKFpLhyTECAjQOOAGbQrbEN2pg3UtDhAcXyQF5Myaabw2le/Eq699jlw20tuh42NDeguLFCrcVQEaMvJitNkERdOfBxAE99ydmqaKLJcc5UrW+4wJhQ6CcFr13xPsnlMTr7rP7d7J2GMzZeFQRUB9W5NEnGBjjnrQlDSc2A3RA7IHbuS7+gx82vFUSa0nioRJQaA+rqyrnoMFshlffRcFwF4Jj6XimLu8wQeJIZe+dhL2TBHO38WoOcx3tzz7SJEr+zx8oo5/DRHcGR3zTHoeVOXlwf/DQLNSJ8/q4D1nrNRGLa4khppZtZg7OCsX6skuDMqPyKiSqhE2dcmCV/4npQ3xXFQLe5KjfJC6nVk04x/CNabmxfhscceoy4qDz74EHzvyadhMBiTg7Dd7tD3Tp45B+3lZar9fPtLXkrkFa0ZaOLASDcC6KVON0XwwopL+EK93iCAxp/hcEQmCAFnBugU0C5DgyXTA0Cz1YJmE+tszKDf78F4gtmI3BEYaX673aJwtne+652wvr5O2mJpaQkWFhbovlzaEY3uzKT1xrbFvIVJ47TxAjNAxzayBuoYQKPXFyc8xh51VbNsgZXk/EMBtBRcL2KwbN/yccKa3ctc2WfXm1gDRBnTjG00vbn0HOixyvrIZ/W//J0wEzBUUq5TdEkUh1WIllHxGsdhwstSvI4HHWFLFEgR+ASb2Jg4yuZYr51ce14Ux7wTQMxJqOW+iHAUP5t5RxEkPvX7fIXYviiSIz0mLZ+c1FGs4PQ98FkEoFk5sncw94x0s7Dkg5gy6Xt0CueABnkkPY/0GZIrrl7HJBJZMXtIxWyDY8FgCtxjCNB4Na7PncCzJ07AN7/5TXj66Weog3evN4RGvQWtVge2t3dgliYwnEyhtbgM/fEYXv7yV8DBQ4eh1WqTiWOn16dnTTqNZoq/cO1b1iULC4vkKNzawvoc7mmxu4GzOeMr9UaNbCRI1RGc0VSB18FQFOojmACMsBiSLEAF4JWvfAVcc83VcPjIYbjhxhuh2+7QQ9eqbPNGkJaQFpwkHMPEdWyQTYifE8aNv/OCFUcSaAYoGyRb9GixlHJKkmev+SOW/ozeYDHmW5RII2MlO5TrmKFPGSwcqOFDANQbhJSpi1kv2pBFbNwDiG0JFCbnSJidBWbZNDrMLj8Gb+IoGp99nvBzWZpBTgZ2A64k2QXzI+PXDD1KAoyJw86nXX8tg35v8W+xtQgZXQTIVD3lUPnx9Yp8CPr59HPJPpPXxMSRkSZjg55XK2SuD6OgGNVuyURKRfTVvJCN1M8ngZwSBjF7kLwSbQ5PeB6cvQ1aXtOyQHXDpzPCPQm/qzXQl5fC9vYWPPzdR+Bb37ofnn3mBPz9Aw+SUxBtwFgHulqpw3gyhQpGbGAk3GgMb3nLj8Khw0dgOkPca1ANaSJv3WaTGDRSawRmHDWaOba3twmgMShbjOAChBRiUuVuCIPhiD7fabWJjaLNejQaUkx0UmWG2x/24fobriPTyOte+xrqLoBAffTIEUgnU1hcXKS2MHyfCsdXi2pwIT4aoAWwigQwYHiKXsUA2gQVlWYVxjaQPqLaTW1BIv798kQTYQxFzFmzRHs/K+SaEXsALQZ4vJ5VcPYe8wBa6jnEAFNMHGXgXMaC2eQVOiH1tYrmxs+LdMtQcbUmW9Few4K0NrEVgax+3YLortIIs9R0/3SZrBk+MU/Gsn1VkJWpTyN0j4Iwu9w8FCzi9wPQReAcuwWaSLIpMOCMn9cdV3J73ck3QbF78BDMfdp2bi9hpykH/hxAkUCv36fSySdPnYL7vnEfnDt/AR599HF46qlnoN5oQjrD3oR9OHz4CFxxxZXwDGYTPvoY1TZ6+9vfAesbexiUE06CQTBPnveca9Jerw+bm5tErxG90b6LAE0PWOFIi2azQSwFwbnVRq3Rp+gKrHa3ublFGYeNWp0z8+gklFKTWKgmkNQqsLq+SpXyVpaX4LZbb6Ukledddx0c3L/PxRRWCKSRjbM9nHutIdCHwsCTkWcicRZC2k+ZCIJNxCsTrPs8RmmFBBfHCr2+xjwbrh5PjKEJQGhAtc9eJND62WMbSr+P44hdx75m50fHQYsCsOsl85NTkBTKb7dNOMO7Aeiisc9/XUwc5ZEUdn2D6+4iDroMNIsa1pYpLf1eLI5bj08YbhE7z695uB5igxYGLQltUbCM2Jp+UIAuUpD+GeMnXpI1NUjtMMzWkxLvPMBn57Hsu9JFRXdZcWHXEic9nUCz0SQ1sbOzDc+cPAEPP/IIPPHkk7C5tQ3f+c6DUK01yN/W7w+JPXc6XQqYOHX2HDxz+izUm01497veDc1WmwI1cEwIzgjSyUtu/aEUvY0IsshcFxeXYGtzm5yDaG7A19FWfPToEQJqZMj4g3bmPXv3wnavBxcvbMJwMIB6pUrminqDIzR6oyFMkhksLC/CvgP7odNpw8UL5+HyY8fgOddeA+lkAi9+0S2wsrJCTJ1s0RVmzygQxKQjAK1BLb/pi0VbCyn9vguALmLjchexy8fuit+NmRhi14y9pgFPwFTMHPPGJXNYxIDl+3qDXgpzke+jYMYUi3/NK06tKPl33aS0HJLsPeT72sYdUyblzyeJHvGUeavA9Aiz6xaEecbmN/6Eu1MORbMTs6HrucrJ/BzktxhLXb0zR7C3Qfs9GtayiclC6S0jJg69Znoe9bUzxqvSxPX3tDOvsCAVArQ7JQRgLktCVTYZizJnvl4uDJgYjcj+jEQFE0u+/jd/Aw89/DCB7ncffQyeevoZcgjyJFag01mAkydOEfHFHoRYMGlj7z74sR/7MfIBUgY3ZihSFdEBJLfcdH164cJFAhJ8c8/GXmoJjh9CwERbCNqC9+3bS/PMGTQVuHjxAiytLFEnAAKNNIH+Th96W9uUfJBiJgw6CJcXYWPfHtjYuwGnTp2EE88+C81aDd75trdBq1mHdqsB1157DRw5ciSzp2IrLAYibP8dOiX8IvDrmiEUsQQN6MHvka7c9hpl1+T75+OoRSCt9i8SVAu2AsykCMfj7ATA5h8uLCXXLrsHXqfIBh17rjl7N3s7GG8kisOzG2QoXqJjDHq3UWJx5RGWI50H0BlzylAoD9AWYMpsrLROxklYNK9Fyu/7jeKQZ7E9De196BhuTpBF6ywsOVi/SBRH+ffDk9hcpf8PANAyXtk3wRlAmT1i49ZObsIGupj7pAJoeg5l76e/cexYg2M6JqB/6pln4Ot/89dw9vwFkorHHn+CivI/+NAjbJlI0Boxhp3tHoUy11ttGE5n8NzrroOXvvSlgJYMBHGswYHXR0KcXHP8SIogzE6+lBj0mTNnycwhhUA4kqNCmgKjMDBF++y5M1Cr12Df4YN0sVFvCOdOn4WtC5tc5LtSgW10GNYqcOPNN1Hs88XNi/CNv/1bWFtehuuuvRZu++EXw2jUh7X1VQLoo0ePEptGUBqPJtBoNlQbeLvwITOTzW+ZSxELEgZtD9i7AehwoeMe6EvbFP7ZtJc6YAQOnHWkizxb0SYQgbXMQyuA2BF4N+CdzbOaQAtuOE++oLlfLz9/mITkqoEV7PrYNfX3hd4VA2Co4HO3Ic+8D5W09ytKdMk+F0lU2c38eSWeNy3pZ5kHcPPKlcr35xEND8om1CxDLfeLDasqsY/jN+aZOGL1tvUzWwJi50YYrpZ1CYuLzU02H7LqykQp9To8E/EMGh2CWsHT3kun0KyiOXgT+oMBsednT50kmX7gIeySMoDt/oDszp12FxqNFsVBIwHd2enB4soKnN/ahlfe9So4duwYRXegBQFNG3h9MnFce/xoijYUBGZE+YsXN8msgaCNTjusZYrmB/THULQH2qRHQ6L+yIqX1pdha3sLti9sUpnR6Qi7sjRhmiaw2e/BgSOHYWl9hWp1nDlzBs6cPAntRgP2rq3BD91yM6xtrMA0nRAwX3311XD8+PEsSQZt4lKbVm+sUGhDm3TR0TK6aZyJo+gYWLTRQsYblj/0G88z/Ngms6CpWYB+VgFkfE2HCmqQLQNoK1RakO3mzTPc4pjpbIzmBGHHohm0HouDa4oCKvspBys2kxSBuH4eD0DmbsQwjcpVDjQL0LnxzIniKH04ejMfBWQBKjZ2+YxUabP3sXNiZbkY+M2JlQPZ3OUvvRbH9wPQhWsVnUxPkES2NUBH94m247hqjJn9OazoIfF6gX9GIqgAw43HQzh35jQ8+dT34IGHHqIEvEa7Dd95+GE4f2ETGmjC2NgLJ549CRcubMJkMqMWWOfPX4C9Bw5QL6n3vu/9RGoRkJv1JjFpPPkSQL/hFS9Lm40WhcwhGXjggQfJi4h/Y3QGMms0a6DTEAFicWEBBuitnE6g1W3DcDaC4XhI38Wyocj6McYP27b0hyM4duXlcPbCeRiMhrC4tAijfp+yCzHBBSuHvPZ1r4L9+/dBt9shYN63fz9cfsVlBNgY4oPmFe9Isi13UEWzp5bAC52WoujFK6t2H29n/ePDkFiA8w5FKxOhoMfbQRUBftlGo2Er56cwWy1g8pkY6MZkNwZuduOWxVkXbZRgDjJTfh5oWKl4G2UeSOczaD0GCypUyyNriZUPB5T767kJr+GLDcnchmPkWH87huAaBdXsioA5D5S+HG7sWdHprtc7+4yEkqkbWVnBv2P1uvUzWhOO7VzEwWYCgr7qZQzgY4QmD9DK5GUUlH3O2BzmTrjOByLjoTZsKmRR7k/v+8IvXMKYGL4/PWU1hzJWjfLhFYB0oMHvUpjdbAInnnySTLd/9437qNQFVqSrNRqQJhW4777/l7L3/pE0y67ETnjvM9L78r6qq7uqvZmenukx5JAShzs0IqQFFwIkgaB2AUk/CJKAlQRC/8GOQBmAEkBxpV1yyJkeckw3p9muurtcd9ms9C4yMrz3wrnvexFfREZm9RSQYRjAjQAAIABJREFUlVWZEV985r1z7z333nNvoViq4PTps+I1BwIhrK9vigNMloJTVCwuJ/7zP/kTkGZm9yC1okmBkGIWDvr7v/HNDjVPLR0LEtu72N1OSDUHE3QEZZ8/IJQD6Y18Lge/l6OwrAK0JMb94QBaVsDj9aFSryOVU1YjlcnBFwjg9OnT+PLePdlI/iDlRiuikyqPnYXaVju++51vIxwOIZvPYGZmGrF4DHPzs0KLeH0+8ex5n5jZlLy70VFINT0L29N5D41yIOljN4CuF74bnUJKmKsrSyjPRvrSNWz3J2x0E4yZrtBZd3nghrTqIOybN4qMvDH+mDfGMC/JDND6M5/GIQ4e8zBv8rDFr89VNrOWlv2KnCWPqXRcDqF5xDvpN4n9G5s6B+YN0qsFHkZVDRoMdaynV4EcBpbyc+EVh4GgAk51fb0o6YBnauokHH6Pv5qHrN+rOdDufTJ5e+bP7obvhoE8ypCpQFGPiBqogjK9X53DwA/6bq/yoM1rxRzhqfNTGtlqfyi96X7D0RNe+yp04jBD0HevzOp6xrmKUWKTiQmo9X7l+RDv1FqnA6H2p9p7Kqck95J1GdQXAiUtbKhVK6pbUPJCVLVrIrGzi9WlJ3j06CEcLqcIwf3TRx8a/SA1eV/QH8SZk2fQrLekg3BufhHvvfcrwcTwyCgi4xN47etvSRUI5UWJXwR/fkkPxO987+2OiB7VmgLQm2ubGImOiIyoUBXtDuqNunzxoqcmJzA/O4s2RaU7HXgCXtx//BiVZh2legPlRh35YlkEp+cXFjE/N4d0Oo29vT3sp1NKqtRuhcPlwNTYBCJuPwIeL2bnZzAzO41MNs05Wzh56gSiI1HE43FFqDuccjM7nORiiIZb2h3Y6T0bgCIWUdt742EJSOvJvMZr+7qGjLJAonwPFMx8k1nQvLsFDa9Klel1284HkICL4qmdYGYP39TV+DSA1gvXzNGZwXao13UEUg3jvodRHnoxmw81DKC7m8/kAR4EsKdXcRy1Qfm7p/G95vt08Jwl03LgrvSuRzUCHd6p2utmGzQevYMeDdCD12dem32VBWYjb0pu97di9yipLimh1SYHRILkuqRPaPD6DxrU3j1WAG1eKwfWtzSOGFGBAdD63mgAN6+rYc+nn0I8WOViBuhOS3UDK9OgzYPqApTPNaowpHtQPOaW7Fm5BupAWXpVY8qDNnSHbCr9ykjf7Xah2air+ZQdyjDXkUrt48G9+9jd2Ea1UhUdopHRUeRLimkgRVwuFjESGUGr3oTD7mTlhFR23H/4SDTxWcExuXAcL7z2mpQk1xoNcXp5bioPV4flD/7gP+hwrBUB+stbd+GSgbF2tJvs8GPzCEWp2yhXy3C5XQgGA5iYGJcPl8Vhs6JtAQKRCFa3NpHJ51EsV0V4enx8Qvrb2VXj9njEg641GwLQrI2ulSsY9YVRzhcQDAfwyisvKRqkUaVun3zOiRMnQAomFArD5/VJazjDEm359OaRx6inexjlM3oD84HzIVKNShZHR/2/D9B1U5Gh2GcGE72wFDgZfoY2CsZI9UG+c3DXm70Is0f+tE6sw0Bo2MIeBpSHebfdRW601pvB/bBzNYOz2cP9dQG6d2/6W737N/Jh7dn99/8Im/MVfqXWwvBnZQzkGqJ2qM5Tq7wNB5De8zm6qqEvBNfSMv2WpPu/7pmaPlKewyCHbvYczcBuOq60SQ+ROTg6IlFqdmaAPkDZGJ6n9qB1n0FvfSngNDsgw9aV/tlRHLZcdk8O2oiie7SOePo6ASzorQ2HppW0zrze1Arie960FdVKWSQruFKJGQTsbCaLtfVVPPjiHoqpHEaiMdQadXgDPpFRLhRLUo7M19WrdaT20/LlcLqFo2YJHqem7KWzeO0b38Klq8+i0W6h0WqKDgcjkFqlqiq4/vCPvt+plavI72fw4M6XGA1FBaxJVjMhSJrD6XKJGD+BlW+22a0osg3cYkEgGESlVoXT60WhUhGag646JUVnZmax/GRF6qKpd5rN5+BwO2WGYaNNmWqgVaqhXW9IXfW582fwzDNXEA4Hkctl4PW4MTo6Krz35MQU4iPxLsAyI8rMZUt6d3ppDE1Z9IdVakHwevR4LbGPGsjNbbaGC2P2bHS7uvlnXZDVXOAQWsAMXIPvHaRhzAahf38eXqM76KFrgDsMmYZ5o4M/G/TCu/Wfg5k0E2d+1OeqeWrDQVVNzBlIShme3lGe81dA3r7PPOxY8vkmA2v2nLXhH+6haxf2oA7EwXsxQJsNFBofAKCBukPdrda9hwMXbz4/iaYGwHmoFIAiaQ+5jQd/PuhBm9fIAW93wIPWR9OgPqidoctAzU7Lr+NBSxGNcc1yp/n5JqNEdDDTmrKXTZSc0s5gxZpy3uhhm7GDdqzOSSqyLttIp1LYWN/Azu42ssk0/Da3lBYvr61iN5mA3eWUeYJeesgOp9ApbpcHhUIJTpdbypLZO1IsVxAdHcdLX3sLx06dEYAnOFPagp9fKZfRYCfh93/wvQ7nAn558w6sjQ4axQrCvqB40WzfJpnt8fvQtnRQqpSl9pmeNG9CLpsTnoXt3hwSztK6fKkkJPnISBwnTpxEIpFAMplUXB5FrZ0OpDIpNDpthIJBuGxO7CeT8Hhc8Hhd0m04PzeDCxfOibXizWGikuA8PjaBaCSCoD8goiMcEMDjkbfpTYfr9yjMMh3ckF2ANtEiZgveD5QdUerTIdswa06vfBgA9QN8P0crHr2xIAaTUF8FZPs93P59dhSwHQbQw0BIv3awjnrwGEcNRBDAGACC/s/q1+J4mgE50lM/DG5MHnDPq1WwIdzzQG6xxzf3J+96h++B85GGyVRrfZRBGbzmwVKvroEcaEfW7zMb0EFwFqfE1hsppi7aVOY7FKSPBmitBz24F7oRlVmdzrhVZkDv0h/GTRlMUuu9aI7QDrt/YmeMCEjK7YxTNzHhJtGjwSShipD05/fWpaIx9DkTA5l7Y5cgwXltdQ17yT3VXW11wF7r4NH9ByiUSyhVK/AG/CiWS6hL/4JV8nms2iBVzE+sNJo4dvIkXF4vkpkcrr30KkYnp1FvNmSSCr1o8uSlQlF1U//hH/5OJ7W3j0df3EfQ44O12UHA7ROVL6rZEdHpQZdrVZSqZZw8fUqaVngBlNHLpjJCP3RsVgHpnWRSTnJicgrHjx+Hy+7A3/7oR0J1hEMhUcLLFwqIxUdk81odDuztJ+HzslpENcBEIyF86+1vCGFPL1o4mXodHrcX09PTmJyYQDAYgsfrFXJez+Min0baRXHUKvlj5C16G1KYENOQWkPZatgi4DEYLfQvMBPHxiSZqY73aYtKnZMGh+Ht6k/zHM3grF57OEfHaxoMoQevcxg4D3owg8bmaUDa9xkGxzncE1UUx+DvjjIY5us/CvjMRnMQ2HvPwCob3Lw59T3Vn9MPRP2c8zCAPnhvjn4+B57HUQNsTTxyF6ANsadBcB7mNGhwNp/jQYrtqwH04HPo3kOjqkU+Q2Un5VR6e6g/aWi+v+a98ZWerRzYaOk2UemqfUh9rrnyghO3ZQ8aP9eMNcda6fMzt87zyK1GU3SdU/v7eLL0BLu7u90mOqfVjrFAFOsra4iMxOD0uIVm3aFTup8UepgObqvVEXmMSq0Bu8uFF199FfHxcWzsJOCNxOAPRcR75jkT2AnQhVxenec//73vdz678RmHy4FJt4DXJ/wzLW+ukMf45KTwI5lcFh6fVwqqWRLXqNWxs7mNUrYofebFehVtmwXVdhMunxeLJ47j5IkTuHvrNtLJfXgdLhRzeXidTinTY+F3plRA2+1EZHQEmUwa4VAAsViUon0YH4uL6NLFC+fh8/ukNpBlJ9SSjkajUl0Si8ZEaMnpcIjkqfYWRIHLENPu9amqx6Kphe53MR3Dwz0+tP4kiCJTtBegAVe//2lgZ150wwGr9wolpagqTgb/6MWk883m3w8CRC+0HL7khxkV80YZPN5R4Dz0d4eG0nr79AyW9p6Ggeth1/g0g2YGh8H7ryMq9fNuYNxXldI7vrnt9Gjeuf9OfzWA1p9zVOOJBpejnrfCxIOJSbPnfPQ9698L/aDZm6gyaMD0fuoTjxpIEqpn0QPoYefxVYx1d30Ma5LRn2HkkvTVaGpDDZYln6yeOYs49FQotSIheS46hK1mS7jjvURCgHZ3Z1d4YZ/Pj0KhgEK2gFIqh3KxLNyz2+uBy+uBzW4XOWU6rh564Pm81PtTMIm5ugZVPxsNBCIxVNqA3e2VJCGfGosxuGfz2Zw4f5YffP0bnVu3bmFudk5oCLrvTOhxhBU94SvXnkWSvMvWpoAjRZFSe0lJ8HkcbqR397GweAxWjxNfPH6IUquOyflZPPPcs6LhkdzexU9/9LcIe3wYD8fgggXlXAFhfwB72TQStRKuvHANS48eSand8ROL8hATu9u4f/8enrv+HM6dOyfnQoAWnQ/OC2OjzEgc8zOzol/Nz6LQkoTVuvzKUDvrDc7rpxZkUcnK7QeJwYXT71H2LzBzKZ4Z/A94RkOA6rDPGfRgh0Frb0Mf3IxDN6hxkGGf2fNuesfqbrinuDJmgDcfW/9cBmAe8tnKv/nqAH2UZ33YaR5VnSKTfPpyCL3QVgO7ruIw9wA/zSj0//5ogD7wPA4xyoddX7eCyajr1cfT33W1hpmX1dfG7wdpu18PoM0csqwZc9khWQWTnKtaZ/37x/xMfx0HR4Op+fyVcVJZQz2rsBtCG5/LumZ+jgbojoXQaIywYsTdbkuCrpAvoFyqIJPO4PHjJWQzSg6D4Mz3c1L3xtoGOs2ORPPsJCRA04mlJoc+ztzMnOTipqamkc0XpPS41moKT+3yBWDz+kWwn4UWZAA4h1ADNCeCW37/pa91WAYXjkaQzKTgCwXhDQUQGImi3KihZbMIzZHN5RAKBLG3vYPdzS3YWh2MhGJwwC4cdMdlR7pagjPsw/mrVzC9MItwMIRyNo/0zi5uvPs+UKxgKhxDPV+CjQMCrBakOnXEZyYFnNmwwlrDbC4jpSyUKd1P7SMci2Lx+DERXarV66KMR6+dBoXeM3mi8fFx+WL3DZtc2I5OikaVCqrKD1IhHMml9SyET+MUGWNYgLkOWC+Wg4L6Zi8cavKu7o8ZUianDYb2tgdbtc3e4lFYaN545k3dnZM2kFwbBvLDDcIQb8vkmTwNjAbBdzBC0QA9CBzqfV9Nze6w+/LrGDJthORTzdULXfsxKPqkPGYz/aHfa/a4zUNxhxtSc5nmkEjNrBUxpKb5qDVhOIGKZzW9UO71gfrm4X794BkN5DB7IkHGyLnBklLuGXOUJkNytEQwhX8Ysvd59P0Uh3lm41N8Afn14HrUIvqqIUcPMTboDTprnJ9qjOfjamuyPLjVlHmqzHflSzn4Az7UiWEcOFKuIJfJolQoIbFL7aCERO9szSafzM+/d+8+9lMpzM7Nw+MNSNJvL5mUaPvMuTNy7GK+IHXSyZ0EouGoDJhl09b1F18UujgYiaBtc8AdCsPqdEmhhcPJid4teS8d4To7CX//6msdAmGpVoHFaceFq1cQmYhjN5fGbnofDp/ypne3d4Sq6NQaAs72NjAxMo70fhZWdhq26qjZOjh28QwuPHcFnoBfbg6nejdyBTz+/A4SS6sI292wVhpwdiyghHUODTSsQCgclJI6grSM1eq00eD4GKcdbp8XbasF9VZDOhKdHpap1IXWYOcN/zCMIDDPzy3IpmJ7OgFbQNrlFB6dYQYtq6JAqIRqMzjIHs9s3oTmBIza1Fo7ubesGZLIyC9TJlgvJA3K+v9iuYd0hg0uzKPA1Qw0PY5vyFQJU1ei2UPue7+RzD+w6E0b6quAoBmkzeAnxkknYwfGDZkB+qjP/6oGbPAediMM0+ebX6PPc1BjQYOvjowOO25Pv6O/0/AgyDyF4his2hjIKQzzKs2fMVQs6SmJQFXtYDyBA6d3WHWHYVANe6PXka4S6a4xVlUZlQisYCBAm43iYJnqUWV0RwH2oMFX90nNRe39UXQGB7nynNggR0lkETjjoGvOD3Q7UCoXFaVgsyGTzmLp0WOk99Mi/kYtGdIa0WgM9VpD1OkYuR87cRw1NpZYrMIr05HbTSRErTOTycDtcArL4HN68MXtu4hEotIpWKfmvd2O85cu4cnGBl5965tweDwIhkJIZzOSn2MjIB2vQj4Py++ce6HDzr39bBrFWhmxqXHMnz6OQrOK1e1NAWiC4djoGD7/5AYcHStGgxFsrazhuWeew8OHT2B1uZAq5RCeiOPa6y9j+tg86u2mdN9QXdrV6mBveR2fvfc+OoUK/BYHrPW2WA2bn4pODdGH5k1ndpT8zcTUhMiZOt1OrG2uYzuZEJ6HddfzxxZFvrRar0t1icfrkfHmpWJJRJf4sPidCUWb3SaWiVqrkvAzmln4GnZLtpvko5RCHBeb9q6Z3eWDodXTvzN7S3qBMDv7NGrDDBZdYBjSfXfUZhxckOr/OuPcTyOYj3NgAw0kmg7TodCLfJhBMZ/LMADXP5PvA63S/SDJpO5BzrTf4+p5Q8M27OA9GwT7YWVm/R50L4nVD85iVvsogO49N1dUGOHTQcOnqRvjqMN4Yf7qKQA9mMQzg6uSW1do3L3uwUbAgQfc937T5/fuY3/Stv/5q6Sc2eCbnwnBlkUA7LIT4O2Qz1Uj23pf/ZIG3GdfBYgP2xvaCdIAzUox5RAZnYD0no1h1zwXJgp7AN1EpV4Bk4T5bB65bBab65vY2dqB3WKTUmPSqkqjuYNwJCq9HfSGS+WyAHSHU586bbg8bonaWWvNCoxMch93Pr+F5O6eVMSFAiGsrKyKQJI/GIAvGMDWXhJXX3wZl599Flu7OwLSBGjSrrVKWXSmLd+/9HKnXK1IPXE4HkW+UoQr4MXU4pzQG1t7O+KpkgYI+QMYj8axubyK9O4eKuUaPMEI9rJZ7GaSOHXxHF5442V4Qn4Zd8Ui7/RuAoVkGrVMDtntBJqFMnx2F2qFMoKBAMq1CvKFPEZiI0JZVCoV+S4Ayv/XKlLxkSnkBZzZ6MLSusnpKUzPzcDisEn5XnxkROoGqWPNrcHkYbPdxOTkpFR7BMMhuQFen0c8XnrorWZHFKYs6CmqaTDmg9f6rJqWEI+wz7uk/odNvPIu10nAlgnopkoR0wp8mkfU9RgHW6S7eggmSqLd6S6+QS9ZLdJ++qL/3LvpkyM3yOA1DwPPPp9lMEYeAtBmMBgm2G/+jMPKubr3yQRAg+CsPbfBn/cBhsmD1PylWUS/j+McUjWjo6phAK0+Z3jSrntOv4YHfQBcyWQMUCSD2ht9BtTkOXef2UCrvblRZTAaUrxJv4etnJjeLFGCHQFarm8IB23Wuxlco0ctxMF90/9/A5RpUA1gllPlv0VQX43Uq5PfbbH/gjrtTWmlTqZTEn1TBjmV3Aeb9qSRjbKfrEPuWBAORyTBJ9190khCbHKIw9i2WbuJQTFQzQZYtuxxupBLpZFOprG+uipgv7GxiXqzJUlC9oKk8nmU6k288dY3cP7SRcUKuFxyXpvrG8IOWL57+QXpb6TwPF1+AiJrnWNjcTxeWZILOHf+PM6ePYvx+BjWllfxq1++h2gwBIvdiabLjVSxgFq7iUvPXMKVa1fh9Dix9OQxPnj/VxiLjeDKufMYi8Tw2Uef4KP3/0kSezR0rBgJ+n0SUvCmsbibD9vpcEoGlf8mx0vynbocpDoeP3ki/37u+euYmplEvpTH/Yf3MT42Jk0tbKBhOR8rQFodpWnNtnJqegRCQQRDQfnOqeIuFys/WKZnDMPlzZf+fMOThhqpfhgASZKJbfIDAyr7PEjjzYcB89N+Pug5mxc1t4p4UCbBmEHvxgwcwwHsSHx+6i+HnZ/5HM110Nrb6YGr8qCHga3+2WGge9jvB18/7Py0EeYxunXsfbPtes9cGkV0+DzU0Bq1NEMmRisD0XvT0HtlugHyrAYYhu57hoGrGaCHiFb1rdth7x/oXFSfNbzMTt0D+nb9reG8P4MArSkOKVOjl2nKjxw1P3TYYjsamNU7BIi74GxElpI/UPSGNMRJfXELdtnrbeRyOZGgWF1fl9FUrDAj3eXgVChY0aw3pYnJ7XKjXCpjl1IVqbTUKzNq5kxBktt0IuNjo0KhUop5enoK0VAYoOB+qSxO7fbWtoDuJzc+xV4qhUAoDJvTKYp3cJKubUmDy5/+y/9S7hUNQaVUlgSr5fqJcx2pgvB4RNeCviQtDQn0ZoviRB2pNb527bpkNZefLAuJXSW/Eomi4nJiPbknwHfh0gUpkdvd3UYsFsGx+Xm4GQLUaojHYlJpQTKdbn6hWEQkFISt1cb+TgI72ztYW1lFIVfASCyGWCQmN4s3hzQFgXqUqnecX+iwiz/J1nGLtY3l5SdCjfCcyd9MjE+gXClJWzqlUO0Om9xI1dhihy/gQygcFnUptl+6PT6pBKFynh5Iqx48n4GiODTomB1EUf2TTiQ9YMDkSRg1l9qLGwSUYcA87GeHlcnpjWuVrPTBpT0MqMzH6r7fpId7mCEy//xplEIfOPPcOIx4gM4xe9BaLEnfJ/Pxn2a8+J6nlRGaqzjMhkB7h6IWZzQ6aV55MEowA/RBwDgotGR+1k99NgMe9KCAvNzPAXDVNk0gU2tMDEYuxkkIOB4CzvJj42C9ax6MEs2Lq1dmp5+z2RnhMehBd8vWDmlUMe+JrxpRHrYGJcKxaM+5W6vSrSah4hyjDBYdsLy3WiqhWKCaXFKAeXs3IUL6TrsdtUpNBo/Q22WCrt1s4f69ByKgT3yhs2EzBlkToBnpsxyPekGkPHj9djvhHWjW6+JJ8/6yUIFCbyxVDkWjSOVysNjtmD9+Ap9+flsVYESjUgFCjGTujAUW0mJ+7fLVzuTYOOKhMCq5PPa3tuBjxpGeAxs1HDbZBMzGM8lGEWrhpTodZOt1ZGwWOMMhjMSiCAUCGB8dwShrmVsNAeZCPotkcg/Tc7OYmpsTTpsSe7WOmvxtqdelQYYeM8MLaxvwkHZoA6lkCstPnmBzc0ssEDsKM9mseBks6LZaOmjQ4/f7hKRnRQfrqMlhBwN+RGNR1Bs1GSxAI2N3OWSQLcMgZkubrQ7io+Nwub1SPsNhtgRqLbFKj4GSq7xeNUnGNrBbLCIKJZ60qQFlWLhr3rTakxykD8wAov/91KncJj3jvnDW2LBm4zIMoJ/GQZsBd5iHM+yczYA8DKB7x+mp2Q0asmH/P+qzDjMuwyIIM8VhjLI3DPDBksAjy7jlXQcbjswe49MA+sBMwUEPegi4mvN61iE5yD7jLJvsiCc3aCAGjtcPoD01u8H72r1mQ4tD1ppQcP0J+F5yVd23r5IkHBZFdfeHMZFF32d6x9pI8N/sRqbQUalYRDZDymFfEnmkUqnNbLE5UaFAPvGnVkfQF4DP48XKk2VhC9iuTR6a+EDAYtfy8RMnhDK9f+8+aqUy/B4vSpWSnBLro3mNLJFzOlhkrRrmylU2+lWFFinVavCFQvAFQ6jVW/D6/LjzxV0pXiAuySNvdwSHLC89/0Inm0xhJjaKhfEprD98jLDPLxdF+K8166LDoWUla9W6kNdsf/SNxrFWKcI7EhVv+djCPOanp5DZ28OnH3+ESqmIUyePYze5h9PnzmJkchyOgB87mRTc9H4Jbo0mnFYbGrUGfGwt39nDZ598KiUqvGGsxmCZC4GTXDJFm8izMcE4OjKCxNYGvG4XysWScNr0mvOZLC6cPYvJsTH4vB6UyiVU61XY3Q74w0E4vC7U2y1JMpLmYGE6qQwCMY/BUIUVIeyh5+LgQ2ICgJaQmq/dZCEAN+8Ve+hljpjqSOLvRffDSCCpRIvhhRvJEw0S6oH0S172b6f+HSOEhqmNmBtcPCljhapOyt7XYCu5fm9v4w3RtB4y500CxyGJTV2Hq69HA7r23HQ357D3qmMe3QvZH7EcRBpSc08zIgcMplmvwngeirM0SrVM99fsPQ961sqI0FnpDVPoC+e7GmvDAVKRBoNP26QrYwxpGFZo0SUjDmlk6h71KIDWqpDGi3uyqzrBefB+y/MyPlN365lL7TRQCvAO6i+bOHy9XpQDMsTKDORc+u+K0ZloNI0JZSV2iHmjplC1IgnKBjujqiK5lxDMYoMdPWMb943Njkq9JSOqCLIjkSgigTBK+aI02FHdkz8jNtDLZbnv5eeeRWxsFKVaFXabFW6LDc1aHelMWsD57t27Un3B3/Ee+LxerG+so1xrCMNw+dlnqNErzXyc5n3r89tSHSKKn2whr9dFCY9NKgLQb7/2esfvcKO+l0PcG0Y1V5Tx4Xa/Gy2nFZlqAXaPU+gIl9WG04vHUS2U8eTRErK1KnZaNTiCPrz9jW9gcW4G2WQS1VIR9+7cQdDvlfrm3b0Ezl++jHA8DovTIVUfTQvkRFiG0qxS8L+DGx/fQDKREBUoesOszCA1cebcWem0yRZy0nVIioKhBieC7+9so14uSwvm0sNHmBybgMtiRTGVxvTIGAJuN2amJuH2ugGnDalKHh23HQ2HBW6/B07WQ9pscHNoAcOYDuBm9tRikXNgspGRg98fgN+gVwjIpEsc7F50OIy5iRahZNwurxyDoM/xNeTshLnjnEUmGalFa9Ai5Mcb7Ya8X71O/TEDgZ55KB2MmjYxz3FrG6V7FtJehlKYISWp/98FV5NXPejxa49VA7pETS3F4UvoatAJB0oPj+CQ+T5VRaFbfXULvtKIkBxDncqF/VClE106H9AFDhoekYg0KglY4yoj743jG3XLvM88BisEzFoheqacNmhmsSSt7KZ0gM3t/EYViVkVzYSp/fRXryLEbJDMlRD9tfb60ocBlPqQQ6kwozLiaR6oWWtCn0f3/smKU86DmeLQlzdozIedC898sBZa3mdcEiNjs4GkR911JliOJ5O1KQGquH7+myAhe8xHAAAgAElEQVQr6pM2Dg6pCfXI31GEjX/4TGkcCMSkOC30lCsVOKzkjmtSKMC1T82fTeIDBYpIlYpYmgWNck3kkuuNFlLFktCmE2PjcNuccHRs+NXP30V6J4mQxwfuYDpnPM70sQVcffUl1KxtVC1tkSG11Buwkqt2e+Rukqotl0oCzJVKWR7w6PioyGRQuCkYCUmRQ75UEGYgsbmDsZFRkSyl4WNLOSkVfiaF/S1vvfRiZ3JkDGt3H8PVseO1l17DlWefRd1pwVpyGzuZPWxub2A0EsXdzz7Hzuo6xmKjaq5Wq4mK24bZ44u4dvUZOO02fPDee+g06ijnczh18gQ8HjeSqX24fD7MHzuGsalpGfNCK8Ib5rI6hdpg987/+1f/FttbW5g1SuRiIyOSsCQ4P1p+gp3kLmYX53H+8kWEImHYLECzXIbP7RZeiWHJfiKJ/e1dVNJZWKoNoFZHwOuFL+BFZDSGudPHUbd10HRZUWlWkU2nEPB5EYtEJRxrNVjYrjoMmUXl4mNTjKhe0fJ53PD6/YiQSgmFUKlXhTuiGDcBudGg0HYDLocbwWBY5AaFowa9aqX9IIvMwoG48g+lx9cbjScLkBELFyhDsZ4EovIUFCgZISLDNE4WMUrCxIM2AIuLlBUlXW+rS9H1AEFPJenbjKayKDFG/LxDZgc266xz7XH0g5u7V82iQl0zJ8z/k0IzoEgZpz5/SoXAQi1Jh526T2LojCihTY5RRw+GVORg1GD2Ufs7BylBy2NrPWH96TqqMMR0jDOTddHVblH3cBhA9hvYHiCZr1+Dr2UYR2E64WGRh36vBkf98kPB3AT0BygLA6DN98j8bxURDveodZTEiih9beqmKD0c/sV13KXWTN3yaki1oUUp+hg05ly4jGZVYpHlcS6qwxn8ru4UZvTMYzqdzEWxoaOCWqkkqpilfB7pdAqpdFoid8pPcAQVaUz2RJTzJaFRO/WWzAucOXFC+GA6Y/yZ0+LA6qMn+OS99xH2BhBwe0VZjmJIx8+dwclnLgA+F5pOq1SDkQHokKOu1oUz1klnniuvoVarSkUbcSIUCYkiKA0H82oE8Qd3v0SlWBJcYBFGwRjgzdwMvWrLqy9e65DzDbgDmJ2ehz8YRqZYgDPohdVhg9fjwj+9+y5iHh/q5QoSFPjw+9Gy25DMZVGmTOiF87jO+YLBIO7fvo29nW1kknvwE/iiEUSiUdy5dw+vv/kmTp0/h8T+PuITE0gmkmiW6/j0oxuqz72mLpKbniB16vQpCVH8oSBGxkYRG48jEA4CdptcNK0lG17QbEqJSigUEqpjP7GHTCKJ+7fvwsGGmFpNDAUntsTHR+ELB6QUcPHUMVRbNbHM/FyCMz1cF+umnU4E/AEBSGlEEdAkh23UUrOECG04XXa52dzkVK0iUHO+I/WqCdQyeNeq3stCeNIl9LSllNCq+HAmPUmfaOElLl56PvxOXryb+TZN9tCeNkFftfMqr1GBqfq/nmwhYC5evAlIDW+U5UIHAFZ30JmV4LSnJByf9iotUn7JY5u9JPOGNk8lN/9cgNtqNZIvRthsyGWaA3/dAKTuL6UjexPNFXgrXWN+PkNaMUqmqeeD4GX2eNU96Qm262405bqqcVhSxWEcRMBSwnYDwC1GhDDE0+37nCObdbRZGg6RZoAeBGvxhHXUNITsfvp90Fd2OEl9GEBrcBZgHjC8em1qoSStDqfXoQZzoTeYbDLWtZTNGxEkXyuVZSxUGELZcV3Ruy6V88hns9IUks9kUCoUxLNmjooaQoFoGBvb27BYCZ42AWHWODstdknMtV0ONK1sbPOLBlGz1hC5ZfZ5JLd2kE4kxflj9Hzm4nmMzk7CHfZLc53ILFusoq7JHgxRuHO5DDqYk1caQs1yjZJmJWa53E5hBdKZFO5/+aU4j22p2qhI9Yh49rUaMtmc4Ijl7ddf6bD4OhSIyCQUp9ePyNio1ELf/eIOcmxhrDfRzBYAw1K0GN4H/dhOJ9FxWHH1uat449VX4LbbsLO+gQ/+8T2ZeNtqNBAOBTE+MYH9dBq5Ugljk5M4e/ECsvk8Nte3cO/WXUyPTUn3jcPmEH6IYDk2NiYZTTbRjMTjkuCjFbM6bfAF/Wh2WijlcqhlC6L3QTqEAM2HzpvEsjseiyENu5m2tjalXnpkNIax8TEUSgU5ViASktJCltTwdbSAtKaSxTUmGzDEklDZ1ARAh5eW3uflA7EZJXsM2wnCDindY6hCXRPtRbLYXbWOG9Ue4jUorkrVXCswkNJA4zMJ1Lrsj5+jPOteu7qex6gV/WhMpGLFADvx/A3ZSRoICfMI6kZys8rOUJu9W3tuDle58bigzPyz8H2Gh09wphEaVjurr9nszQ56kBJI8V4Zm7I7INjAC36WXL+hqaKpEp14kqQKf08jYYA0I4keqPMZ8X53D9j9LP2ZzOD3DJROEhrjofgs2KikEFshqDoJQ9pm+Mw/M9QO6h1r71fDclcUa6BmXR+jv1GkR6EYNkROp6/OYghQDwN2fR5CLwz8MUcAR3nnGpwlMWeqWuoCtChHGvSJ0dBlptD42Q67Xv/Ko9a6yz1jDsEDgh3rlekwEQjJ91L5Uun27KJVb6gaZLtdnBpiRZUay2BHMhNxARGEiwUjCHr9yKdz8HCcnt+LJjpSvnvr1m2RimAu7PVXXkUpV8A//OQdkUUm5ZArFgCHFZevXcXMwrx0OdOplK7EVlsN17ZYpdmEuS0WKyST+7KXuXe1UaGcBUv+yIsndreEAeAaz6UzqJUq4sCxY5Hgbvm9t77RCQXDKBUrWFvfhN3jQ5vdd2zxJtleLmFubAKdQhm1QklERCg27QgGAL8L7aADV154FufPnEalUEAqsYsbH34gk7uLuRzcLqd08pGSoIITl8PUzCy2dneFjI94Q2hUanj8+LFoPnNDsAaQIMla5UuXL2FyagrhaFjogEQygU9vfob1zXXhiJCvAKQyDG+HoiWsVeQAAbffB5vbiVe+9jp1QRGNx9DoNKWFnNxytVySm6PDkkw6LR64mpzAYzJB6JANwFCfC6PRos6r4lCZn/I47Sjkc7KORf+jziG6dfGkCc4s9yOgacDtApzTIfXeqgzHKQ9UOpEE+FtqPplwwCYPz9A9MIOoDNU1+FaeHz2HpiRKeJ1Kr0RPk+G/udgF6G2qOsVqc4j3LklYhoIujhdTHj4jA3qlhAUzf6lb24U3N0T3zRSJuUlHXYMyLGawVuVRdEjNdEt/RUQXoIXi6PGkitcmXUK9bhosBdCaNzcDkrxWkc4KZk30iPqBugazt6k4VAXSDFG1hrio35noHy463p9egrEnq6mBbRDszBSDuq+2PgNojkQkzDf0nM3n3gVNdQNNmsgHPWGzJ28+F/k5y9OMJPUgiJufp9moDF5Xt63bJIpljjj43IWHNv2+a5C5tpiD6UqDqqOrZB8Buy1AzCoKAiEBjvXL1Jcvl1XVhI7eqBNE8GaFBo00E4DBSBjZUgG1egNBfwjhQEg8588+voFbNz7HiWPHpZdifnEBd+/fx+e3b0uPRLFUwnPPXsOpkyfx6OEDKVigA+kL+FEoF1Ft1BAbG8EbX/taN8dBSoKVGiwj5poaGxuX73QyWewgjlizJcUXxDZGy/VaGds761hfW4HT7kQpX0A2lcbpk6el6IBOp+VPf+efdTgOvJgvoVJvwkaBabtdZEPpZZayOTjbbRyfmIHHakcmlZEWxxTrmOcmEFiI4/Lzz0gS0UnEajZQK5YErJcfP5YwhFxKoVTE6MQ4CuWycLqLJ04gEgwLxZHdT8sYcp4QXX32rbNmMRKJSL00G1AIjBTNpifNxFI2n4UDVrhaQMDhhtflQblQgodTCwhSFqDabiFXr+DslUu4+tJ1iHnguC0WmFttUj3SKldEs5oPn0ZieemJLAiP2y2f7/N4BDhplSWrSs5YPN4WM4GwWSi2ZJHXE2y4oQlyBDHWYPsDfsko0+eSh2TUZBI0+FDIPWnPWleBiMfsUJ6yiv7MwNXP9/J8dMJN3icArN7LPwKEuolCpBbNrbZWKbofFPzRYMUXi0duU2WG5mMq70kEG7vgOQyM6C30eVRGyaI2AuTvxWgZVI3+riVcdW26Ala1gTXQqxpqvldFBYOgwnutANQY72TUfHdBqwvQ+v4aNc36gzjzUob+9lMBXQBSV9YFmMHr1/SABt1BjthI6faETodUyRxGMcipdynzwykKbZA0sPZ/pwHge/uFogYN3LD3qteoZKo5r6BWq6KstIEREDf+r++BKsNjN19VymX1HmBdMRNmHBlFwCUwMroU8aB6TXBBhqlKCzefjVWSafwsEULjvFMn1eEsMkCEXlQ4FJaZgI1KXaQqOKrqs49uCCVra7UQCgVlElS2WJDEP7uV3V4vXnr5ZYyMxOT6Nrc2UKpUsLy6jK3dbQRCAbz51tdl7dJz5uctLa/goxs35HXx0TExDA6HC6OjY/B7fULj1ioVzExOiVfeatVRruSQTu0hEoqI506qhtTq5saWXLvlP/uN73U2N7dhs9jh9geRLpRg83rQtFtFozmVSCDmD+Dc/DHkkmns7e4hOjqKVLmE4NQIjl09iVMXT0sG1c4NTYqCd6/ZQJZSfY8eCvhRV4OSpcVKBeOTE7AZXGwpV5RZg4sLx8RrzWXzwjXevn1bhLK5QcSCssXb3ut2pEY0j3PhwgXp1gk6vUhtJZDb3ZcSGU4ZL5IjCgXQdtnxyjfehN3rgsvngdPtQpYW0eWBtdmGg7SE0yH12svLy9je3BLLTaBlGMXNz7FblFslaNPTVFbQgmq5ALfbKQ9qL7GLfD6LublZHFtcgNVmkfezlZ10CK2p2+MS75Z/ZNHUmgbtoECEnLTynnXixUhGGUCu6RCdZCGPqycRy6KXJKICGv5fAIabQ6uO8biimWBMrebEdFNyTbxsg15RXikL8lUEoH+uPWR6CHyOvWqqg3KdXAo0UKRC6OHrEUM0evwsNXmCBrMnONXd5Lrwnx600e3Z9XQNtoGcPj1ovp+UC4/L7Do3Ke8nO0gVqitu3mwI9M/kDncrXAwvWfhpXcOrDiFAaxIL4s+oPSHn26c30dOzGDQcXeMnuTRlYHQMYQZw/W8zRTMI8Ire6IGz2UAc5blrwCVo0rkwG9DhQH7wp3J8o/tSN6Z0vX8DjPl/rh299hQoK1qKmMAIHR2l3cGKLu458r3sBs7l8qIgR/Bj4wjfU+A+arLCQTWkNUi90udyuKTPgV9UimP5LPNkXAMctSeJeQq8WWxSgXb381tYXVpG2O1F3O1BOZdDIBziS1CslmVeYLFSlrwXdTOY4MsXC3jp1ZcxMTMlXjQTfZFoROgIRuygswfgzv37uHn3LkAPPhSRCI8GhFofrE5zO52IBEOSZ+OyXjw+g0iEzi1nwdrki8JNy8srmJiYhOV75y93OD+w0bYgX60h36jDPzKCVCGvppv4/AjYnfC0LLB1ILV7bacdyWoZowuT+Nq3XoMv6JamFHLC5Kl3NjZgYaKrVpOQkAk3ihtRoo/3illTUgH0gMj5eL0+TE/PIBSMGPL5yirS815bXcXGxgYqRmcgm0/YTjkxOS7qexavSzZS0OZGp1jDztIq3vnrvwV1WDkjsdRuomm3iCjTm9/6pnDO9Kr8Pr/MEnPZHFJBwoXARCKlA1dXV/Dw4UPx3vkzls3QavM6NA3BZCLBZyQWQSaTEpnUSDgEp8OGgM8Dv1BEnALjkq4lhjaRSFjqtLnp+EXOndMWpH1W9omq9ux1JhpdjAzBWbInXY267tfw3gwv18wTK4/R8GKYSJM6UQKP2mjKw1EumLlu2hzmawPQ24QqajCXiUm7lmmuYHfjmzxBGg8aKu3lD4KBpj66AEfgMoyI9sCkikNzmaI53AMVJnaE2jAoIU0/aWAU0OClMuMuEYbqKtVJSm5quQdGpCEqDEzqsgyQBkjokx4FYhbPEtw3yvxUFKByA2aKR1NQOkrQ+QPj6QkHr6fKDAN5c1mjGSZ7Xnl/HfggVaFB3WwYzM+AYbf+M8xASF5kgNfu0TDKi9YRJXlVRT0pIOa/CcI66c09xNwOvWNGw+xYblDSmBIT1ZpggeLsVVTJHA7rO7VDQ6eIp8JzllyNgCPg8voEJMk7r6yvIZ3NYXZ+DvH4qES9XpcbnWYbuf20NJ+kdvckavZabPCwpM2gz+ix0vMlVSHSn522TOkmNUrv87kXrsPhdYt+ECN6tndzI3F4CJmBSqMh7EOuVMbOfhLbu3soVaoqSgUH0JIus0jdNOlUt9sBqxOYnBiVc6QCHitMSPFmszkl/PaDC892grEodvN5PEnsouFxwR8fQaFSxrOXL2Pjiwdo58uYjY4KD2Txe7CeSyFrB775m2/j9MIEkjub2FrfQCwUgttml5KXkN+PDjdNsyliIYvHFqW+mqUvMg0lPiL1iTaXS8aQz88v4Ny5C8JXMSqlZ8SyGE4kKJeKqJRLcFAYScS1Aa/Xg2K9gorQk1ZYSnWEHV7U9rNYe7SMe3e/lNbMJgvGHTbEpyfw/CsvIz4+hu2dbYSDQQk3JIvPRgMWnXs8IqJEr44ZV3YtsjORBmJ8bFw8aiYS33nnHamVjsdHRCekWC4K157LpLG+soxKKY9sah9vf+Pr2NpcQyQYhMNuk9eIlGqjKcaHm7/TsUiNdbVaEc6dDTJc9qK0x8kLNZWEk4nANvLyAWnc4e+5+GClkavIubEcSU2fKcsCo0dCzjkYCEonFb2W6akpiVS4gQgk1CvhBhSuUBpt2uIp87NJbWjvXAOMcMp25YmSqiKHTWDiJlJ0hErs8fXckPR2lBeuKBJVeUHuW1FFLE/iddC7Nlw5NZjBuP4u+BoiVAQ08cgbdbhZysTz5HNuNWWtSL7ASKxqz5bvYWTCoZ1MCPM7eUrO1qzQq2f1B8+5ozpHFXVA74/GW9XhEgx4XHEcmaOgCI/LKWE3r4cU2P7+vkRXurSM16s9YG0wzEaOz5XKaDymcP8MzQ0jaObrxRMUqoXVqSpKUPx4XagwxcMrY675fh3t8HsX4AwHQ4MoQx8aIe5rvo/H5Wv5pQ3xYJKS79UOBvciKT1+Lr1g/lyaQeoNoSvFuamURINZqItqFTXmiDRFwYooTrMWyV678K5M5qXTGXHaeP9prOmlsraZZWl0rNKpfWko4wgph8eP+MSkOFachUrPlzMB+Xqew9bGJtrMxXRUEs7v8ohWhuTHmBtqtlDO5jAaGxFd+e31TVGe02uVz9lit+LcxfPwhvzYz2exsb0pfDSLDfi8aPCT2QySmQwCsRim5hdgdbsEqFc3NrGT2MPubkIqRXgNdO5URVUbTTQkimGzIAHaY3fhwvnzEjWIUf1Pr7/WqZGM77SRqtfQYBlIwI/9TFp0MiZ8Qfg7NrQLZdHDcMXCWC1k4JmfwKtvvopRrx3by0vIpNLSucdE4v0vvoDLbsfUxDhi4bAQ+6QH+GA2trfg8XnAGue9TBp1CxtGAvB6fKIaNTMzh3KZXTrObpsl5xKyxrpULEjZDb3VFsvs0EbVxlC+Ay/scLYscDYgdYwfvP+B8EjpfB7Hz57GuctUi1LaItyAbE0nUW8jD2yzCbjxwYYYtnAsV7MmiUFuCKl35sRyjupqt3Hn9m08vP8Az167hoUTx42N1UQo4IW13cIv/v4d/N3f/Hv81ne/ja2NVQFoJk3Z+skFTR6NiQehEDoWSShy8bKUZ3RstFuFwQW7uraBUpmSh20EgmEsHjuOSqWGbI5UEL2NNuKjcczOzWJrext7e3sCKFT740xIhsB8nd7YH330kfD0VP8jKJLD5u8IEARTgo6uPJBGABE776n96c1FiVfxkITiZcUKSwoV6BK0euCE7ibW3ajKIGiNE4ucL+8roxh6GALgUkLWkfOi0SHtI9KP7ZZsfEZgVEtkxxaNN+kjeijs4nIx+WpRx+V5cUoFvWfSOmzRZRKX/+bzDoRC8hqpcKEBaarNw7XBz6eAl4Ayqzk0RWIAL9cSKQ6+nwBdLBblnvA77y0NjxmgzR6w8rJ5nTYBWv4xg6q+f9rj1gBvNpT0Gq0skxQ5zY7sL37pXIb+PB6X4MtjKGpBNfAQBFjapSMVBbTKYPOLr+PxpCoJqmxMe9R8HX/HZ85/k34g2HKPmJ8nf97VONG5GyPy0LKfPBc2kvj8QamGYC8BAZsGTEcwpAQIaRzaevfOHVy/dg0vvvwKbt17gBNnzsqeYW6Mg1tZAMA/pEt+9e674jEHPF6p9ODIvdMnT4mzxIHUGxtr0vAW9Qex8nAJqe09+EiZWFVynU4Toyxq0LcsHTxefYJKXQm4MTfGZCU5a1K3HZsNo1TZXFxEeDQOh9eHX334Ee5++aV45nT4CNC8t/SgyX2zP4MOBlvQfU43RqMjeP65a7L+RJnz905d7vhDITTJlfAmBHxY3dmRkpKx+AjahRLOzC8in0hKH3rTbcfSfgLn33gJV194FoXkJmqFnEzmblSq8LDGl94TyfxKBRPj41IZQVHsQDCoKA6rRbKltDIthxN2t0csDBNOz7/wEqpVJgHobXXEK6KuND1Q5fGqeWK1ahnRKEsDC+JtWVodNMpV3L15F3du3pYawmanI2p8r7/xBq49fx1//dd/jZWlJ2JBF2ZnsbCwIMXqDK+ox8qv6y++gBOnT0kjDVXzmNyUUjmb8hJZxcKJCx988IHwXL5wGBcuXUQhl4WdZXzhIL68/Tn+3V/9JX77N76DBKtN/H6pd2QJEEGFAL29tanoDYtNvChuaCYUJyYnxAsjA8EQL7mfRqFYRq3WEFGnmdl51GoUb6kLsDJMInUk/Hg0KveWhpRRwOUrl8VjJrDxtbwn/+O//tfCo1OQijmGn7zz96rz0Yh0Q2G3bCiCOwGTrxNPlclNFtyTNiqR+vEIYDEC0KVy5pFjnFvJjcckC2tAVdSj1ApFPN3w+OjFkTvmd1JI9P7pydCjJRjQu+KGY2adz4PgR6+f4SUNAY0eX0M9cYnwjEG+Ah4Wi3IMDJ6bgMzn2J1e0WlL6z7BnkleAjuPQdKAa4qeIM9XdVTauzy4lPLJemgI3y1g7HHLPSIQiiylcIwG/WBwsrr6RtMWKpRXlBMreswGjGutwnVvgKPUbJtkPcWTpaYMO/BMAyN01KC5dtXo1OPINR0hQAvu07oqJbRYlIdLWtL4HP6fz1Q/Vx3lyLO3cKh0TfHInFZdKSvHyXAGaDh5PXxeujxUmlAoiUDgJ9gbVB+fJXnfUDhCLkq+Gs02isWyKMhxfbKBjTktUXorlzA/O4e2xYr41DTmjx8XGYj1rS2sb2xIFEqnzseCgVIFn370kUT2dBrbzQbOnjmNiYkJZEp56ShmI10tV0RuN4mJUEzyWW6bQ3jrGqeaWK2CAxRaI71BB072Q4vcM2RcFQ0lp1FFRkcRisfhJb65XHi8soIv7t3DzPy8RMaMulku+PHHH4sUMiNbVpGFfH5cPHMOfjdF66yCMbJH/uj6yx23x4tKtSF10LGJSTxZW0O+Whb+NOz1CnWxt7kllqTptGOnmMPlN16BPxqAx9aE08J2S6BeqaJdr6NcKCC5m0CrXseVy5elI+/GjU+wsroi1Mbi8UU5WYfPi47Lg3y1KhnZ6EgcM7MLyqt0+6T8S1txgj6zvnYrW7EZtjWUqDXDT6tVeJt9imTfuivzwmamZiTEoSU6f+4czp85i7//yTsibsLWbqpa8brhdKKlUsIo1at46+1v4tS5s9jPZVGkSAoV+FL7iMVGZCEyeccMLL2rnb09/ORnP8MIk6bJBLyc/mK3opLP4Kd/90v88X/828jtJ6W6heV8BGjybvQWNzc30Wyojc9QTsSgvG55aPxMGcHebGFnJyEAbbFSXZBTxukJ2RGOxIwa3TaKpYIYEQLZyGhcEmMMwea5KFgqaIAG68T/7M/+TECbG2l7eweffHJD8aCGB0Yvulis4crlswLk83OzMiRYFmSjIR7Dzs6OeNqEFt5DbkT+jq8hwBZpNEl32CziBfA9BOeJiXGpVVd13qraRAr0GUk0W6KQSON1bHFRNfPYrAJ4LKmUxKzLJRN1GH0lknsyqIFiWHJ+9LzqdQR8fvGMKBPJ58SSLB6DPDO9Hq4n3it6PQQ23XmpNU3ID1KtsZjPy+bUHDlrZumliSfZakpUxesl1cblo0GM1y3KiKR2Wm1lyIZwuMq7tQjFoyscCKYENO1N6/tp5qE1xSAAS/7briKDYQlCfi6NrPaa+RqJ2oz6fkXrWGWPaFpGVNuM13FNMjIRI0WDUakY1JcCdE2dCFVGisnovBUP3UoAV46B7FV21BnHJpcsHr3w9Uqu1x8IYWtnF21YsbG5jc2tXWxsbYvzwghTpEBprDodaUZZXFwUSqNUb0j5LvWCSKHy2o4fOyZSxhOxuAi/ffyr98GeQxrz1P4exsZGsbC4gLbThobXgUw+B2ujhcz2HqqpHIIuH8L+ENJJ1VtBSoznKk1ldhsSiYQ8I+rNiwAbFexELdMu4wLZhBeKxWDldXJ92GzCUZNSIyW1srKMv/u7v5MI66XnXxR5CnYsshHw/p0vsLezK3kvRm+WVy6d77TqTUxEx2FpEvw8kgX1R8NY36I1CqHK2j96QSwdY2980I/rb74B2DsoZhLwu1WIygNTV9XGqQvkAQG5mfzDjUR+k73o1E9Nk6+JRBAaHcdeOoPxiSnMzi0ArMt1eZDO5AWgucAq7K1vNuBxObG5vopKuYgzp05Kq6fiw5oCxj/60d/KhN1oKIKQN4BLZ87hzOJxWBttlDI5/OPPfgEXE0WwiBW2u13oeD3I1yqwkUMuFnDszGmcu3IJroAfVoI3wzGWvNkdRhKjjdXVVfG0thMJFCpVafu2dlqYm5qAx2GDtVXH//I//0/47re+jqDXgwo7M+nlSEUD2+alhGYAACAASURBVMCdwmsrL09vjpYAJRt0GF0w1CO3Tg96Z3cPXl9I6ARy0tHoCKamZ6USpUz+2+2STVSqlJU2iAV47to1zInVJtfqVklOlwt//ud/Lq30tOKf37yN1ZV1aYOVDdegV24T+oReBhUBT544LsCvM/XcbGtra/KZ2mBRzFzxowzXaygU86Zw3S7hL4Gf18bnyXVAzCKtIKnzNgRcSft43W68cP26ohtaTaFsNre2hN9loplNSmx8oue7ub2JVDYjr2GrPmthZ6enhSbhiDY2MJDKIXBo/RRSWTRgfL/kDypl+T2fJz2XSDgsOQI6G6RSutSC0UHKDZbL5+U6WO5JsBHtCKOKhHQK/9Aj5s8IasMGOAigtgnsbklSK85fVctw4/K9vJfaq+b/ddShwVgJd/WoB/0afr4GWXrBfLbawGp+WXvJTJbxc7R3TxCV8zc64gSwDQOgwb2r+WIYHq5pza3rGYR83kJ1GQld0hk0yppm4XmxsocORzqTkz3/ox//gxj1Zpvj8JgT8skkJEaLXL9s/CBQM1pfWJgXQ8sImMZ2dmEeU1NTSuwszIlPq2iWqyjup5Hc3oKL5aLoIF/MiXwE65/tPg/uLj8WYJ0en8R0fEKkLLL7WYnc/YEgVlbXpGyO0QolilmhRTqXhpwOK6dQUctZIjrpYGwiHI1icnpaOqAzuZz0cTDSkWKSNqM/h5Tg0ku1w4Z8Kout1TUU0lm0q3VJGEpPAynI/+5/+K87qd0k5uLTqGRLWHm0LFNsQyMRcd+ZgKpWSlKtQDd/N5PG5LEFXHvjNTC/ViukUWOpmcMpdXyZ/ZQANctGKD+6tbkhD2VqahJ7+3tIppI4e+6shKvlWh2uQBhbu3sCPI1WR2qxQ+Eo7t1/JIuXm5rZ1dTeHuIjUaERRuMxvPH6q/Lw+fzpoRHwl5aeYHx0HLMTU9jb2EY5lUNhdx9hltM1WthZ35SoQBJZ7aYYiHy9ijI5xFAA5XodxUYd8alJhOIj8IZDkpklt7Wytiahk98XEMPBcVoUWbFzlHoogEI2A1unBY/DKt//+//2v8GFM6dw8tiCeNcS7RqdhAS+dU5X4MZgmZ9UFajWbBovUhWc3MDFS4BmA5HHG0S7Y5VIZ3JiGidPnhbQ4v3Vra3kZ+k502J/57vfwcTkpEQq9Dol8dfp4If/5t8Ysxpr+PGP34Hd5hbPXErgmvSCqO7XwuLCvHi9586dFaAmjaBB5PHjRwgElWdFGoreLjcvvaJKtSw5B/VHaVUToLk5+Sy5ySj/yg1MGqFerqpmCwCryyuYHJ/AxQvnZcIFhbO2trbE66DXzI5VPnAmebkWP/j4Y5TY7lsp44//k38uGros9ifwb29syvH0VGluZjoYDG3ZNBWLxwWk6YkzUiCoS2VOu4P1tTWhwmiw+D4aFN5bUnQyi874OdcdaRl6REzI6nFrjBo0aKnuMsXpmuvVpRKiTe31ugyYYJMW/6TSKYk6CNJ8r1nsyLipfd6yog2UdoVO6GkQ1l6uBmjtiWtwpjea3t83ZHpjouLI1+puPR6HxlhTN1wPvWSyqhGn4dPny3sgRoVTRoQWayMQ8CPPaLRY6OYFVKMTq3uYVHaiw2oZuxN/+Vc/EkwhOJdrbdG44doMcbAqvXROI6nX5bgsYxVRJKOJjD0W0UhEkvejkRjWHj1CcnMLUQoekfuuVdFq1hAMB6TJpIWWGPeHS0+wsLAojh0dVZfdiSCnRKXSUokRIG3IiJ3VGj4li0ynk3Qqqc1ALISllWVZ84w2wsGwyIfKGC2WDBaLQqm9+dabhmPA3ANklB9L79hWntrZQ2JzW/pHqgWlKULaSfjq3/2P/sMOBYZefOZ5LEzPI5/J49bNW0jsJcRzZRFQo1KG3+2SCoyOx4WTVy8jfnIBu8kdjAa8mIhGhEchrUFFOS7yqQnyKwUJ6fnQjh8/JoC/ucWxL8oa2l0elKpNZPJFpNJZbCf2hGYJRUaQK5SEVmDIfPnSZUkSskqi3azh+OI8nn3mipqWQFDiJpIQxoVCNg+31QFbrYU7H32KnScr0mnokJIpK9wB0ho27Gb2ZZO6rA7xGCssiQsFxQCxN5+RAjsqI6NxlNmJFArja2++KUaDX3SAWKdNaKE3znpO8s/jIxHUqyX8xf/x52jVKrh08RwSu9uSlCBgcdET6LnwxbvhVHE2Whhde0w8SIULp5Y7nEilc1jf2BKKo0XPom1FNBrH/PwxOVYmnRLPlSBF/o0gdPbCeXzz7bflmFzYLBdkPSc31A9/+EPZiASQH/3Nj+F0+NFsqo4ylTxSWt8EUG7M73z7W1IeKM02bM11OPDll19KgsOcyOLGJqjQ08lm2VygKkIYgZGC4TlK44+P2XlGDTa5bnaRsnpChGPu3cfC3DymJyfw8P59UfbivdrZ3cV3fuM7Es6TL6QQzoNHD0X4nC1A1FT4rd/8ntSQ0vOlc0AP59HDh9jfS8p9JsiLnsKZM4iOxISuoIB6ZCSm6ptbnOhclkw/QZ6ZfzoAa2urCrRqVdEXZy6DdbE0RuTF6V3evHlT1BQvXrwo0QbXOz+TX6SDhMwwVViYSwt9bi8KBUVr8N5oLXK+RlMUuqJAvCrO4dRlhUxushfDqMDgs9HJO02T8LsGbp041cejFIPH5VCjoIwEnvamlfFVA1O1N24Geg32jJ54H2ZnZwWkmGMRSokDo3nf6DylU8JR07sVdUjDq2ZUKsKfNifyhRL+5sfv4sTJBZSqdZRrTelYpuMmY+VEHInHpRpkE8cXF+X+MtpkvuTY8ePYSyTwyYcfMVyHo91BwO6A3+aA12ZDuZBDs1lFNB5FMBpEtpgTI35m/iSigTDW1zfEk/eyrdvvR4Z5IsoixyKwetwytJqjAVmux0irlM3juevPwep2IJPLdHMflE3uqmCSOajXsPRkCa+/8brkTkjHEf9IzzERaWl0UMkVsbmyho0nK1JkwfXLdUXss/zbv/g/O++++66EzExKPXy0pDL6Njse3ruHdqWGkNcnHiBrDMNTY7jy6ouIzk9hd28XW48fw2f0mlMcifwzyfixkRFsrK2iWi4jFo1KeEAvhDqqD5eW0CA36nIL37mzm5SuG4YaDhcn3Eak0FtE+cnfkttqNhCPRnBsZgYepwM+txMjTAY4lFwoayhZ4L67uYMREv0OD1rFKjaWnsjEFhqNjhUoNCpo2y3YL2aljXxhZg7r6+tY2dwUesPidqLSbODRyjJSubxkX/OlMubmF3Dt+vMyT4yTeTMspC8WhevaXF+XKIPDA04dX8Tli+ewvvwY/89f/t94841XkNzbhdfrkpYEHaqxIYZ8Kx+S1hPm/SFAs6mHoTIXcKFUES6OC5Xeht8fZiE5fP6Q1FYyaUor7RBlL/7KJpb9zNmz4m2SO5PqGybB3G78xV/8X/J86X3/4ufvwWbzsqhPgFl7ffSACNb8/q1vvY3R0bjUe3LT0hO+deuWAK+E3NpX7pBv9cozY/JRZfxbKolWVXreLFmkRyVNKkL5WEQcRkYLud2SeGU9PMVnNtfXxKtlWRYNCqMuhqYER8rXMin0i/feQxMWvP7m1yUZyZA54PNJFMfmpS9u38E6B3UGghKiSqdno46p6WlMsJZ+alJKPekx0vOiqtjDL+8hm06LF05wIefIa+BroiNRvPTKSwJI5PX5LGnMWDNPXpJT6XkfyVXqpDLvEe+FBletGy4A12YykgCpql4IaKSepGPW0JTgz3TpHqkFPgPRJSeAtpqYmZxUkaRBiVD7gefC8+Uxee4ERRHdMipsyI1LQxKdAg60oN67gwZBPUwaZ1aY6MYievqSnJMqJpXglYodadTpiHNw/vx5MczMI+jEKY/PNUDjxXvJHgBFl6mJ2uRtrXZ2/dmQL5Tx819+gD/9l/8K2WIFXn8IXz54iJ+881O5XtUMxaijJUb7629+TZw8qfwxhLfSqRRWl57A53TBxrbqYhmJtTUEOVNV7ncDrQ4bi9qio8HMuM/qwkgoIrkljqNyerzwx6IyhOTmwwdY3tuBPx5DbGIcXzx4INQVIz+/y4vX3ngNN27dkGthcs/r9EivCCkK9oAwsen3+zASH8HFZy6jUCkhHIuIOicTjJxbmN1KYnN5DTubW+KVOzluizpAzNqzeui/+u4POgunTqDQruGz+1/g6gvXkaR49PYOnFYHytmiCH4k9vdQbTcweWwOb7z9dYzPTuL+vXv4+Y//AePxUZy/eBaBoBerK0uIhPyIBvzosOSHMnxWgkQD9U4Hy9s7qFqADBtCNrcRj44hk87JZuQ4c/JIMi3XapF2boZ8HrcT506dwvUrV1DL5pBNJLD05ZfwUqTIbsEEM6fBiHj/D+89RKvWEpA+eeykTEpgLSR7KnL5nFA3pWoJW4lt8ciobOcNBjA2MyWUBqhX7XDg889uyiyxAIVVsnnMzMxjfGoan965g3y1gkylJFxyhNNYXC4BFXqMHFD50ovX0WpW8b//bz/E29/8GhK7m4gE/Wi3VOaa2WhWHWxtbkmCULVyq/mHY+MThiflEoNGnpMtpOzYK5ZYbgecOnUO8wvH4fP6BcBu374l3gtL5rw+L771nW8LX8vSNHof9PJltqLVhp/85B35/+NHS7h37wGaHYuqCzYGDrA+1MmWdmamLRa8/PJLOH/+nIoS0BEge/DgvvBoUn5ntEPr8ix2bhEgaFi5qZmoYyTFBOni4oIMUJCVRy/dqGphaEi66/0PP5TCfmrrshY1HAhKOz4lJAkAC4tz2M/siyZLoVLERx9+gmwyi4uXriA8OoKpuVnxcpg09rvc2NnYxD/+/F3RVGCJUyafF2Ecl9criaXzly9h7vgxpX1SquCzDz+WCPD6c9eE47zx6SfI5phNV1KxzMBfuXpZEoP0qDn9+eann0nYTV2G2dkZ3HtwT2iRaq0iHjuNp+KBadwc2NtLSmJMkmQUe2+0UCmr5JY0YXRawp3Tm7946YLi+Q1gpgGkE0UOnZ13XEtnTp6S86fBZV7jyZNlLK+sCIixzIzHjEUieOutt8Qo5nMZ2bcENyai2Ejodjnk2tj2XWuoiUlSDUPxMtHfZr2yrsBg6WVHnj9zJmzqYFJbl1hy/ZPPl3tk6GXQg+YaoPdIGkJqmkWwvoFqs44AOePtJD67+SX+iz/5V2Dpfwt2/OKX7+GjDz+UiirhsMlr12p44/XXpIOY58nqG/HwjUoUugzc8/u7CWwur2B7dQ32VgseqxURnw+1QhFOdtqy3hwtWJzUy/DJFCfmQJhcHmMHn8uFWw/vo9hu4fobryFZLODjm5+jQUthsUqk5w/4sLL2RI5lrbfgo2REviRletIDws/1+1BtNTA+N40zVy7CHQ4ALgeyhTxsbWDrwRM8unNPZhhyaICl2VbTXRgJsjHnj0692Ok4bShZGkjXiohPT4rEJ8nr2alZaeTYTibxZHtDhO4vPHcZV649g2q1hM9vfIbMXgbPXX0Oc8dm0WhVsbW5inazCmu7iRiLySk63WLTQhM2l0fK6qw+Vcr3Tx/fwOjIhHgSLEBnmEvPbXN7S6ROqT7n8jixvbkpk1q++cYbmIrFsLe+iXs3b6JNQewmJyTQcwqh1WijVqrD4/KhWqrCYWenD5SGhoRVbdQaNWnuqDeq0vZdaddkc0fHRxGMRoRzZskf+/XR7IhlrBQreObqNYzPzOLu0mPU7VY82dlSokqZnCQg2Wyiw3dy5HZ7B//0/rv49rfeRK3CUsAOLNS/bTRlvLvP4xN+1VzvWa81MT4xLhtc+K5WE9VGVcJ55tLC0RHUqi2cPHUWp06fx34yLXW/zBOQcqAxoyfE0EtHLPRwpNabAOF04//7d38tTQC/+MUvpTqEEQETktzs9N6oA0BOk+BLSun7v/u74i3Tc2GbKqs3PvvsUzEw9BzoaUo4blW8I6kEXhe9dnpcU5OTkgRjBp0JR5/XDbuhm0HAII9LsGNo+asPPuxGLeTy0nv78Dro2RaFc7x27Tm0LE3UW3UZIrG8tILNJ5uoVhvSxk+VRArk8JwSW1t4fP8hCpmclHmGoxFJ+oxPTcIXDOKzW7eE+mEu4fSJk6gWy3j04KFQdfGxuIiq09NZWl6SLkZ6g5wQTeqD1zE3Nyd117oBg1HD3PyslBTSawwEAzJlg/eRnr3ioa2ytgjMbMSiYeYzN3o7pcafVMDmxroA0iuvvCz3mMklgqV4taQ1mLCusCqiLuVmBOWVlRUBc0ai1JTRNeCMfPjsfv/3foBOqyVVDEWpTVYqceRT+UzjXLMOKxrNqooCWDEkGieM8FRNOt+vxPS5plR0VqceDfsIhDd3yR7mPeH6oIdPg8NOWpbIck1TMoGhO0GRxoCa7NRrXl9PIJuv4nu//QOUKk24PAH85Kf/IJVf/Jx0NiWgz5LPf/Ev/lhKM4vGFCVGz3wN9XxoqJgwZonvJx98CHu7Aycb0Zich0U4afZ3WBlFEPc6FczOzyIejuLR/QdCkYr0L5un0EGNDVVuJ1yRsGBWy2KF3eUSMSRGLoV8GundBNwdq9Ap7WIFtDCsu5bn0WqiYe0gUy3BFQmi43bg0vVnpSMx4PGhU6iiWawik0rJJG/Sa5QIb7C8j7bgDy+82mGpiNVlF8+SN5eeIYX088USWB6ebzew36rCPzGCM1fPwxvwYi+xg3K+gEtnLmJ8bBQdC2tK2YbLOscasvtJuOw2TMbHsL+7J+A5Eh+Dxx9AsVoXCiNfqiCxn8H2TkKsP70chpShcAinT59CRNqo07I5JkbjCPq8cFktIsS0s7mJTCKBDLlyquKFY2jW26hXSfS75N928rZMtlktYtWPH1vA9s6mbAKv141TZ09hY2cDZYovFfM4eeoURuKjWHq8hCcPHiMWjopFY9lfsVLD9ddew+LF82h5nFjf35NF+d5PfoosgcTrkzCSCTV2PNqsbdy6eQMvXL+C0ZEwSgUavY5scNI+HpdHxrBrZWXy2lxwU1PTwo/SAxIez27FvQf3pVPK6w+ikK9g8dhJqepIp7IybZ0JGCbtWLpHLu7k6ZPC8dIDJ0CzSoMgQYD+6d//TP79Nz/6W9WdSCtNLrhBMaqSVHjQfxofH5MOzpdfflmp9YmuB2VVnfj8s8+kBl14ZhodQ1OCWW0CERtmuAl5zLHRUamK4DM4efKEeND0sjjvktaTnhirIpiwZcliqcbuQxemp2ZF7ZBeBiksqpQdP3EMJ06fkAQPPR/WhlcKFOPKihfHZC0TyqVCEYmdHRRyednQ3MwctMBzWl9dx9vf/KZk6bPJfeQJmGwnZhNLJIxZo/zqy6XHeLC8hEAsKtRQIZdj0RL8TlVfS2F1DkoOxqg3vCnXRy2X8+fOShkXHQ1eq7Q5N1RrMhOqW9S9MUorWQfPtaUiHNZ98142sbT0WOgwAjQHGqgKEVZFNOQ8eRx63KViGefOnJPOUnKopBJI/xCshTJhlQBlLus10Wt32GwyYJnPdWZ6SiXyWkzyMj8QBIcH1Jt0bFhBo+qk2b1KgFZKBEp4S86YKMIfsvml2ZRrZ805IyZ6uQRq+kQSESR2Zd2T3qBRkJp/NhbVK0gXs4jG41hd3UEoHMelK8/D5vBKJccP/9c/l2YidonSseo0G3j7O9/GlStXxDFhBOnx+MQgpdIZqYxgonJycgJz0zNi2Mu5vFRuhdjybXfAY7Xh5sefIJ1QRQfHzxwXT5iR/uMHD2X0Hu8vCwaoSVS3W5AulxCdmkSecha1OgqMPGx2vPzCC9hcfoI0PW9y6bUG7JzQ3QLiUVJuddSpNWKzoOW0Id+oIj4zienFeYS4rlwuNEpVaRa6d/cLaX6j80JPml40S4ctf/DS2x1qbsgUA4bg1Rr8Tg+ivhBS2RzgcSPXaSLZrsIW9SM2NYp0LgWH1YLXXn4Fs1PTSh6QXqzfK1ysqLyhI7MCKUbNzCiV23LZgvSYJ1NpaVmusDh9ZBQ2t1sWnnR4ddriQZKvZFjFxcWHS40LtkSSzyTXtbG+hsTWNtwcb5XNS920jdNZSKVUm3DaKYDvkEnhHInDMHl+dhZOO6d+j0riglGA1dYRbpOJKCYbFhePYXNtAyuPnsh5M/RgB9/GXhLB8TGMHlvA9NmTYrR+9f77sNYaMhyAoScBgB2KpGQiYT9WVx4j6HPi+eeewf7ettwThkMMlzliizy0pgYY1jNZRIEUegPRaFQsMKUN1zbWxdMlTeSwe3Dp8lUk9tKYmZ6TSed3796ROlMuzt/43m8KQLD5gglD8ZScbhSKJWmMWXqygifLK0J1EJzJARIQWS/MUJxhFd9FA8Hn+ns/+GfiofMZSPbZYRfOVcSimIRkV52MKVLdX9ysBAoaG4LE2GhcJZvqNZw+xQ4ul6qkMbRHpLmBVRLo4J2f/RwzC4u4ees2ZmfmROGLHD8VvlhRwRA3k0ujWC3BH6ImOJOZPlQrNclTkErjemMySnmudakyIBgwz8Da5t/53m8hwo61ag13P76BZjIj45LaBBqbBcGxEZy/9iyc4SDuLj3Cx7dvgokw1sM6YEO9oELYSo6yu0W03TY00ZTnvvTokYB/UCQmq+LoqCkw7BOwyBphdEGw5QavU6/c7hQjyufH1mnyvw8f3peohPQSy84kwUgZXmo5cAwUDR69ylQGE+NTiMfHkNzfl3l4S0tL8ix1eSA3PI3H/NwMRqIRqVDh8FQaYHqzXjebhyg34EWrzXI2NseoigkuV6UYp4Y9SOetqBsSp+m4tKV/gIBL6QLW8PPe81mTqxXvHW3s7GzLexnlMTrjWqEzQ/quUGP3bhR37zxAbGQKocgYgqEYCqUq/v3f/EiEzbi+6O0yCr50+SIuXbokwzX291NYWV6X58NzIRXEBDCpJko5cN/TuHdo9K0WuCloVKniwZ27MiZvZnIC4UhQ2r5ZtcO65/+frveOsTRLz/uem0PdULdy7uqurs5h8vTkmc1L7VLBFElLlihYgCHLgGULBvi/AQmwYdiGLMuAAdt/WAIpi+KKS+6uljvL3dk0O6F7ptN0rOoKXTndqnvr5mD+nq9quASkWTRmZ6a76tb3nfOe9zzvExBJwa9mRnaIbXE+q21MmjgoyS9VSIlUSutrG3rm0iXlEgmtzi+oWjxwOEgqFFXtoGxGGw0DN7FSvaJSs6a9SlkXnrmi8ZMnHB4LnZm9B6yyvrqqtZVVD7WxHAX+cwf90sXnumw6krGjDO6aHVV3D9SXymp/vwRRU4ehjvYjbUV7e5QZIGNwzbFWb7/1hiXGdI2N8qFwLllfWtLe+oYFIaGjiSt4F3xGCki11nCnBhWlgkoM1Q186P6CCd7wkWEfOI+sWlOCIVelorXVFS+KRrvpznp9e8PYMtcDBm1c47PZvNbXNh0EkMugJkp7WFQ7rOhgZ9ceIYVsRlcuXlBpf8+htqFuUyemJnTr9m0XnUsXLikZjbuDfvJ43p6xnXBEdYW0gzVif171ZFQrB3t68eWXNDM+qV2YApWaFymFB2ggGu5o8ckj7Wyt6Tf+xje1t72By4uHlbw8Ouj794l0D3wQjjtorAnB9kz94uTtdl2g2ZQMK0OK6cLFK1pb39b0yRn/3oePHniTsej/2l//64E6zlLjhLszq7a6cKgbnpZzzYYPDc2pGwr8lIE3rD6zkxJqTTyx6/ryl77ojoSuig6MgrrGYlpbCzwhPnfiDAZVh5WqcVaeBddsBAV0hgxUwbJZa0BOfC1n0nQD+hpX5Y8/+VQvvfqa/uXv/Z79eylopCxTYFmwsEGQ3CLo2S8fKBSLCra9PU1qDcNpjTLZcyH1Fgr22wAmo8Nn8n5+9oxOT0xp6dGcasWSDtc31Vzf0nChz54tJeT9iag6+NEMD2rwxKQS+ZweLSxod/9Apf2S2tW6WpW6eiIECIcUzsWkeNjDcTp3+PlXLl7S5tqaxUmBsY/Hub5RkENH8bXPB511NGZbTKb9rAWq4oMH992gvPnWmx4YBqExgbMgG5pGgAe/vr6p93/5sQ9g9tSxB8kxp9mUuFbTyUMvv/SixsdGfHBws3hw/55hiN5cwVTBQl8uiI9qgOHjZ8K8JBhkAq1QYC0Z53YIdcR5Qp3AAa5ctkfN4OCgsWWKMLcWvnfQQW8YHuPQ5/bKkjHjBB+YWMTP4Pbt+zo1c46EOlVqLTOX0Bnwm2E9UKBZ41/9+td8yLnAV/HwgIMfdPHw2icmJzU8OqyUb05hHcLBZyCNwhExFgNeVJPQ30olLTx8ZIowkMJA/0CQ6MT6j8e1sLqi9eKu4pkeDY6NmW5XrsDmGTDEdLCzp6nhYWegLj6ac6PGDauAirnR9OHCUHvi5Alt7O1o52Bf+5WyXn/7LbNPBoaH/e/47E6RCoeNg7O/WK8YS4UuXLzaReGVy2X8odvlivZWNzRRGFa4GzY3+aBZ126rqmKzokxfTslUTK16TaMjg5qdndFAoaC71z/R1tKKekIxZdD4c3VCgh0JjGXAGQPCfsQKLRgfIYJhCVOMx9Q7MqTnrr2k3uHBwMuVrqPTUT6Z1gc/+7nu3/vMsMduqWg/1lKt4mn8SP+w8tled5fQ0h4+fKwnTxYVDsUsWAHzjXS7yiZSah4eajCXM/tjfeWpYmBpauvs7IyvhQxVmKpjSxhqBUIC4Ib1nR0lewvKjo24QCeH+hUtZDU8PqYUV8CjTQgrIx6N2Sxp9emifvin39Py4pz+zt/+TTVrJbUbf048x98hkXSBnpubOxJxBJaZFCT8SGAowHYAT6ZAzz2Z14EPtayqlaYmp04pmSJNvOsrLcZBdCcTU5N67bXXPjenNzcWeiIJ7Jms8UkOXRb37/7u7/p63WwHcmM2zAFQBmZJ0YjxPhR5V69cMUWSrpfiCucZXuu9e/f8deCqmj3iAtLVQansmwDdDQWcTo3Pwdd+8cUX3XU7xMGqPL5Xv1JCxwAAIABJREFU2JaQDAfBhc9evKT5xSW9+eZbtpPcWN/Qj370I8MuXEVNp0wlfPVth6RMf8F4abNUsV953xGGns72uEvBHAlmx6svvKT5e/c1Vuh33lzrsKpURyqEogp3OipWyr7SJvJZre3tSqmELr/4gjYODjQ5O6NUb69jiHZ3dnXjw+sKNenWCqqHGtoubquQzxvPvXjuvOcWSHfp5oOg4ICjzKAWGMqCEgZK4LqhiN/xMc2RAn337h319RfMQado27dEXUMENsWycIvOdFPvf3DDsujjuKVjKtyx+6I5/826zs3OaubUtJkUDO/u3LotWA+xSFx9eOBMjblzbrVR9SIcqvvWwvcJnBDDQdgDPP+A1B8Y44cjWn761MM/2+nSFPggiZu6iEBtZ5tBf9Jr1NSxoyaA5gLPG57BnbsPdOH8VSkUV7lS1+07n2m/dOCGrFqj+Ib1O3/v73q2gbUBz2FgcESZbEGLSyvep/jPAGUd+1QD/XFjxgo5hLlVJKxaqaRBDm9YKfsHCjXQLiQMy8AWcqp2vebC+f7HH5s00NOb18jEuNLZnIf4NCAb65vuuk9NTWqkf0Bz9x9qeX7BQ21IE7wjbpfMPKLJuNZ3tu3hAZPj7Pnzfj59gwNWU9NlUysZDn/04Yfa3d6xmnZkaFihy8+91I0l44pnkhobH7UEevHBYxViaeXiPSrtl1UlXSQV136tpEwh62n6YWlfW+urGshnNTt1QpuLT9Uu1ZTqhhXvRhQGJ+sCkjfMNeUksWsVxRICdqdr5V47EVck16P86JDOPncVjorqpDVzlaAzqtT06O49bcBZPH/OBO/t4p72KyXj2EOkvYQYIhS9WOgQ8Ye4f/+houGo4qGI0qQV7O6pdXioq2fOaXpsTCtc9bY31ZtLK5NOWYlIJ2GbwzrxOQhFYh627VerWtsr6tk3XtP5l17QIVyanpRx6wxXRCbtYEaVij93Tyqh9adL+u6ffEt3b97Ub/7GN8w2Edp9zGj8x3vM21zbWA3CaduBgx2Tero/rrpxjIuOCvQ+1qfprCqHDV8B+/qGVMSoHOl7OunfC9MBeTfQBl0qi4SFy2blZwkKKCq4jP7pP/2n7lLYEDyvnkxaOzvbnj4///xzFnTQuWGhysYEmuCEPy7Q2MBakUfoq816sAnt2sOXQrS2vuF5AgWDIkGX9c47bweudg4HPcIyRTpyUpF4XPcfPlSzIxsYPfv8C6ZOQkvjuWxvberjjz+2P8XAYL9IziFzDt9yroiZaNwcUoaKHAbJbI/OXzivkdFh355G8gVDGjvLKxrErazTtYMYAyPUi3SxMEC4JscSCa8lAh+yQwOaPDuraCGvUrOh5fU1i4igVF2/8bEyubQKhbx2trf0X/2D/9I8XDBEbn5giHSedJTHySlLT5fd0QfeHqRT450SGNCbj93t6P6De6Zm0ThxKHqe0Go6xo3nx/vk9+7sHuhPvvuuwtGAdsdf3FID/Beb34D1gEUChkDgztkMXGtmNA3dunlL5f1Df93TsyeVTmMuRYEOIEtgLT77X7hOB8KjoADCgmCGkNT16ze8N49TeRw9FQ/SgvDggf7K+qGAu4O270c1KOgMFVsd/fwXH+jEidOKxVL+BQcaw7ZKraLpkyc82B+fHLece2dvzze+TK6gvv4RVestN4EMfYFJmY8wK2HN9OayNkji5jxY6FUSOiEMjmbD9aVZrqteqWljc91rijWNKnH3oGjLCxzqJqan1QtFFLfOZFqf3PjUNsgUdOBEhv5V1l4i6U6cDphmC6EYtFfqXIKGx1h6kK4yc2rG67N5JIJikA08BQRFsZ4+cSLYy1//5l/vNjptPVlfVjKDrLKmPNBAJKni+o7SsZQ2NrcVz/WoHelq4uSk3vniWz6Zlh890qPr15VhMRfLGsgV1CjVnAMJ9xQZbcvJ1WFfT3uRT4O74ah1WHHn1YrHpJ6kQrm0Zp69pMLUuPpGhn1l4grRl+jRyuN5rcwviJ6LIo9YodFpme7WRHHT2xtQwzBD6YY0Ojahn/70Z+5SX3z2OX/P5YePlY8nNTkwpGa5rM2nq8ok4+oroAyMmbni0xN/6kzGVJpKve6fIZ3vVY3F1mkrPRRglOOnT+n+40d2pQJrRFI82D/gSXc2DR+yrblHn+l//Z//J33ja1/wQRBjcbcDzwksQOnY55/MBUY/DTjDWFXGzIOmqKHdpxgQdADEAS4XCmE52qtQKG4lY//woAs0A0FYDnTCbGAWGgWav+h06WzBL4/d1r773e/qx+/9VIlk1l/bNqgMqtpt/cN/8A8sTmEKT0cNlMTmOzbF52DhF8Mzhph0wMfG+XhLcBCAc9PZ8/3suVGt6Gtf//qRuCX4PupCJ+JKbVNrra6v27Pg2edfNLburMFwxEMwhkKsTWTdhECAl4+MjVl4xM8ZbXdV2t3X2bNn1ZPtUaVR97CU7mnh3gMdrm+psrntSTvXXIeTYveZSLows2lIvWDqjycCCi8b+icTvi2tVA508dqLGpiaMA2Un4lNdfOT64YLJkZH9bd++z/VL372M0vOcU4DjzXb4ngeEAqJAs2V1hxgF2/gBARAQTAFz2lhaUEXLpzX9PSJQL0JW6B0YKjJdDe8xIF8KnW9/8Gn2i0GVL7gOQdsCTpgfq+v+eWS3nj9NbNQ6J5PTE2aPXPj4xsKdVBXjujM7EklkhhE4RDIw2mbTWC/jSOP58BSNPjVVTAcTiRSeveHf6ZXX33FzAyG5YHLYBCigOzfDneIRpDHm3IYHCTAeMGAuq1f/vJjzc6eV+kAL5eqxiYnfVimMykV+nsDMUgkZEN+6IsI25JpzPQ7iid7tLO3a0sAYCT2AzOB8dFRDQ/0q1WrOcR6f2dbI4MDvjEBe2RSPaqWSU9KewiJ5wvD5svPXNXG9papviSs5JD/dzrqHxj8nCYJkQB/lmqT2YE8lGReAqTFvqYJQiGJkRIdOcWZOQEDdn521gZmbRAT2D+sEb4m+8oudnzNqRMKffWLv9Y9e+mCfnnzumLJmM6cndXS3LwW7z9WL/4PjbbDXtuJiHKDfXr+2gs+bfPZjOpbW3r03s91uLpxhLG11eK6TEGoVe1xkcj26Oz5c0onEtpYWNTOwrJS7a5Gsjn/MF2EIYgtIh1F+rKauHhWY6emg46v3tSNn72vncWnivMigBw8PO76tAunE9rtNJRG7YNpUizhqfLlq896KOSwx1BEj+/eU2O/pGQ3pDzXGUB86H7qaGhkUDOnZywdXlpd0crmhrHw8akpeEhaXHmqOHh5q6255WVdePZZnTx3VgTnfnTjutV7FGcWI1cSBDqc1JWDona31/R//5//Qs9evaiZ6Qn14BG7VzQjYGJs3F2lZdMeKgX0qWg0riF7VqQ9+GB4ip5/FfOpDjH0adXqKJJ6Pf1+6bWXjeU9nps3vPGrxjzH8t9jnwT7bBSLLjwoGf+3f/4vpBDfM8gntIFROKz/9r/5R0fxQgGeC3UJJoJ5mWKA1PKgELk+lQ4fAjsPMn3uyLx5PH2RujKBZyHCrnjhxRcD3wtjrfJGjnQCBR/X3ZW1NdPIfuM3f8vXW7ozfvHvwE15nxgroTD8+KMPtbq6on4iidptv2c+w1e+/jVtFXdVbTeCW0CjpblPb2t3bkEZRZyiUTks+eo8enJaE2fPaWUzSG4eHxzSqZFRLdx9YAUqwpVWuKvDcEf1bEKDp09o/NysoqmkOySEBjXcDXf3dPOTm3r77bc19/ixRkdG/TPxs+K2yOYGj6QyPZqf0+b2loZGhky3C3cjajkZpO3bAQclA2xuUZcuXzR7hnfKYA8fCAqvcxHtl5HWzTuPtLq+ZQoh75v3y5CQ7tTxa7GYO8mvfuXLvhGtrQBH9Orxo4dH8XL9OjU9rXCorb6+nKIRBrpVd9DsWXOMj3Iy+XocIBRooI7AZCukd3/4nt5441WvWdKRfJP0bSuqre1NNwim4aHCxcr3qEiDbfcVBrS1ua2bN+9qYGBYxb0DMzMGwXbdoDQMphzPnoAFaCgw6Vpa3dDBYUMvv/q6D73tnW2rXBlKgnn3pJI6M3NKVy5cUKtW1Yc//7lGBwe0u7VlbHpoYEjZfJ+tQin+NH5I+bECgC7KAQTcSNfuBiUS8/NlndFMUXSJBgT7hkxA40W19u0BbxuL4+CWN90wPbh/Xx/88pfGm7lZcfh+6StfNnbPLZLm47PPPgsCtGOxgMf+xmvvdGndN/e2NTIypOLujrKJpFbnl8yCwNA8mc+p1G0qlkvrjXfe0Jkzp20KtDe/oLvffVftvQNPPoEcQvGEuvG4tsoHnlwOTY5rbHxM3WZLeytrqm1sKx+OaSidcZexU9pXfmxY1XjIxTk3OWL8L5FKe/j24+98X72RhBL1tiJAD4c1DfQWLHFeQbQwkFM0n/UVp29oWOcuXjSv9xe/fN/eDMloTJW9olKYEjXbSjDVqDWUiSe82NOZtLHkdDbjgNl7c4+1Uy7ptE2TnlGbyHQgAjjcAPfwKm3SUjXd5oOPP3Qh5ZoEUoiKEr5zfz6jXE9CH73/U6WTEV04e9qyWrouMHg2Nwsd2hMQB3irKU0KaWJyyl09HS9qrX2GGUt0XoTYppRIZjQ1dcoFemN3U2OT4+7Gnnnm2b/k2evL6NG12eGn5h/DkknqwcOH+mf/7J+r0cCkJ2olItAAZuHf/MY3PCPg80G7hJUBfGFbUEe1hFyg+Xz4IYNzA3Ew8efvxBXxy37T4bChl0ePH+mvfOMbKu7vuxCBIRLtE+UQwskPKlu57J/1G9/8pp8vxZnuNpvLB5AIJJgGrKCoaW4MeW/f/FSxSFj9hX6LAqbPzCqcSqiKYowOry3NXb+pjc8eKlKuKoO1Jdl2aqp3fFzDs+f0eHnZBjyj/f06OzGpjUdPgqaDDjTFkLylRj6pwdlpjZ89rXAirvphzXgjWPTO1rbu37vvmQgbGAsBNih7giEq6dJUx2anpbn5eXd7qBIZHEJn5e/8dw5seNSrq6suFDw3S6ejURvh00FTODlE+Xuj2dG3v/OuKrWmCxSdJVS8vzDeD4y56L6/8Vd+zb4tsJ/ID8VGFnk2UBtsqy1YRmHwZrSZbQ+0Ke4cfk7xsdth3cWKFBTYGY5o60iffPKpnnvuWRfiBIyKI8tRnsHObpBqTTGiMJMPCOzi5G1YSyPjWlle1cOHc+rN92l/v+wCyPqAS16pHSqWiGpwdNiD4Z5szs8Xs/5i6VCTJ88o2YNIjAYh5TW+vhYwIhafzJvqe/HsGePEK8j22y0lKX77+9rY2lauf9Dah9GJMbO58KoHO3ZuaQSL45o//8bGpvFz/GRY0xgopYBoshkVD/ad0IJYDW76Me8deBLONLXpzp27hrwo5AzMWft8vXxfr/cjzBRoipAV8KFhP7AeQi++8XaXP9BD8nYypfk7n+n8yRlV90ouGOjR8+Mj2uvUNXRiXG+89boG+3uFHqy6tqHFX15XbXtPh7WajUvQsTdC0urOtsqNmvpHhnx6QFSv7O0r2mipkEip3wW6YZNr/mT/yUld+/I7KnbYPMjAEyaO//zdH2myMKhCJKHxXEHFtQ3FMJnBQF9tbYdbaibgVJddOF954w17LNz45BMPJtLxpFJ4IUON2iuqw3CIjEF3UmUPmniIeLnOnDujEMbc8H2zGaV68won4/bi4BpVIa6n1rDiEdyQTihXyLmAQXC3kQsn+fqaJkeHNDE6pN2tVd3+9GPNnjqhVqPmU5ZOlE6TIsjEHmEFBZB2FOcurj0sOF4cHTQc6CeLS4EfR5tON6Xpk7NK9vSo0W1o5sxpfybCdv1Sf8WYh6sTnTOYH8WZjQU+RyH58Y9+ort37wfDr90dd3F//z//HWPQ/F7sWzk8yEcD7DaOivAlEtU8HWatqnqjap9od9bOUQTF6ZoSZnilJ+MFzYCLGCK6Lq58YOPtZsMGMYQZMGBl0z56/Fh/9+/9jos1PztOYWxWx2ChdsRgKxLVzsaWNp4uu8BzYHsCn0ppt1ZROJty1BmLPN7uauX2fe3en1O3WFIGpzgEGfGQ0oODGj93yRTKvYOiRgYHdXJ4WEt372l3bkkdOr1oRKVuXZWeiPqnJzQ4NeGfsXZw6EEydL2D/ZJ9i4GZcDDDX50BJaZVfH66P2A+nj4iLK78+V5uA7ALQt6w3AhZU/y1sraq555/3rJ/YAoYCQxmB/v73VHbG71e87zlBz/8qWXRgWeGrCWA6cGtKXDFCyxff+u3fstQB8NesGmr56wgbfmgW11ZVCTUViKBKEduMgwD8b6PwgUYZLKesCFo0dli/tWRmSmTkxNmTTlg4CgYmDW8V8TPOZDy0yFyq+Fr9BX6bHc70D+s+bkFU3DHRsZ9g+R2gv6BgSYQR7l6qLGpcac80bjxC8+eeKpHu/uHmpia9uEIDGbdQyiwh0CyD7sm35NWKhbV9tq6dvkMhFDXalpES8HQ8WDf+PYzzz1jT3aYM6xHqHo8byh9H330kVlX2MzybnGsu/rsc0r2BEENKBE5mKDJQYlkvdPpY8jELO7WrVsetAKjceMq7hYVS8SU7s1qc2fLhzH87mPKYmDbW1bo1a99vUuWIAWzuLomHVQ0lMkrymwgEtE6p8NgQUU1deH5K7r2yovqAT+r1bT+4LEefPCx4rABWi1jc1wL8FFGwpnM4KwWpOyyKGntMS2CfpQDoyHuhhSEZl2D05O6cu0lZYf6FcuktUF8UCKhX/zoJ6rvHShUrurS9IwitWZA46MTDXW0pYa2qmVNz8xocvqEMr153fj0E21sburatWvaWF1Tkulzq6u99XXjzyN9/RofHjHEsnNQNHYN8AZ5nKnqyNSkqTUMiThkupGoejlpEdiEItrZ2TVuBb5GgCR4Hi9ooK/fFB4YIomolIwikCnrvR/+qa5ePu9hDYIZBia+IieTWlpcCOKWYEmbsnSo8xcueqHRQXAK06lb7h1NqFYDr0xrbHzKPhLtSEfTp6Y1M4PBfubzdJRjo5vALAclZ/3ImjIY1sJT9WnfhJPa4wJNp8XQg4YJPN4CiXBUN2/e9lXW0mTc92JxU7y47iYSEUMGfHb+G5uWNBwOGo6cyckpPXz8WC9fu2YsHTyPQYkTWDDx5+YFT7pWd+fHoOSrX/2qMrlMgAFi+QoPNhK1QKSL62GlZiuClSdPVMIXGtOdRku5vj7FCjmn/mzWyJIb0NTQqPaeLKv6ZMW3N3j+8JZL3YbCBAFPnNLm/oG29nfNnJkeHtb+6pq63ArbEM/aaiejio70aeDkhBKZjPmya/NLKu0Q0hD4MYMpH9brmpo5GdjYwr9FXZlOqRPq2vvhWAZPocM1kGEQhw5FkJeDp8XuXlF3737mkAnHnznIIKb9vT27Q1I06aCZD9hg6DtI98M+CCmEwTyBINXARvQ4BeU3fuM3vKaAN8CVGT7y/PG1KR0Au+0Y3ohFGFu21LWhPnqCINLMuZC+kQWzCmTavGu66+2tgLEDnZa/jhsE/r67t+Pvx38DKoPfz9rk76urGzb+Wl5e1d5uUQfFkoYGhnXmzBnDWHTPhb5eHRwemH4bSyXV2z+gOge1LQrS2j6yKkXZx0HOoWOL1HbHvvGQESA+NGtV0+qg2gLdIGKhTrEGFtdWdVA+8K3m3Plz6keEhSlVs6VsKhV04wsLZkPZNpSIsxyxfYM6iWlTpWo8m+95++ZN3bl1x88LqBJ4A5ore4xunJcDJRczr/6hQTVjXe0e7Ls5AQrEzyW4XWAwFlXozW98s4vJPsGwO8tPNRBPqcv1TYEvcBUv+0JWjVREz7z0nC5fPK++dFr1rW39+Hvf18Fe0e29u6VEENCIsICiA+nbDmkxkgjqquN5wDzI1JWcuxMmroQ9njx7xjafNhQZHPCiB/v69rf+nd3oUqGw+vGHbXe1ufzU0/p6t609tdw1nTl3VqOTEwblF58uG/B/5513nKBLkG21xGDwqXbX1zXS368zJ2e8AVoh1FMt46gUg10UY2T9gUFhCpOIqd7pamtvX6XDivnWXFeAJNag+x0e+CABeyOuhoXNpHigL6dsOq5kVPr5T3+kq1cuKMRQDG7jUYfrDmNn11hTJAyex/CkrNOzZ/x7UFRCZuclP3w8ZwwaYcbFi8/o9Ow5P9NoT0ypTFoDfQPuYI+tJGFAOIqJ2KWjeHsLS0KY6gdyZIoew0m6ntJhIPnl/yM5dioL0EOqRx988JEPkHCYKX/bfz88xDiHUE9CQIl6Yu2FTMsiJYbvT+c2Mjpmlde1V1/1kISiy6H9eXpIt+NOh1gwOiCSjzkkrjxz1cM+ChsbmsUP5LX6ZEmHu0V1Gy01SiX1YcJfqapeqvigBe5q9yS1Vi8pkctavNI9OFShLiWQhMM9jkj1SFvhZFrVulQlvKC4o1anqcnREUUbTeUVMb+1qY7KaquajqmTTqgJM6lcVWuvbDMeiiedENmaBD+MTU+pG42oiiQaVpDTNo6zHbumUoGjM0fhz3KT4ArNjRHBCk59t+7c0Ttvf8E4pxkuDNv2981IgAWFMpPiyjNe39x2JFofyrVWUzdv3nKRxwDfXixHxvrPPfecr9R2IGyRp5hwsHFvJq1qpaR0KmoWR6hbN9soZiZdILAJ/kfobpCMbsZJKCjO3KbgxFMUj8VVx7FY/Fzgy242ELA0m59brpplxPAw2aP33//QCffZTE7jI+M+FPiavb1whQcUjkcMEz1dX1e20G+6GxAH7nPAamSZwrbi1sbPi20Ea4n6wcGGyyY0KWi7wBs+ajhoQiGt7gS+9ECd9x/cV6tV1/DgoMaGhrSI5Sx+0yQ5KaAL8zn6hgY1e+G8C6xpuXbLK7vJQONAAV54sqCVFRg/QWI53Gn2AzAIHihAop2I9PX/5K9qdWvD3TnY8+nZWZ2ZnfVhay/xd77w1S58V4QnMZsH10RSWU8iZc9ilDShbFr5iWG9+tZrGu7vUxonq/0D3fr4hheVlVC1qjtVBnvFjU2bZUcVMsRA0UCUghV4E1l5Jq3MYJ9CFL96TZeuXLbE+tiVCv9iXjIv/YfvvutrCuY3mVhcw729OtjaJtZC61tbSg0NWOjiaWmj5ismvgtzC/OWQc9ihtNo2iRle31dC48fueM6OXVCY6OjHtpwncaTF18GukSoPzvFovMMOblL9bqNnTK9BTvwra6ta2t7RysrT+1NffbMrD0RMArHoAfz/nxPyt1IcWdd1z96X1cun1ejXg1O0SNmhfnBReLCtt11gu/CWBgaHvGQhw6a4ozi78Gjx9rYhP+Z0Re+8FWbJWH4kx3IuUNDqQn2xV+msiFvjnFzYVMiksBoCVGM474NebBhGrXATpKOLlAesjAq5jfTjeFHTQedSuJxi8sd3R4mPwGHuV7ZV6uJ1y7QCRl8hIoiCWa4uOuOGQbJF778Ja1glEXgK3mSsHlsQhRw3knMYSNAWbp27eWAscDPlQowTYar8/cfan9z2xz7nkhc7UpF9YOincsG0nlLv7cqJdVTcVUzcRdWp4EfVjUWSasvHFfcnPWOqkhcoOZVWookU9qulXRYrxjmiGFI1JLaYOjMDSIhlVNRlflzjZainbCSDalDOG9ESqYSbj4YHuaHBtUle1Jd49eEPZgCh/IO+Gtjw8ETQHRQI+EBc6OAo44iDsXo2tq6Xnv9DTMfkokgkcV7gEEVcW9mvuBjUtG9eyjwBnX5ylWNjo3r937v97W8sqIGB+WRuITfh3VvAHcFBx6/EvGoCrmU2o2qTp8+oaHBXkVCKIrr3svI8bHXDFT5lLvgcLWX81FwMAPmhYVFf21oZ/ysQT5lkIaD4i6wTcUCIZB5H3tKw6Ap15t6+GhOhd4+FXf3PUuYHJ84wrHD9qLBM4d9/XB+Xv3Dozo5e8aiLdbg+MiYPdU3t7cDQRNCnmrVGgMK3NDAoBlhU5MM6WkeK9ra3LSHN0yjdiSqgaER+9dsbKzpzu1binQ7eumZZ/X0yYK2VtdMCwanwMqAG9L49AlDn6zlvd099WByxH8nx7DT1aMHD/XowSN30al04AdePMD/JGRmBvMOBtBr25t66698WalcxjRfgkDsmtjX5+fHnCf0jeff7kLmR3KZ7ElpZ2/HFBBOBlztemj34xENTk/o9bdeVyGXVRxrSU7XVseGO2xMVG+NWlWP793Xwzt3jf0hiW1X6saEaihloOFQUIf67bPaCEu/+OB9v/DLFy5pYnRMvdm8ryngs5/du6fvff/fm+B+9coljZC7l8n6mppypFJMxWrNfgngzhDBVzfW7FvNP585e0YXzp23mRKnJ0Of1eVl0/V6SRZHYnr3toc8dP7wV8GS+Xk49SiA+YF+rZLmMTGliZMn9dnDR/rw+nXLdEdHhnXx/FmNDg9pdGjEL2lhbk6HuOZlUgp1Gnry+J5u3byut9561UG3jndismIHu5AHB2ura+6gLf892qjIZnGms+4/FtM6OGmRa09Kr7zypkn6hYEB7VcPfPpbMuobCz7Mgb8xfwWdMt6+hK5Cu6PLDtJT+H3ATtxyuFb5xCamirQZIpu60mf3HmhlZd3fr16DbUAXRbYbHg50dlsKdVtW2dlutMHVWMbEKe78TKyji5cv+bChy2WvA7NwY0FwwnqjAFEQdrY29Zu/+Tc9i6Sj5fPws9ChrC0t2+8AUUq3WleVZGaMyfAQDycdDldqNVRLxrSmhva6TfWPDmt3bUN97bCGEz1KIxrh67Vr7gqbhw1bTG5RoBs1jQ8Pm+2T6YR9DaXYlsJdbYU72qxVHLFUyPSqP5FVF853raTefMaDZGCxVCGvLp0xwQdWwQXFyjadHMg7uy60BFDws6E/4BZHgWaoiOAKBsyLL71s0RLdmG1I94runjnIPCgkeHQPaihBFy0XQA72H7/3E98I4RY7idy3qohTf5wCzuCrXvdArS8Xf8TXAAAgAElEQVSfVSLWVWl/W+fOnNLgQN7K2nazaqiuiU0tdgeBK0dwS7Kq8fhWEMwlMGuiGAdez8wiAi9oOui11XWvzWCAF8RkHdMBU9mcKu2OPrrxqaanTnpYij82w2AObTxtkj1Jh0PHufZTcMcmlM7lVWu2lcvktLmybqUxw2cOISiqPEeSUN577z1/Duh88PlRPNOds/aALGiGKM7cOJCI5/OojsuuDy9dfcbS8PWlZQ319Qdhz/W6svaHjpuhBiwKLY+h//KTBS08mncGIjRj2znQTdcbvskw/M7l8oYWnTrT7mqruKOpszN6+fVX/DmB9xCAsS+Befwc/+pzb3XpVCpQa0Jt834ZaFB4D1ESIcmMRxXLpnXh8kXNnJjUxOCAknCCiTrqBMbedGlgZHSp8w8fqoY0drdoRRU4WqPdUW5wQCMzJ9U7NqJItkf79aruPriv73//+zo5OaXxoRFdOXfBRiN4Z8w/mdcHH36oEydP6IUXnrfHAT0eGBLXCWAQ0FvsI8kVQz65U9z1A4G6woOgMDMQ4IqSz2VtunPsR8tDXF5c0vrKiq0tURhurqwZe4IOBK61VzrQwtMVvfLW29o5KOn969f1dHNTp86csXfHubOnrUoyE6NWs45+j+FhOqn6YUmt+qHe//l7ev21a9ov7riDZYEfG8Yc7B94in3scEb3Sec6MzNjahbqSIr0cXhssXiooeFxxWJJ8zXHpieEao4/xyYF23YiNcW3RQJ6zAG7QbpJ8IsFemwfar3/UeIHODWFmc9H4eR7/+DdP1Ol2nBWZKlcVbtNInfCBQDIJh3HEadlrjQdH6IEtvPs7FkPH4kygm504+anev3NNz00QfbP5zL/+MgzA9om11FuYqhTwQMHhwfMbQUT5P2U94qq7Ba1cP+R2Tx5sESaCNR4JUx+4mpFItpuVvWkWtTwmVMOYZh/8EhRZivxtFhByH4P6wxNwXNjHhIX6xW1um1NjIz4EIjV2w5BZsLf7UmqkUmp2G7qsNFyAn2k2dUO0/ZIV8PDg55XMFhO9ubVxoc5l7H6k5uIIYFWW2iVDnZ3PRSdn3scRGb1JMzp5xaKzSXQBFz8qakTLn7g/byjzfUNX43xlqA4c+gydKPgUgSOw10XlpZMb+TrcURDkqNAooALaG0FlQ7KR+KjqEaGerW8+FjjY4PKZZKKhuA/t632xNOYYTZQGIeyCa5HrCATTyyOCXmIXOB2eZSmDk59DLVZ5p1M2qCezhqIhK4bo6eeHEP4tL7zvT/V2Ni4vVcy6Yx/Tkd/pZPKF3KuR4QzZPO9mpg+qf1yxaZrmAwtPZ63RSwzE4brpKMwD8Cv/Q+/9S2vL7BdDJs4GI49fu7d+8xzG9w66byxNgZbRwpPszAzOaVnL17yAJr9zbrka+FCV2k1BPkP1hDsjtWnK5511Q/hzzcV7oaObBFiGh4dNXMHzQIDRlSi0HIhBVBrc4MFfemrXza0CT2SThrKLH+ZBfX2i692AcRH+wtKU92rda2urWlhdV39k5PKT06q1Glpq7wfeL7WK0qHpbFcTpfOnNXE6IQ7ZGLDsTGEagYRHoytfFg2fa0nn7c0O4OdZ7ultZ1t49D8/f3rH7u4DPUP6PSJaZ2fmfXg6MaHH+ru7TsulGdmz5jegpGRMbWjlGak0AFHsqVQPOoFz+QcGk8mkVIyHBiX9Od7tbm+7jgodyt/HknVpTPjsltv2+QbnmSjWlH1YN9UnBNj476KQnmK/rlN55XnX9Dq9o7uzD1WLJPVuatXlSUSC99fh5a2tLmxbg8GJsb5nh7Re6BU++63/0hvvv6KKof7anXqisZC6oYDf91Kuab11Q0XCzs2wBoolXXx4iWl0si5CY/tmCVANmHzyBUQD+1kpkdf+ebXA5UTvHJaXrMsggLtzEPeGT8vTmn+FYhPjhNP3E1x9YOFY8OjoMM3xNRo6t/8wR+qr39Q2d4+BwUwVEQMxO0FeCKBJXSjrsX5J8phIzs374EQ111w0e29PcVx0wOH7C04CNcduHPuAq/jFEIboI8GFqUVDQz1q39owJ4ra+trNlmy5267a7OiaCekA7Lmniyqu1NUp1yxZwefjWaiGunq4faaOomo+vr7VaL7LNWUi8SVi8Y9JzisVVTFca6vX+0wQqqyaZcozvoYtpJLeFj1wQs7KcptplFXneJjJkrdNwCKr5keJK6MjjqEmMYGS1PEN2YlksFIWEANwU1R9TrCGN4LYpjAmY5njXSfbh4/k0uXLvsgC1gzEculYQnRVNi4iv2Fcg7L0elpH7rg21zdOZgphADVFK6Xrl3TyelTbgKc+BGJKduTUziEF0rNg+y1lUUN9xdUOzxQEt8LhK+GoQI/cVPtwJyPvKIRsrDGmBQtLz1VJpMLmhRSWhweG7jzYTXqgS9U1Ab/jVsWt7mG+gdGFI316Fv/7o81NDIS8KUrZDiGzbFnXWMFCgsMxhIsIwbRiNI4hBafLGp9cdk3V9YVTc3JUzNW/HHIXb/xiRaXl81lhkGDKRxzFoo/a5RBHPCZk7ZJH7cZF8nhDd+m33r9df8dLx+HFnPDadR9YDAs5Phj3uauvNaw6T5hEfyCBcLQ2ba9B/u+wXAIYJv6/AsvmMPPwbWxuaVnnn3Ws5rbd+7q/oOHHihyazaf+u//nd/perDV6ejxnc8UokPoyWoTikcmq+z4uFb2i6pBZxrs0/bKspqlfaW4Mh+UFAlFlc/k1JshsHPcGB4KKB4wGnSKIWKVKlSjWMRDuE9v37J7HLhdEkP3w4ohBszHEZDcxusZShveGOHASAiKChibbTi7sooN2XffQK/j0BnmcdWzvr9SNU6Jw9T6kyVLeiHPk1v24muvaL9WsXE2HU64Hbbd5L27t7X0ZF6ZRMwFNptI6MKZM7p39zO7V4F7tcMR5YaH1UCqCjvCQ56IGi0CHms2Qy/ubLvzSEWQmYcVaXX0i/fe04vPPaNut6Fao2xL1m64bc5otdzQ2uqGf6agO8G3oqRz5y8GSSD22Y9pc2tHjx7PO1wX+AUKJCfwb//Of+ZDkOsUBRo44Fj269SKowLtgtgJYqiOizXfK7iO6nPIA+qFlW+hkN/Rn/7gXfX1D9mLOhyjc7bZp3FouxjigBcOaXN1VXlc4+bnberP4mI4zMQ7TDp7p2smjP8cUzqGT8jAjxJI+Fxe8I2aTp+Z0cSJST/b4v6ek7pJKkgSKNwN27BoZ23DlMtcN2RHQyA5rqrruzuqh7tqxiPucniwiVDEw+VwveUoJIZfhH3uokAs9HqoBy3LqkYc0IgxKxb9DrklQvHjNoNHDHFoRKHh88ufg02AiU6FJgEWQS4vJgFQ/niwQfIJTwwglwipur3IoShWa4f2x+YdwcjgtpHvLXggPHvmbOBbY9w4ZiOm41BZ2BVBWknHRQaYisOFBHaGwLg9WvQClEQ81OwZDQ4OBf7oDvGDvYHRPS5xCFMO9XRhXoVsWk14x55TBAngYM4u0DbEZ0BIG0FmQmCUizBteXnFythEHAFP00UQGKbdaWr/oKjeQt6qUvt+p7nlMV9qqa8wpE43rm99649dHDHNcno6NNRwKIBlmg2zIfCZ4YbozxAOu9Ocf/RYleKBKqVDlQ8rGh4Z8Z6hSeM58u9wz2QdAk/A86epw8+Fw4ADjiYDSI/bNx0x1rHUELpcWDawSXi+NIrUHmAc+OZ8XmrKqckp347o+qHjEeDAnIn3jd0szCh498zF1rfWrW49f/G8MXzPiA6pJCTaxG1Xsb6xqZXVdesITJT43X/4X3dvf/qpIuBWnAZHmGGp3dbM5Ss6gKYSCunB3Jz5rpl4VPlETN1q2ZZ9cHOxLEQ8wC+KUzqFPDLnE5Colz4MkJCcInnstO3OxtQSXnH9SEIJZHH14iVlkyn963/1rzQ5PGKYg88zjMNbhIFiw4UM2hV0vsPqoXKFrJ598TmNTU1+npwLfS7c6ujp/IIe3/7MknEKPR30lReeszHO1OlTnryHwnEtzC/ovR//me0Yv/TO2y7Q92/f8XBgeGDQEuQqWJKkmQsXFE2njEXSQcMDZqHzMmha6JBQKiHMYeiaT2f0sx//SLMnT1hCWz7cI/BGzVbVfraHB1U9XV4LFFsIP8D1S2XNzM46LBOnsuJ+yQM6Otdrr76mBw8emXvKYPRv/PbfdAcH1nvcQR9TnVyMj7jPxr2P/tkDKxfroHs7zht00MnRcJZF+vH163r0eE753n5l8wUP1Zpt51CY2sXXpjgjYd9cWXWyzNKTJ35nFCZ4wXDTY/Bj43H1D44cBdRiYB8wOZxyDJUOi9ojSTMqNZgc586fNR3Moaj1pko7e+pU6ipt72p7dd1UKUzfeU+wesBL6WxrdJiJmDcocmVEST0h8t9axnHBflGAFQkMJhi509bs7GkN9febx775dEVPnzzR2MCg2SIUKw4yaKfYUDL956rLc4DZA/c/lMAQZ1f9qBexU3W6elDQfFfDhL1VV7l8oMNKSU263FDX/GYw0m4Ii4JxFfoG9MsPPrILoIMUjqhsQSo7UWEBB5riwT+vb6xZCYhqbgTedJuvSyxfw/uMY4/AXSdkM7BX1PJzCnW73VAqxWHZcIHuzaQU7rYMXR2LTVwkcB70zxL4fQRUvwDiqDVberq8agEKmaAUaNhCHCIcRCTLYPxEEYRGSKdN09FsdJTP9evx/IqWn675a6HmJYSZfdqTw/PnlEOUWYt0m+x9IDzWLZS9+bk5TQyPanlp2bCAE36O0oNgTbAnKKjHcAG3RYcRED6RSLhoM99CAENXTCHH3wVOOrdKB1AgJsLtrhFQQ4k7Y65AsDPPiLWPLzT4+f1797TFLRd701jMHbvdKtmfMWzZOo7JArpxjxMKG5NmzwcD2IhvTT/7+S9s+MbnCP3mW1/tLjyZN6bFVR0v5sXVNYXSKY3NzCiW69XjpWUP4OgyqpyIPUlFWg3Tw8jMo3vj0TD15jSBazk0NGADdGxEx09Mmp8cJ8Y+hm1kQML2MOPoqks24IPP7tmbd2djw54I0GPgmfIgaLAgt9PBwbqg8yJc9fKzlzQ8PuKOBv+FYMoc9gBz+fG8jZ+IMyrvkywdU6aQt/dwJJVQjcUXS2hnb9+Y28npEx4mgDmxijhwwJRd/OAjVyoeVpy5eMFOfHTwqK1Y6Aw0uLrClKCbgQXDM6GL/vYf/qGmxkc98a/VSGyADUEOXlLNekcL84uBSU8s7kXIjYKugQkwXRWOghTqp2vrmjl9xjglZv9Xnr2qiekp+yl70s5LPurEj/nPTuTggucJT1CwKRjHBZqhjTnS9BUU318Z8Pzxn3zHhQPnPEz/sSY199odVcCjZajCIt2HKpfJOsnk2IEU/ideBhA/4AUPDo8qnc4GAyy8Gig2JNwcUc4YSm1tbujC+XM6efKEcXL+HY0AXTOWjvG2zGnHXpQFH80HPgq8Y2iddFB8Rm5nx9maWIu2wF2R4UIzU9fiKDptLGQjPUnNzJxyojjvDCOthYePPSxy1246Im6JgTVotrdXUydPeuA5v7isTKGgVC6nj27eVC8BBTAZfDAGga5ObafbbLHBD1ykmfsgjUY4Av2Kqy4sDm5G0BIvXrrsNccvx6FxuByFrVKgecasWdzi0sm41+z5M2ds/MUaxEzowaMHjkpDNo2bYU8mZ5weaqXx5E5LlcMiCUw296KDTmO3SkoR8nlyF4ETrawLih8HOh8DP3h+tuJB2YKTwYEhN1GBvQBfu61aveLP1z/Q52s+BTqX61WXW1Abj5i8Pr15X9FY0oUPgQ4S7mMm1sVLl4wPcxPgs3BIsIx5rxRbcHnohwhDOMjwbuH2idUAD7/VDGiGlqr7+Tm7PTjgaA4wvcr22MwN8Qk+HzAzeM/eF/WG/xwSdeixDtsFKjk48J9hn1+cnTXf+u6du56/QOvd2wlCk/m+CF/YcwihLly6oPMXL5jFhNjHSU8YCMPAajV197N7ToVZWFyynxAD/9CvX3y52+q0PDQBx+X6tntY1sDkhEKJJPngKpbKnsrT0a4sPtGpqQlHTXF92TkoeyBhjBBzE2KRjszc8Yhg8DI2NaHpmVO6eOWSDisVt/HITImJQtLLcKnbbOu73/5jY7jnZ2d17fkX9aMfvGvog8fKggGbAZTnZOGvE6emdeXZK061gNIUT6M6qnhx0jHTRW+trDmSagWpdKPh74+9Xwcb1HBYY6dmdPfhQ7366qseMly/fl3f/ZPv6MTkpE6fPKXXrr3iazILkyvYxzeum2e9vLqiF198QSenJn24xRNRq6b4O5Q1jFO4lmJt+G9+//c1SYHG16G0q2QSRR5ZjVHTvOYegxu2vEHB46EJ8f/BMLn6MNmH+4k5DsWNV89//8f/3T/2RqcbY+FyJWYeEOC7wUZxdwxSb155kGJyXKgDI/1gM1LZOfn5HJjasDH/4A/+rQoo9BIpRclZC0V9Q+4YjwxwSoQO5f2ilt05R7SHD0S6RyMjAVWQrnNzd097pZJ6+/qNZ9ODGQ8F4jKNruXUFmOr3Y79TPr7etXX22vmA4Pn0taufZwz4bjSxD/VW2qHOtptVxVKRI2rAnudnJ3xTWduecmT+bOnTmtlbkGbTxZxrbH3L8/GJuqtukK9GZ25dNFdDfQ1GwOhZNve1qPP7mu0f1AxPitD6VYQGFzo69fs2TM+pH/xwUfqHx7W8MSEfnnjhvoYMiLxhut9JHF2OO5R4AG4cxGvkGrFAQRYuaIAJZwYARTGQ7A4gDgs0mFfHQ19gQ2CLhEvo46ibgoOtb+3Y+n7tRde0PTkhCEcGB4raytmNCHi4rmDb/PeWGPwh8nIrFX2RX7q5upT5dIJ5WBNMMtxeGzcuK9FKjBRXNQDKOq4QG/vFk0LxH+EdxrAIAHPGAgHTj0QB9mOFCEgDgp0JBL37fUnP/1I4xMnzLqC+8x6p1jSOb/08st/iTftiLAjKbvNqqA5xqKWRs8/WbA2wfitn5e8nnn23hOttjUBUIqZlfH8KPxwmc9dvOCMQCBL/KmxQfjoo49do0AHuMEV95jBBdg4f+65F17QxPiYysUdLS080fWPb+iZq1eNi/v2EY46X5WaAq69vLyk85cumNfPzZK1wfPF8hU8nDX185//QvfuP/DN6ZVXXtUi6uG/deWNLqGGGyiJsmlf+/ZqFQ2MjxPFod3ivnp7+zQ1MelFsPZ0ScOD/T59WUAbe0XzXLkaspnYpKh2uH6x6DlpIG/WWw1jSvgQcKq9/dY7vsJz6mEWxBT0Zz9+z97SL1x9xh7LWDdu8vKHhoNTs4ooomJ8ib9zmsGTTOd6lMplNTA67F/Y/HHyERrAsLBWKqvToAjgEbHvAjg4MqzcQL9+8vF1H0jTp056iMEvDoFMOm2Gx9TouM6fO2ezHnwR8M6gHQKfJVmYVAUKH7aKn976RJVqWb2FXiuCnE7S7eqjDz5QMhZRXz6jUnGLqZqi4SCAtdMMaWlxObg6HuXXBQOjICsQBTjQAl3oYa2ufKHfUtfTZ87qtddfd/QQ3bBHjEcF+hjLZiMdd9DHBdpY71EnbTaLudNHfsTNpq9x0N7YLN//0x94eAH2TCcfiQWOgYY3jvzgGBaxoYkQ4rZDB033hKMbFXx0YsIxQdyUGBayQRFWgKtSfIg9wv6SASP+CCtLS7py6aImxkYda7Y4N+cwCLB8inImEjeWHMa8KZVUPdY1J9WRXbWaZi9fULrQq08ffGZ2Bmtn5+mqdpdWFao11JfLqyeDRL4dMDfI2XzhOcMexzaejkxtdzT34KGHzBj0R7phJWOYQqGC69fUiROGMR4tLNpNcWh8TJ/cuaNsf7/FWMAg9n1G7HREjQtUeHhyF/1eDG3YES6hqelpQ1s3bnzirpnoM6faW8UX3Ar5fA5OoJPnhpeIq3+g1zg2YQU0R9YiNJtepwtLi766z55HVDHEQvI6op+y/3ijZrUr63F7fVXpeMQdNOn0rF13jD7ogwJ9zOJg4All3l4bxX17I4+PjX/ux+KoNu+JklWpHMIMYYMgDt57yLadmH792z/6M7311uvuiAm75cYGVW5kdFSnZk55X/BuKWawURzicpSUjl0BXSx4dNC4cRsjaCKwHrAJ2VFo9fGaBIIFO+amz0lCHSDyjvCHU7Ontb69pd3ing9LUnSoOTxvCq6BCPDvvV2dv3RRMzMnFQ93tbT4RL/4+S+U6cm6OJ+dPWtKHe8VXJzbA6ZhwL4QGTj0gHFAEWhm2Adg5R9fvxFYNvT1mcVDsEbob597pcsgb6d+qHospNXDfSUKedW7XSctc4IUd/b0zhtv6e033tBPf/KeHjy8Z/9g+Ib7JYD4A0sj0e8XslnjhlCkoJXsI9OMRy2Jhm1ha8ho1IsTU3eijaYmp3T31i3NnjylV19+2dlv5IP98ue/0EChz9p1Fjkt/whhjREI7/B4O8bg+Ppgjs1QV72D/Xrh5ZeCjLqejK0jSWZBRIJghYfNZ0A5WG7U9Sc/fFcluiN1DdIXBgaDaTPQAi8cyCbfqxJ5iU4ZwTwl6iHMV7/8ZZ0Yn3BiBXj4xzc+0vbOpvE/fCds+JLNumDd+uS6rlw4p0blQHXUh3H8AtKqHmJovuvfC8wRDAeCqTQLIpHKqFytaWxiShevXNXs+Qta39w0pkihCTZKAG8EPJBg+BbgywFz47iD/g9h0BxkTs8wXzqIiQJ/+/TTT33lokAzZwjH4ooSK09xCDHZ5xvTjWOs07b0mgN8dWnJFKNBXOZQQ4GdpnvsT5FMM8xEIn/oTsfOexF5wMrGoXsGV+7NZu3XSxdLsemFVdHqKh2OqUOy+WHV/ww8wLqCv29/5URMk+dmleov6P7TBW3vF3X+7DkLpw5WN638Y9jI4KzebakZDWl4elKF4QFLsmkgWJsc4pyMMJp21ze19PiJYt2w8j05F25wQ94Xt4NtPLlh7Qz0aXV7K2ByYB0A5sgByADehSWAl3heFgIh7T118nP3wb5Cv7Z3d+3C+Hhuzp4VZvYc3Yj4XBQqDtPAu6XjuCa8qMHuEWIBycDEQtqMrSU/B59r6tQpZbiNkDISxyMksDqFVUJx7jZrKu3tKJOMKRkjyaMSsFeAFi3dNuAcdMeOvzLY4c/O0J/iODk+5c4cmOPzeUIZmiV8euCOmm18YWE0GigL89rdK+nfv/sLfeFLX7SREipKMFh+dlgTFEP+7nTsFFmWwEEVq29pIPBd9kASSMv1QIGjIrWL+UM44p+DTw2nHegV2i2/kQOOz88Qlo4dBKHWalr7wEDP8NIRKyrwlQm693xfwRAHB97QcL/Gx4aClJlQ2MP7fC4fhBzwfOt13bl718V5bHzcilMaAeomPjvwp+2LXyz6XTHkfuGFFw0z8/Ng+xD6Ry//Wndpc812n8r36Gm5qPRAnxZWSCmIiYS6XLpHpyam9OzVZ3Tr1k09mnuk8elJu42RXELKBBgvnfMkuWR5PCFgbOwpkowFkEKYGXY3sPHDYvKw4ofNB1pdfuqO9+tf+Yp6M4HLHTS76x9+ZE4vzm+cKAtPngSDtcOKr9CF3l5fLxguDE2MaXLmpAbHR51igJ8rV2wod3xtoBK6YGhCTHB5OZu7O7px+5aW19a0d3BgbiXYIkO5MgwVsSnxXtg2hIPPs/E3UhpiUV25dFnZdEYrDrzd1eLygqJRhmMtn8zg4ZevXLFN5P/xv/8zvfnqNbWqZe1trFnEgrIpGkn4RThEE3+T9Y2gcwZT+5VYpGuvv6GTp2cFuR+ZKwWcP4O5uv2UjQ8Gw6jAtY7BVpAjyAb51SHhr7I46KDB5JxEzfOCmhcKmeSPWpKMRAI8A9w5FviWwInlOgujodM0r5cbECq5rbU1Dfb1mcnDZ1h4+tSQCIUdqKRQ6A/sIklLR7WaCgaECRx6/tyLGohrYnREfb157e/umOaUS6e1sbRiil0VemEoYjYHEn6kux5sAtVEw2ozwE4l1E0nVK7XNISYZ3tXoWrdClIOA2KH4vkeJ9jnh/rEDRLFKA0F65POrHxQVgq+92FVN97/QNF2yDz9BIpPqI+NhoUK4XTKrKAEpjkwDoAGuSofeTPT+Tk+rB7YhDKrIOmDZ0eXSDcOrMTz8JU9HtdPfvITTU5OBrL7FsWnHhzgR6nawW1IVlvCSsDND4441EM6aNRsUFQpcOPTUyrggZyI++BAvcetDFiMBBi1G1Krrnajpj5uonFuwAGtjPXIre54gHV8QzMWzsEsfV6gpyZO+LMyKLQdqbUU+0rA5CKso9VUvlBQ5bBuyC6fL2htY0e//PimXnjpFXfItmctlV2s+P/s8SAeDBk6kvSqnsw9cYSW4Tj4ydWqFcDApYhBKNI0XzZNikSNQwNRAKHZ9qEbqFapCVb0plIOBmDQnsDfuVH31+E94Ksd7CkyG0lp3/OtDVtSaH9g68XiprLZHl25ctUzMvzQeZfg4BgsUcy5PWAfC8RDYweywOFN/QJyAyV45ZVX3Awdz7v4Ghx8of/iyjvdjf1dhQpZ7XUa2sKAOp3Q/mHZC78vndVbr7yq2zc+9bVn8sSUxSW4MAH4h1oMXsAhD2ziQmAqRYHTotaqqdZumLnBNZQrDtacFCRv0GrV0k6ghLipTmldOHtWl8+f13e+/ceGBy5dvGhLRK4Of/ztP/EgDREK01yEIQO5vIsKHsCTp0/p5TdfU4z0gg4eINDgwsELRzIraWeLvLwgkYGFxHUGjjHdfSyZUhpcvFzR/m7RxYEBUSIcpDDQNQQbrWsZNhzVKjHrksqlfRe6XG9WM+CgCHmyGZ1Fs9/fZwpeTzKu/+V/+Cd669WXFRMyb2SidJJBp4ArHh00wgOgHzZSKMJzbOvVN97UiZnTLtD+JF0F2X6B5djnHfTxkDDgMrOJGDQFBZrCHEgXAizaXXarfWSeFOQSslHo0L73ve+5kJsTGKAAACAASURBVIKNIlABg0a9BYuDTQ4Wzvs87qBD7Y4LNIPVfobD2azFLjfv3FFPNq/e/n4PqcJhmBvuy7z5gyR4uVOGdz7/+JG9EALMPuwDh6Edg2Ook0lFbc4Vxe2y0Va3hiyZ5GknlNmJENQdIy1zgTHNYcZRI5/eU0KV2jUVWzU9++pLnpHQQQF5WJYNtWp317Fnu5vbGsj1am9t0+6OqUjctLs23t18tlhUh2qpFuoYcy5ihk88Vh6fmagLrwdRyZTfEbaqTjofGfqcMscz5v33ciChjEwm9Wc//KHOnz9/dMgyrAu8bo4ZDPbTOGLbuIgxGGcoPr+g8m7RMGOR1BE8XkjmwQBsYkKDY6P2B2EVcBjsbm/ZyL5ZZbjVo+mJUQus7AfN52LYd7Ri6KCdRg7kYoyZxPiORVTMlOig8TRnf7KvgGIo0Ny0YXLQkTI3semWE8rZe2XdvvdYz73w8ufeLNgBsA8oymDA0N3sS0HnbC/1kpsum0A1WzbK5/myFiEfQJ3lsA5c4zH9qnsYa67ykdskw1UsXKnmrXozgEsx7splrc69/dldN6ceTBqLJ7EGeCbiNcJQHiUxbNFwjEao6e4aY7Azs2fdxVOgl5dhl8y5MeV7MBOB0VGpBklHIAPUl3OzZ3Tx4kXfLO/ff2DPGrJJ6aJDvz3zYrcVDakaD2uzXlEtGdV+veZr4PPPPKOvvPmWOtW6/uD3/7WvHleff14//Ol7TkAeGRnV3sqW044ZYPCDMwwhPcW4M2b6uawS2fTRBkCezeAr6priB9MEgN/zafXGa68Zg2Zzc9XldOF6CFsEZP673/mOsaHgutHQYKHP03wUgmyQtZ0tJ+a++vabHgKyOG/dvWNTfXBVumYGCiijePh47PbngwLPA1vDJyHdo4P9ssNmOXgoPNwiOAwspvBiY0ATdSdPkjjXJYZaDHzyvVlj1PVW04NROqt8Ie+XmIiE9D/+k/9er7zwrOIUezqUo6sjGxNRTOCjjCSXYQIKzK5DNb/89V/TmQsXVcdPFu8UZLFeeBSxoOD9KovjWIhyXKD9z0c86F+l2flqhmoQT2crQiP+HD/72c9sAs8AiyQXy+pLUIxIog5gDhYb8Am0Wbo2uNAUh6EBRCoFP1eiuhgOJnsyKh9W/fNBF4TbDtzU7DTdZbFukvGonszNucDzNYDKPIE/2lgU5XCjY+7r/s6u8WF8vnlH+DHYF4aigpCAsFgYB+2ugzwJNPaBFA/rUE3ttCq6/MKzdjHbZYCFTzBXcFO4dhwOQKoKcWmoFhtkHobgx6e8qcDbgUmq4YANksj0aLd8oPNXLytOoomTzjsuNE6m962B21I58EBp1M044RbKs+AwpajxzMjHJPLIjndOyAmMqyjkrBNuWFzxWdeXL19x5mK0G9LKwlIQ+5VIGpdlo9OoEE46PTurvqGBgCZo6lzYB0Zpd1vl4q7Vg4UctpwRhWhuHBAc80DLlv1HNDtuAS7Q/vddr0UYKOOj4y5SDB8DBkPHdSCXR0BUd4GGoQHEAQOIQeGTxRUtPt3Q9MysIU+ezfJTwqEDkRX7Fd9qbr7OMgSqaLT8/AjHQDdRK1f832kGOCxMOkgwMyGPsqaBQYbSRHi1AoGb8XOulYF9LfoNir/ZG6mEHS2haq5vbNiM6jgHkk4aWp5/eHP3WfltlWslY+Xc8HmfvG/2L0WaPYx9LrdtPg+HxeLSoh3+oAlyCyhk8jZHQu1ow6tmS++//74LvGHAv/PMm12bFsUiur0wr1osrGtvvuENRteyv75pP9XlhUV71CJn/cFPf6KewX5le7KK1rveKHgrgz363AKywtC/fKBUPuMrFq5gxwosPizCE06w44kqL/7NN97Q8NCgp62BFWPLXSovBs9crjYrK6u6feuOrz/4aTy6fdeBnSkyx0ZHNLe8qMGxET3z4vOm3r3/8Yf2yCWhg6+JIhGKjT156ZZ3dtypc7Uy7hUKGXdv1RpqVuv2HwaH5oWi5SeUks6Mn69ShddatfUoOYRAHywAugZI77jr4eWBUTtmRc16Rf/y//m/9Otf+4pCrZrZD+7ywJrjCQeKMizwQqeDxroTaKZa07XXXteFK1ftTQ0enOrJePFAieJ7BhzVv6DZBSkqfxmD/g8JVcDA6PxZxHBDeS8ff/SR7ty5o95Cn2WzjRY/U84F2pfrcMRDQ0eWtYFE5Gvj08VFzw/wJhkY6D/idgdiFdgPQDMUZwaEhJWaiBaRlYQUaL7Gk/m54IaSzSidIlShYWk/RZHUFDpFeO24E3KAB8b9FV+v6aChUNIR0ykysae4FpI99oZhk3bCIdUiHe00D3Xm8gV9eutTT/KhzmE/yWARH2aCVFeXnvow6FQaKhF8Cuc/GrcJGPOIdrirYrOqcruhdD5rDPqVt9/0WkRpZjiPtXPEDOE9szGBODg8zGIyVhocknC/mejDauH5UQctdCF7ERaIRVukWMtd/iYhA6MYfIXNA6+VD3WwU7RvB6nqFOLTZ89433GA4E2Nfa2zIuGpY+UA9lo+UJRnno4TUM51JnCwY5bBO4LedtQAmK9/NCbmX1GguYGODuPzHPiOACuw1ijQcKBhclDQHFxMlFiI4p/QRx9/qq3dkmcbuFHys0Ef5WeFhQLEArxTIHIOC+NqTRNjE+aIw02uHVat9jwsH9qLgyLLzYUul/kAn4XBHMUdvB12Bw6CppnyPLFHiCXdYAFtIHaDCUbcGvMXDjkOKbp4w6LhgNo7PjXpRnMb36K+nNk47FcwaGoIhwuimmN3PUzV+AxPV56aTMD6opZxDYa9hs6D7psIN7r1m7duWedgDPrXzz/X3S4WlRka0gER7bGI3v7iF12MfvLDH9o/mQJNd/zitWv6GcbVS4s6cf6coYKMYnauo0jQAbBZAbnx0V1eW1H/6Ii7WSgsnGxgpwxIOBnZQLhOjQwP+QWwME+dnNbFCxd92vFi2KAUDjiGTFXhOd6+fccsCYzbt56uafXpU0+AsQGMJGIqlkvGFb/+zW/YiB8zf4YUDGD4fqSaeHpOl8D6I27osKLXXn3VPwcb8OHd+zrY3TO8cXhQMgxgt65EXIeEiyIGaHe0sb5t6AccFtFG94gKxc2BjoX4r5GJUZ2aPanS/q7+v3/5/+rrX3pHzUpJB3s7nuYCCaFUQjK7X9w/smWkQNOJt8yiwIPASr6u9PzL1+x9zUsHFjgu0B7iWCgX8JnZ2Fw3+ZfHPOhjiOOYB803YXgFQ8Wbq9HUD37wAz8nrqR4CcTiKbNHytV6EHIK1SmRClRuYCwkgYfDevL4sUKttgNK+wsFdxtwOpF7w+LAD2J8Yko9PfgaB1Jkc5m5NtLB8DXmHtuTI5mKOxeRgm2T+nBEk6NjmhoZUwWD/PUgZo2NAjSAERObDJghoEvF/N76UxkNpLJKd5H1N228w41xu17S1OypAFPc3TFfG0iKw2Rxadnfb2psXJl4SvubO1p+PKcc3W44aq4+Nw/yEDdK+04O6ink9XRjTV/+xq+5QHNlxn+CYRXvltaF94IyDfUf9pg0C5Uq+H/HBWRzc8PdHUrAK5cDDvCxdJ/DjM4xuBmhuIRL21Ai2WO+Lrc8aJuNSk3F3T2vDZ4NOgQcGFHm4ahGZwgmyqHBXo2T0u3uOaPRoT5lUwkzjAwZcaMCxjqSeTsY+EjwxK2Jf402AM8V4qOOA375PextoA38nBG4cZjjWV2rNV2g06mMvv+nf6bdg4otBE6fmTV0WTmseupteKXTtaMbsxEOi1Qy5QJtifQatgobwS2XFJ9yyYcrwzv4zMylwH15BjR37F+HFaBbaDZcoPGmVwMaIfmjQTgDa2fixJS2trf8DGF+UX8CHnbIitLhsVEP/XpyGR3WDl24uQXxXrl5PF1e8cHCYRPMIGQhFPss3RNYyN68+ameLj31jQBTLJSeUO24ta5wk+aWSOr4aydOd7naHQI1HFY1PXvagDcDms9u3VQ/i61Fy57Um1/8gn7/j/5Ih92uTl6+5BOTNO9uveFrljvTymEgcY1F7A4GTseDY/jGhqfzxaSEYvdnP3zXV+mJiXEXEnLXsO587tnnfN3hxWDuwhCSk4mTNUhHDrowc433D2zZeePGDVWqFfsn87Ioot/4a7/u5AMuY1yB6AqfLi8bs6Kowu5ASEIXVikfGF5hVgqtC9VZgSEc/1xDot3wzwHjBeeyFrE3jmof9LU+DteVgSS+14gr2i2Va1XlBwc8KB0ZH1atWtbDu7f1W3/jr6pysKf9vW1TkPC/oCNAEbW/t//5NJxEEURGmMogNe8d4ABKamxyynFXLDoOtcDw6D/eQR8X6EDnEHRAgeQbb+FADu4OA+xyd8/4s9OhezLeVCRXZHK9qrc6xqDrzoTrcZEA42ex8wwe3buHOsABqnTA/PV0bc3XTro43NYGBoYUj0PQD5SECDrwq2ZASBOA3H5jfc2iKdKmgT/orGEmcJjEuiHtbmwZH2Y6Tx4cTBGEMJQBuM2xTI8SYJ+HFdV3D9Sf6FG2E7F9gAtMIqLNyr6GJsc0PD7qzwAUQ2oNPg9cbfnaZ07NqB/zor0DPbh1Wzn8mY9obOD0eKGsFXdtg5At9HoO8sVf+5qj0+igTYcDPz2idbHuHHr76JGbDeY5VDm6MwyhmI/Ao2foDFzGfgqYNwEsYa5OCJFTy1mH3Po4PD1Yomttdy3hZi3RxTFfYS9QnAPZM4ZAbfXmc4YIOADrcJUbVaVQCGeShuHooGGJOJwW/PtXCrQZEA6y/YsCDdbd19sfiEWOONtVTPJbDXOgGRK6uCH4QCSDQVFPTv/uj76jVCavUCTIKaSYAqlxi6DJ88ELnHdkgcAtk4Gdk0a6cooOSSxeh7Go8WPeH0M+PDN4rsf0RNYXWD1wWaVctncOPvY9cT5TwyZevLdjNg+p6uwHTK242fL9BocHjXVbEQmtd2jQhxOfD+wdvxSeGU2k52SNhqELi+BOTlvIRkoMP9P6+pqePFmwKri3QGHOuoseG5/QzVu3zYzjn0PPnZju4rRULOHWFNfk1AmffqXdPY0M9KlaKhpfBUe99Pxz+rf//rvqptKK9fb62ts8PLQ4gUWBignFDfg1BRpFEB3g3MKCpk5Me+AETsOp1JvrNSOEQvHGG69rYnLcuvW7d257EZ84cUKnZ067SPNDH9OMeMkUZ04XTjiI4TOnTnoIyIO4efOmDVcmp6e8eeEUEjN09/59g/Zg2mwuAHq6E2gxnKqYJYWReZLQ0O2qWSppamTUBwDMkWanqwrcatIxMhlFMz0WXxgWoOGo19Wp1uwlguwbT4FNksLh2x6WFE/FVG9UPJD55te+4gJdq3C9Y/gS9ucicv2geODCCV0JIUeHKCmFbLN46sxZnbt02V2elYyc6jbicUP0lyCOQKwSpF/8x4Qq7qrpoI86bRb03KPHevfdd33dxGGMDo8i0GFIEsdkvebhJUZOwQCJSKCW7V/v3bltI6Kp8TE/AzuXHdHRbEyFsi4at3LKnh/NljtYvKmpCwR9ApNsb65roK/PJjYMyHg/yOexdDwsHnhACMMCOqAHcXR2JD63mtqnGCTivq5yAKc6YWXDcfVAI4JfDvsgGdXG4b56Rwc1dXLa3T2HyKP5+c9z/ei+ESrxveicgdIozvycfE6bCTFsg6+Oqi4R195hSS+/8VpwYwQ/JykcPBoeeK3udUezgSSYggLUx4ZkbR9fvTHRB3JC0cq7tcjF1gYdDzADL+WO2QEUIkIcOEitkePwrNU9SAPCIyuP5oSbqzMj6ahzWQ+/+b0IVbipYOIVj4TUl+9RmuSXMN11IFOHMnpcoD3nMOQYuCKy8IAVKP6YL5mWdqQjReHHcHpgsN/XelgR/Ek0UdSZZCKtP/r2d3Xm3CUNDY/Zc4P97BCCjQ0X12P2Bu+ZtW4cuFJzgQZ3hjdudlEkaogEefeTxUU/GwrosSrW3iGsVdSBlYrrG/8OBlBfvmB2xl6p6HkR9g34ZEwiQItG/P7mHj+yhzNMFMzROHw5QKDLOWWo2TJcxQHC56YwH5sx0WRYpU3DAL3SgcPQl5MOg94tlnwrJXeTDhoLVPjQzJicf/jm8896n+7u0Mr36Orlq46DWlta0mc3P1W4SwZfnwbHhm0X+v7tWxo6eVJ1MFKuHXgewJJAQ3+EHbNp6FjBa8sYF6EuTCR93QUHGh4c1onJKSfYIrR45523jbnxQB49fuh/f+7cORdpTnK6bk5Tp3CEMILH/KimtY11Y0XAJc9cuaLBvgEXafyk4QrzUu/cvaObt28FU+RY3ANJPisEcTAiCq8z3/5/xt77SbL8uvK76U2lKZflfVdX+5me6WkMMDAEMXAkiCVAL1IhiqsltVrpH1HoFym0ClG7oYgNRaxAtyR3CRqQmAEwwGBcz7SZaVftqst2eZeVWVnppM+571UXsasNNaLR3TVZWfne+37v995zzz2HMpemUq1mp0dGbGH2gU0MDQl/phyjOUfzdA8b+mxGQZqOsahGaPseHVlfoWidqHWpOdFn7UTMzl9+0R4vPrXZx7M2N/dIAunf+qVfVIDe2Vq3VIZNF9M46fwcAXo3CNCM2XLQMVmVsTLZXyRqv/Ibv2mjk5PiFrOgAyuT8A8Fa+XJgSykOM4/w+I45kMj6hPFVZoJwroyNhoU7777bqD4VVQGTRkNtNLTi3FnWThyW5WMDyGAs+L1d+v6R7K4Z5qNDJhNSRXABqL5xoGDYA/NDzayROoxYGXsNRjqIUBXyvvCsdF0gefKYQqNbx/oIxq3bCJtrcMjaURnadoFY8BVxuzZjDho08ihIXVYF/6casENb1k91rZmJmHL1R3L9/cKB8ecAfU5xo0xGIDHurG6Zv09vQrQHNRP7t+XbydzHTAACFJAXIksDeqEJCirjZqdvnDO6m33JoT/SsDsyGbVkGIt8++11TV382k2rXJ4KLijq7OggROqkUYdhcGUj6onycI9m+U395OMj6CowQx6GDi/1I50ADBmDH6pSVLoaVShNFwJcNDgcHDBJFh4bNyqtQPb39tS5owLUAdz30EGzXu4uJArP4YQmldgzq8nWHGIZ9MueRsGaGAqFiMBem8fNkdO9DoGVQjQ7VbE/u57b9gXfu51ydlSIRAvGPBgCIxsPxSvX1pcDDSssxoYEZvCIjpU9yqHNjQ2pgDN+SAI8/BQpAMWKPLCVHdMOSPWT5XL4D1GuTA7yOyZYtRBlk5aRzEnGKO7p1tX7clTUmsRiYm1jTWLpxJW6Cyq4flsaU2T0KXekogIMKHArjUmX6uJyoj/I8+XZypJ35g3+EEUOkt9trmzp/tDRXTr408kLYxxNLBs5OWzZ9opJqSOmpaKJqy/u2SDpT7LYXleO7T7s7ctnk7YxSsvCZ/+/jvvWO/oqCXyRS1uhlMQ92YcFqiASAHGAosBoRxOWDI+FpZKETA8hiGS7lqLq+3Xv/41ZRAq0iNmd27fFgeXrIFTBcyaC8dnEOCcDDz07IJcDjYHVeULn/2cBltoJhC8nszN6YFRasHSkJtJs6XBE9d92BAepvLKWlbZ27ULp6atVCjY3L171lfslHMLDBIJPKZSto/GQCxiiWJBZTU4NXxcg4dLxobgSTwhxgs4WL67U47E+Kp9cO0da7dr9uXXf04DAgflHfGmwe7B1wjQOIewsDDPrB3h8QgbBceOlhV7eu33fv8PFCxxzJCZKt30QB40bBKGFLowSP9naXZ8dkbZm8hDtuztt39iTx4/1oaQZsoBOCKDHB1qUvKZ+Dz0ErRxoeNglprJ2PVr18S+mRgdVQ9DDRMac5wYgWxlmOmLsoUIjbDylg53yk8CNAMrKCOS2cNfRdxecBTDKPWmDgGgp1QsIaYFmiawDdiY4iaDM6oUdyU7nk/Mbf+sAWqQSdpKZVeuPjQHP7l7RzRAmrJkQCQRNNqA0GhCjQ0N2cKjx9YNWwgMGFyfDU1FgUdjJmsVNEXiMfGO0YRBHY2AL9GdBNzpprJhlBYZsIAnTjkf6l1wH2naERDYxO4OggUZnoeuQugThc5gYj+woYGLyCSB7pAH5aBnXbBvVFOxthh8OKorYJC8sD7p8cgGKtqSTjnj3oP9PVboyChAc+/JoqWQyL0MNMOVqQsea4jvT8MYPjsZsUyDaaBGo/K45LMWCu56zYHEBCnVGAH6sNawN9/8kX3+8z8vmdiu7i4180M6m4JwwOeH0UDSxz5fW13XzwHXl1F1PG5nLlzU4QX7iHVF5s99Zl+hIU9vA8bU3va2tWouJYq4FI1QZEEZ82bYCemARCYl5TxotLBu2BdArzw7Ditpx6h7ixlv1bryXZZOZsRpJoFE/fLp3FPdYzkbYcpRRVSurWfOdUGpZPSbA6ajq1vJC81BLAY5mGCSvfDiZT3HyFeuvtqGssSU1kCxS5kgfU5kHvmwzYRZz9iwDZyasntP5+zp2qql8Ttrta2r0Gn13QPrwFiybfZsaVmYMYGY7LFcq9rgxJjKfNS/aOIQvMkSMflEzJygIxueo5rKEMZ7X3/9y56BWtR+8u579uGNG6IFsVg5/TnN+kTjqolShfsIllN03pH846bzUGdnZ6UBQFbtgil1i4GTqXvaUOOGTjAnNZAMzrp0XJk2213flOZDLpHyw6R6aPtQf/JZO4xHbKd+pECQT+AanrBny8vWXSgIv67s7lmeAYtcXqVwvtBhFy6dtdt3b9ns4zv2uS9+xvYOtiwex6ciIvyQKgBVve2tLYsFmgZcPxrB+CvHU1n79Oe+YBdeeklQQwVh8CAL8sGTQOM5aPqFwdmHSbyxJG6jdKfpzTsGrcaShNmdqfKd//vf6rUEKk54jZyzgHBT7sippOSwgiol6UmU8RC1b7WU5dKDwGaIrFETdFJWwxXdg7rG2SVI48ayxxhqYGTKoApTm2MjQ2p+qulM5kpgOqxps+CcDI5HJo39FFxWMUrIkJmIZFBB+r8I6fjEJn9SWgI7wPIggWDEv3Ow39a2txQMNfgDxxjfxbbp+8ikfQx9L4BhUlpLqNDRu0kVcg6tlA/UaCz1D0icHaye9+JekzGBoxuHYOCqA5QBnZTDEYgIwwmSGPnHxtGx7hVUKEGd0MUEq6nAcIHMcG9712pV9DQORVMj+CL7qWbk5qZGpjm40HSA5cD9pvRGI0LZecJlGaQL3TyyUk9RTxc9aCAMmRkHFZmmPgPTWDG14H5LzEk5jxIJDjgOSRIeXk6Ao6x3eII8JyY9l1yxyz786JbW9tTktLJuXkNDkM/O8AiwFz/T5yUwOmbIo6ZGJL0vDWoVizYxc1qCUA8fPNB+g5ILvo70KlTIxw8fSu+CZwC0QZUBPsyfSCOvLi4JDyY+xTNJMV26Sj2aKi31lbT+WNPsESrdlNzaI6p+OCjQIZdcQqttS08XZXm3uvRMzjAOhUVlsEvDmAEV1ieHJn9HvnZte9fWaeqyFjs7NdTWV+r1CWTgyy+//Gp7b2PTutIZ60PnFAWyaMQquHCkE1ZlfjSXsXSp17agvUCziacUAI/KVRvr7rPd1Q3rgtMJNa7Vkvg1jhKVZs1i6HEMljSGzcYgw15eWtaEFw+22nDTUkoQMGDw7K9+5Ws2PjlpWzt79lff+3u7DzsgGtUi5KbClx0s9drQ0IA4nmhr4MmH2p5YfkEjhQeaRd0L/jIsETrf5bI9W1jSjazulTUlqUmtXFZ6CMAmWwhulw80pAMHHBnLWr0pmdFmJmmzywu2Vtm34dExGykNaMyZjIQggncigxEPbt+1jmTKpsbGVEpmsgz5DNjfvvFdu/qZlyySatvW1oa70jRbcgRfXFhUiSqGQ1BWwtKyGMawnfb6137BRqamrAWzpOqu22km5wI6nTr8xwGaSQ7XS+BBh913D9AuIs8vpjZlIppI2NLigjwgKcu415TH7DSCchzFQpqkOL6AXwaMEZqCYrAkEvb0yZz4uYzYlxDs7+r2LC4a0XuBM7r+Rk0YnqCSNlhnTBNhZDyo4tHEGR8dEUOFzIWAAAxDUNrchKZW9r4EB9gBP98ZGAwQkA2xCcj4+DksdKon1iUHsRqNJAQNHNtrFivkxMzhQOI+IHDFtUiMCDqhvPnMqXyBTgkHG38HZ47nM5IuRc8ZnQskQ1H+A17QmDL2VARWjRcf6UBj/TKYBe6OVgzZ8OLysqQ74bxDraQxTMADq4ZHG4fXj7RrIiYLt/XVZ0qI0DOfHJ8SDAjMwXtJI7rR8E2OMerysrNF2m1l9s4N9hV2sLsjLDqTjtu5s9OWTkZ9UIWDJBrRPQjVCQPwTPCGfJ00I+WkO3BUmsdwkcmogWbyuQ5l0WT2LrSftXoLidKm3bh1x0p9AzY6MirpBYL60uKSAqGLeHky5yyXtvpOmqo8cjMCWA+nZmbUGIbmRxAGwuBQnZl2l6MbH1333hhwAph/MikjZg5imrRPHz+2udkH0t3BFxCILJ3L2sz5M9bV06P1SnJH1URg4X4oEeL6AzU/2Dwc6Aw2wRJaWViy3Y1taVRXyxXtP5AARJbyGGXLQPvQtva2pXNkxMw2MyEHSjynp6ds+tSUklHuYeTnLl1pg6EOdHZZLw25yoEwwFRH2jKdBeuZGLb1atnWq1WJ1Cc7chqJRnS7fnBo+ytrmuyCssLNYJySC2MSkQsenBi1JvPnyHtKj5XpM1cM44G24nGXHsXYsrMoHQbw5/6BITUY/+HNH9jTxSVl5YMDA3Zu5rQdlvdta31NOFPf8KAI8GPDIypNWQzZTFYnriTShdlhw07XNi4H6KePHtv8o8cybuQU5IHhvMFNhD8KhaeGXkQipS4+Nx/Jzya4ZjppB+2GHUZN0qM4VPBzwVEpo2hEXH35inWk0vbdv/hLsTumxseE852/OGNvvf19e/W1ly2SQAuYiTWXQCT7X19bty3GkhW4XNQGHehIPGm5BhMUkAAAIABJREFUYo99+9d/UwYHBOhqzb3d2LjP3VLc/TqcIDwZoP9xBh0EaI29xrxpEjH74Q9/aA8fzIpF0VkoqnGBOwUnPQE6QtarjFrKTq5pwIAJY9yxuBw9MORU/8h3s505g/B8VAGZUVfWAM8SvBHCfL2BaBSDGi0dEkxXUo0g4UhpCuOARiyZX1guUvKrz7G7bwfbZdHMeE+YM1wIHHTwb36eOOviErd88xME1d1sa8LVlDnxWciUKnr2NKYl9J9IykyYzJ0Ajyg7a4tAToUAp7raaqghSaUB/MMhT2boVlNMopFBQ7+EZQGnO2nFfIfGs6F7Mf3HYYOmBfcU+IhqJVfs1LpmL7FRCQ5qbDGpay1be7aijG2wt9/6ekoKYJqoXV8X15rgjEcfwypALVxyqO1Mc5J7w6EnhLkN1Stnr7zyomyvZAKMZyRi/TIADsY0g8pLDcJAi4NrZYipHYmqgUzji2cMxkqjU9m/VPAiui5o0EvP1uzaR7dsfGJK4kDqLcFYAn9vYGTsjvCsWShoNM4I0mTN4O0wS6TTke2wffbz/ILWCIF0anJS+3BxfkH/RrSLYAdjhSYf65CKm+oKWigaJhpGyVEhZi1bzFn/4IAVuzqFAZP6szc4aGRQQeYMi4WDM8CZOfRJqnDqvnHtI6vuV4SVk6WHwk7cE0ld0FOAmcrsAIYPwcg5lQZYNTIZU1Mw3hJu5PzZiy+1yRYJ0Iwft2o4NNets7fL6jGzZ/vbFivmrM4mhI8oVw13bT7cP7D91XUb6x9SEwTzRsosbjT0nkQmbePTU7K7ysAU2d0VdkSDbn5uzjY2N+3iyy+LabG6vGQrSwt25vRpu3TpkvA5XLv/w1//jfzFaPDNTJ+yV1+5Iv4y7tw4JDC4wSJkIxXzRevpxvyxKFlRAi/6Ck+fPrX5p3MSSslD16se2u6mu6wwXvnSy1dsdGRE5HgcedGApjmUS2Os2akZYoISvmiwBLoG+i3bDa1qJxgP7xADhetaXJi34cFB+6Vf+EW7+eFH9sbffs/6e7sth5RjIW3z87N25ZVL1miy6OrK7gnRNBgQTdlc3xRdKsygoSQ12gSdTvuv/uk/szoZJXoHbfeaI9MJJwPF3PiZDNpxvBNyoyczaAT3UTVDgrG8r0lNnv0B5VahqDJbWC6NKDIYKerBhPAGlIYWgIz4s22CHcji+AX3FMoeWSsHH/rWuBUTmMnkKL2r6BaksprsJIMiKAIdkBlyTZSI0lKO0sDq8fF6PrOw2ZgYL1A4GDGmKU2zx012aY4FQTpwmAbiENYO60MCUTD123ZAQIDpQnaZzwtigg4ny6KOAPLgEKJ6oFEb6PziwUepKv2PSFvlNxUfRgtkvoj+uPVTYDcGG6LVkDwrAZpAzcbHJokmEzROGsJAI9xnsmlJzaLVzTMPIKpkMq5gDdYPTn5x5qzcZHjOjILDgIIWxn2X+hvMiQC/hiuOSYa89ST+7xxoJAi6unLKoLMZDlufFBRGHSjUaqhCDQRyZaYBHdQPHX/4KoQAAjSHpTfGirr+XEdOEMchU4CtqC2vrttP371mff2DOljQHeHACw80giAsDWmiVCrKpAv5okNAge4zTA3obFwzMMjly5dVwbH/2FPAHVRCwv/NNHgHzOaNz4TdvHVTPY/xoREdDsiMjk5NiC7J2kSIDPorSQHVEvuC18mJnn4KATsQJSODZriNROHGh9dtZ2tHe5g1pFH/LO/lk5mwlkgY8ePUBC6wF0yY8r5NTk1Iq6On1O0DdYgrvTB1pg1o3o3QeeXA0vGoMNNMocPmV1esnoxaqrNge0dHsnyS+H87KpNI3CaYsGLMlK6w66423MAykxWew9MmoyGd34eT2WyJRcFCpxF44cUXJWTNbP9bP/qBGkR4rLGh5xcWBW9AyC/1lOz01JQgA/BnBF24cSju0cziZz9bCaximk0pg0GzA/4gnQPToowGSmEwhTVI0EflC+1diSlt79jTh4+tdVTXMATBBzyMzUbpCai/iYYHXny5nCU6ssbQNc0hfNfcC9CxOe4pUpfzj5/Yk9lZ68xnNam1vbFkly6clpNF5WDPcSaGGtJpldFkoGIfBNNbNFQY906kc/bP/vm/kMlAFLuiSMwpV436PwrQvpEC5bSfgTiEHZ4I0OpSB6k6C/uHP3hTpzpQEcF0cHhYTBIKPHoOu/sHtrGzZzUahGxOcFYZr0a1kHm23AMyUIIcGR3wEdWM/ORosIJPssilL0Fm5VOUGjqJRDSQRCZOk0e8VekoR2xocMgGBgd8DLhe1/sQTA8lB5l0NxqVn3g4NpQhKtMJshiyGemK02wKdK/578lc1h3h5SGXl1IaG4nDG0xQE61iACUUpIFACLwEDSIsLVAgFYLf7n7ZTp8549kzQmKBQLwm9jhIyfBxjuF5p2AS4WDigU/DP5msqhWoiKsbmyrvCdKhVKw0N4RDu/EAFWEmRqUR0+dZWlqSwA7vJzsnDl+gIGnSkOVGlOWKBktAPzq0YkfGCrmM9XQX7MzMlCWhqbTJ9r2JKLhNfmyBt6Iy55Bm55ZXZNAEaNxloP5x/4EWaRQDLdAAr9XqMsaIxNNiLbz3wXUrdnWLNABbK3QED+VUeeY0+oFsyKB5VhAEfDgno3/D5ALrHRsdVXAEh6aapOKQdnM6o8qL96YSIS515Dvszl2E8be157plYpCwaDJuY5Pj1tPfp4MbrW0qDAn7c6BzwIrqyOCOwxasadYIrBkOGhxrYOo06l6twXMGliFIM+2oJKDgzues31izYfl4xHqKBXvw8IFNnzntQTkeFa0ZFlDkzPh0m2wJR2vGlcG30HGNphPydDtCECSTtoqaYimLoWjWjoqiwrgtCwVYA0wPbYvwxCLzYrFRUkD+JrPZoPGGShUCPEEpJA3f09N26dJ5u3nzI3v06IENDPTbq5/+jBYdD3xvd996OrtlLMshAo7HiKpOtEhCpG5+vppbZD2JuL6PA4LmHyR0dU339zThNlhiuAQD1LptlcsaQaUx2hFP2cbSioKzMGrsjNIpqUyJB00zDQNPQP1azQYwx4XzXMhb/2C/LIbIHggWlGhcJ6wSFN7u3rpuCWtavF2zly6ds76egm1vrbkwnBTyfCEQnDiRwwAdi6eUQUcTafuDf/E/WB3Mi4NQllOwydhQDmsIZw4CdBiJw2ZhCHFohPdEs4cDiynAWzdv2EcffSi4gyYKJzgBkYwOKhcY/MbOrm1s74pBQlYtxTDMA6DcSQQeC5+E4Breg4DLfdDBhXBN/UgZHtkigZQAos8HJMDnBnPF9zGf1/hrT3e3gi/O5/wsjRYzthvglCx+FrqEg2gABpNelJNo9vKzA3a4Y9muQuABR3+0bae8J+0FXYvYB94w1LhuljK963iCj4OHoAFeHR4+8KpZbzQmedvBkWGV4Z7R+hAQhyiBmKdGkiC95XhCzUc2vuOarl5IEtDVU3KLtQBz5b+zPsBDea68F7gqcODsJ7dVAWkKr1L1CcJoTIwIMmj2IAGTRhsHLVxqhjlgRuH2jg5HLpu0wYGSXXnpkqVTlN2HggTByWmAAbk5j5PszI0fCNJ8WbcS/Y22KUCzzwlclOeaBwA+UnAnwz60WDKrDPr9azfk0s2MARUvQZTnBRWN5whEQgLC1zX2fFBRssVvRt6BlNqNlr108UU5Mc3NzWnNEpy5V9DW+H6MZMl6+Zh37t2RPvONm9d1TwpQSKMJz7SzDIANSy4CKAKoRVBso6mDkPfUiHhwoOqWMHK/iVfoI8FIVOM0z7nvwEv8O40kAhRThLJo7IdSwI2mJdBNj0fspUvn7b0P3rNCFwNpUzrwD+s1ZdORFy9cbkPG5kQfGR60w+qBPXn6RDoDPYP9wo+ZtKIxRDmajCWtcdTUHDsPryMPAA+LYUUf4utf/7rGl2cfPBQ2RFnCCc4II4sEEZiRoWH7++99T5uBjjIB+vz5M/bOu2/bkycPrdhZsInJSU3SMEhC1gJWCq1qf3vL2O7Vg31rHtatVj60B/cfimwOnEG0W15dlW7rK595VeJJYD446uIwDL1OzsR0z8m2aD5iSNA/aImm2YNbt2V3hFsvD4Ux4L7BQWGwlLGc4NCaJJSEvm6uw4YnxmUGiY8aTivvXftAww/CYGdmbHJszN5/+8e2sbxgHQmzieF+GxssWa26b/UmBrBOTSITgoLFg5QOMAEFectYwiyetN/7/f/WIsm01O3IoCn3yDh+NkD70vFU+ZhqFzqqqInqjUNtNBZis2nv/PRtDcpASURFjLKTAxLqj9PW0P7ds83tPTUNgTiACWCcgKODG8onL5lUBg3URIXD2uCZgP8ROHGM576TBkrdjLK14YNITGxiLVUsdGqBg/d6I4oY4EMarg/hv2TYgDkEFD0yGnBesFZgCA0H5Lx8DQ4ljU3D4kAPWeU5AyoVvZZrJei6VkZZG4/gT/OJz8R9dPlPl6kk+HJQnGKEly+osV4VpRD4ACdqfmlQiExeiHtL9xpsFFoplaQ/O2dv7Ozvq2Is4cqikxtXFneAYS3ym0pFTjbKwNO2vrSkZhelvvtSus4xD59kZWVtTcEY8R4m7diHBGjw010kch89EGujqxOI47Rl0lTCLSVBZPp85LCnEE6g+hPg7rurNwcLwl5UEBAEuK8EWA6REIPuyOYF29DanVtYsg8+vGnpbIdwZNYIhzqUWDJv1i7ZLd/L1B7XAlbN/eDZcE/4O0ywHjwOj+qCdThYnXraErccOYiwimbq76Pr1y3bkbXVtVU1s2XPlyvokCRAo8lC3EDUiGdPgkADvCONFrWPlDP1qr4GlZlMg0kaqjrkl1ee2cMnc6I/5gpodCDalFbS4Y3mqrj7rD3eM0MjsH5o52emFXOPmnUbmhi1RCYpqQB6LZELFy+3KQPKe3vWV+qRJUu5Ura9g32l/Ri+UuZCMMdRonHYsMpe2WKtiG4mcqI8SXEtazWR4hl/pHPOpsI1BSyT0xEshgYgJQ+Sig9mZzWwMjY6YhcunLWDyp4ySjK5W7du2ZWXX5Y7AYtkf3tXusyV/T0bRmIxauK4vv+jdy2b9ODJqcbPRIcD7dtER8Y+9YXXJNbEReNksb295R1iBmsKBUEGlFlDXb1Wxlbp/kN530HFo+xFVzpbKEgsH1rP7P0HKrU6sh061dExIYDhMzZz/pyduXDOPrl/z9a2tpRN0DF/8dJFS0Tatr60YOuLj+1of8dmJscs0j6ySnVPXGgyYT4TAZpA5UN+7UAsP2Xt/1cZ63d+9/cs2ZG3ylHD4nJlhob2H2fQ/6kALbz4BMThaU3T0tGYlfd27I1/+AeVfZR28DXR2OUQ0vQaEpLm7hlYHFFNkMVI1ImDk4EUFPiC6TMyz8F+hyN8opES3hXNCHw8J/HjCTwMsVASs36qNatWa4KzSqV+lY0wPNh0PqDBwQXFz7P3VuC1yJqV/KT4pMljzmz49xB/Bi7hMwJ3EBFV9lLdleETI5PruKJ33j0gs1nJhkN9ZP4b6yIULQIuIcDzevTPmVqVWS7Kjsf0Rm+mAsTCCiG4wlABGuIQ42AgGjH4RIAen5rSPYcfzH326sdxfhghiJJxWOEFuTI/ZxVGmw9rAZ0NfBjIw/cEGK70KCpV7Q10OdijjCBzuOP0A6zRbNSskEeSt65+CQfKYeXAg3NwqHvl9dyhXIpugmQ8QO/s7UvvgwDNqD8QB4kAEALSxNs0dQ8bahLe+uSeMHfiA81+sl9MBvr6SsKLkY4gnggeqFb07NH+4WfReCawb66tW2VrTyP9VA7cEw5l+hxAdOhlcJrxOTk8qZhRuNOEJIfx6qodbG0pQMMw4zlC/Q2rn/6+PskWUCGKDilrOZg1fv9pjLrOOcJfER1As48e2frWlq6Vw5pMHsiSPgsytXxWEhr6K0wfd6aTlmRuPmq2tbdj+4cHgpd7+nqV2EbOv/Bym5vJJhkc4uQ2BWhgARTgWGhTU6esXW/Zs8VlOUukY0lbmV+SJ2CmK2+P5p8I/CaDBedSFmM0XQoaFz53/ryMJdmsk1OndNOZVltbXbVSsUvecxcunoVxoi7mT9/5iUSsoZwxIsuEIBNjqM/BHeVkxz0bEZtSptOiDZMmLc0e+K17LKx0yj77+het0NctnLHWqls2B5m+oYACBo57AgGaJoscOliWlZo9unvf5h4+Ep5Es5NJSMjw5y9eVAZ97YNrdoA7B5KpMh5ATcslK1Gv+8o3fsF28V7c3NCGo1waKPVYf3fRxvq77O//6i/ttVdesmgbOGlXPFSCBpsXXPVg32EBWAHJFNQkE4PiN377v1SAZuyaRhLlvyhAwdSggrDSuQCHVikajAoHIjdQEAlYobsHnACqkb/+q7/ShggDtCCKaEzXKz4006bbu7Z7UPFuuhgzPoqsUfNARJ57hlQnXGjuMc8amIsmHhsXERo2igIgVDMqh0CYHmiHj8nYcH8/HnfoM7tgfEgkUG2A4iMc46DM9CrBDwPBPCd+yf6IrBOqIFmPWDOeZfPaKlKYQU7O6/x9A0ea4D31tWCje6Ms+BWUwPocKvdbdvP2rWC6ry0M8Tj75Z43mtLcGOof0MEEpkxFp6xPPG447z7ZyHrm3nPtLhXrtD+5g9Tr4sqiT3Ln5kcKps8FspxBou8LDlIgGOHhfH9Q0QDdEUCnJyekKd5qoaeTso4sYkLOXqAfpLsVwE8+T8hZwqHrbitAXTr6I1hB7Qi+Ct2yoY25u0rMOovdsmwrV+v2ZH7RHs8tqpfBhPEUMISYEvQc6vb06Zx+JtRBGm1kzawXmoKnT88IpqAJTAzaXd9SzwhYhaApoaVYVIpxk6emtObIRqXJIfgW5UN/Lo3aoVUIphvrmjz1qi6pqh6tINYKQ3gS/N/ZkdiaNNhTYPpxHXpkysBbQyOjgqcWYTJtb2l2YW1jQ3sU4gQ9jSMou/IhrYjuCWWYmQsmj6lySHZpVh7U0KduC16NXL76WlsLKdK2oZFhbRp8s9DJFbGf00ZuFEmLAQPWW5aMxC0dJw1v20HryJrxiOWx3oGYHY+rQUcjAtv0jbUN7/ZHIjY9PS23YhYkrgT3bt+xOzc/UfPvS6//nKaaip05297elEHtB++8b49mH1p3odNOT00Lt6PLj+rX4GC/DXT12u7iunVmCiLjE0wxvmWAYGzmlM1cuoCrqTVibWXV+WJeCluqSFno0MzSdNrb1q4eWQopzEbbVucXbfbOPSmPcR0sPKiFE5NTdvnKFVUCd+/e0xBDpN7UBCXXh0DTyvq6Gg3FUklNxMHRUcEr169fk4vKQGfOHt//xD539YplU1gXHWoqi80Kfs8kIVi+GjxwxAMMmgD96//F71im0KlBETYzGWYoZxnymsMArSAdBJ6TPGi3LFIupG48ARr2zBvf/wcFAvQvEHYhE+HnUzoToMmacZphIAP8jxKc+0ZgEGQS0LHQJTgZoIWfJpMK0Gzo7Z1t4X8ENJW/QaYqMXplKW3LpnMK0IyFk8ELjw8OfgXTwO/PN7RDDmGQDv/0L9KT8//OfRG0JYjAgw6wCGuYTRwGXt7TY5JfW9hoDL8Wvk4wQsiH9niojP7W7Y/V5GE/hTKhHAxkyyqpi11GZkaw5etNRn+Bi5SNYsjLQbijyk2TefJj9kOY7wkPGAazIoyU02cJ6F+udheKK3FA+PdzLUBMPE/WPIGfdU0mTqOSAE0GXSxkrZjPWLsFVsph7z0NnR7BIcjXBW8gH6Bn8TxAb2xtq1lKHwZRIDBzMHjWBIctGWY0kbEHj+fkpkKDn2d78dIlQQgEc4K6UxpRktt127rA6AApXjSTMW/uweu0Zba5sip6GxgwBz+wAOsDyVDiTzgoxXONB8YHBGi42tX9favtbotFwX8jeBPcqS5ggQCt0mPZWFtT74CEAziNLJw1zfdwe+hHkaCi7EeAxlEe6zyqCzJ/9igHDbZ7mBgDc8HegfVUgaq8v6/kESiW518+PLCu3m7BvJErn/5C+6ByoODVXepRKcDkC5sbojlTW0T7SLMt/YOUxa26d2A9xU6d9rFCxtZ2tqyzt8eyhZz0VFVGBEL0BJ3lpSWV74JSaNxEzM6cPWvzc/NW3T/QaPCZc6etI4coCk2Kmm2urtv923esUXXyNzKDnER8vuWVZevt65FUYHu/ZvWDmqAECODcFHSgj6Km8fQLV160Ko4H7YZlclkfu2TKSdKn0H5cmEhshGZbVkrtWl2C8HT0gVrAzjn9UU1jMObs+QviB0PHK1L+Hx6JP7u3v6dSZ2F52Q7wosvn7cLLlzXjf+PWR5h52OhAjz24fdOmx0esr7to1sIt2m2m4AEjhYoqljfWxLPQaUyA/pXf+C3Lg+1aVD0BmXoGesMOa/jBE2bQJzHo/xTEQYCOt9p255Nb9uGH1xSQUFFjmklBgwBN84wStuksjs2tHccdyaAD6pWofODiGjCoC4PuL/UdZ7N8TspUAgVSl8qgA2U9oCo+Oj8L4ZmjGs2ptAJ0Fp0L4VbHxovKckRCRJBI2WQjvPTjQB0Gk+MBi4D3HAZnp60FQBDj32GDVZE8nJjTrKXj2YFmdyj1qevV4cJUtI998w9ef+vOx3KJaUUCoSoOMLFcuEctNdSBcMiFgbVEn4sQTH3CjEyOvgdJjjSbGZXXoASEqLj3ThoNm8H+DLph0Evg+YZVgQ40KeA55KNsUSpFjmnLkxFYBaU9lOFgohxVLZ9LK0jD4gidcoCwRE8MDjE1B93bPTjUPK8mgyZAM9of0uzCoMv4OTOzTOO2o0n78MYtiyUySnqALch2YXsQ0BkaEXwjnnhDnx/YD6VHrm98fEJNRR2QaEyj3V5Ha/xQgRzmC2sNrjdQDpxnXWtQbSHvqXuJESw0y60NKXeSrYJX8/xJIIX5B/f76eMnquT5Hp4xgZyBHxToSF5W19cET8Gr360QXHuVmIH38z3ymZx9IKbY5UsvWH9vSfARwRt2FoQGaLrzC/M62Kl4eF5AaZELl15pg7Oh6lXs6bTd8p7AapovvDkz5Ww+AlZ1d1/EeGh1THuBN3UO9EkoBnF6slc6kAjUM4kWqnhBmRSfMChFZs6cttGxMfvud//a5ucW7dOvfsoGBko2MTlq1cq+HR6U7dH9+xoUidTbdv2D6/L+4yBH2xlmxvjUuE7Ovny3Pbg7q5IERohMTSGm95fsi1/7ikVgo6DWxpx9MqGBEjYG3WIwZMZqJX1JU45mEPguC65Wl57wuz99R5kinF2aOCjUDY2P2S9961t2/84de+nMWevO5vT3uSdzGrtFUQumBc4aqWLefv4rr9thvWo/+uH3rQOpy+V5Gx/qt8nRIWseHYjuxGanm8w9g8nhZXVc03YtNkk8Yd/89q9az8BgEKDdydvVxZ5PBp4M0GriqGnkJXmIQQvP1ABB2xqVil17/z2VlWQw586dFVGfspTuN5NbZLFw39FSWF5Zc9U8uRwjLxkMgkgMqKlmoQJ0X5+bLQijdL0GFh2ZNJ142WWFQxyB+wgMIUaXIxa3gYEh+daBw3IYKEj6h1byIAVMQgvJA9HyGHUItCNk8eU4sh9OPlUZjiyH3yFqHkEvCIIcAMqig6ycQ1wsgBN4uspoTThq+sM1/cjGrWkf3/1Y0mn8C6F6N+DgqZCmujwCNm9RNFYooQlETXQtGFFPKotaWVuVIL82amCbxf5hfWjAq3popyZRcExLvMnpfF5F8MthGv/MwFb+Md0CDGU7sV4Y3hKHnXvYsGoFwR74xp5BM7xCgNTUZZCJcwQF6bQHaUkHeIDm0KbSJEBzANOfoioE3mMtVSs1JUMMXL397vtW6OzVxCQfWdBaPKbpU5JCsHGCGQGbzwD1FJ0aAjdwq9y2g6E3nhswGJkv64R+GRxpEjkwXFEliWNpMnPYFG4qwNeYXN5YWpDELfd+cGhIa5UhFrmddHZaNpm2tWfPtM9glABFSOCrfiQnGWAONHf2YZclEsqeiaVDo+h5FLRH1AshtsizkWfo1FjUQMs119thDc3O3hfbjBkC4B3oh5FXX/lcGzETIAqagmAguSJaAu7VhWuFdAngMlaqVjuoaDoHU1VO5EwupyGUav3I9qsHEghHXhA9WBbvUKlfU4YdqZS9eOkFDZSwjBglf/xkTqfpa6+9Zt3dRekBLMw/kf0OoiYjfYN264Mbtra0atOnTlsynbG7D2etGTPrHezzrAND03rTu7t0XHN5ZWcXXnxBLhcYQgof7ypasVgQxgUGVICITifYXPaSW8TCJlCHAZpBnI/e+0AZLQEaedEyY7GdRfvGr3zb7t29bZdOT9sA1lu1Ix1gH75/zZYWltXEW3j2zOrRiI1Owa/stfLBrr384nnb2Xhm9z6+YWemJ/9RgJadkEUM9S6JvkgxLmptgmE0Zl/7xjdteGJSYkmwRESzI3j/ZzDokwHa3ZgDypSahNhH7dpPf/JjjVAT/87hoYibhwJrXKe8OuYMGtTABxcCw9iYy4dqY0QVnMnmwwCNzKKocwHWrGolUDlEy5jNQxykZHb8lGZtGKBjNtA/ZMXObn1dKmo0ahwTCVw++PzAFXIjPoY4CEbK9sAeFTw9MOsgOZEdHwf0QEg/DNAngzibS/cvEO0JMW4FxCCDc44w8ETL2pGWfUwGnSBgNRWgw0DuWC6Snl3HARpmkgxMmp7UJNM0Y9u2/GxZEAf3X9m1mpsRBS1NQFYPbWpiUrBAqOwmaCfoAwRHhx9MMuT2pmoYpDkM1JhktbWZXWiqWa0MupgFvRYHmsB9TAs7Sd9U2HGuvbjlQkEiyqDVzKV6lKwDQ0WJYBDpSHS8ZCZvP/rJT62nNKipSZIfAiLDG3KD7+m2oYEBJYZMNBNHgAKASoGEGA1nulCQTyopKz0qj3C9QnEjLmiKFLXNDDQ3U2BGRI17wji4uMjlsh3u78oggoQkZ8IHAAAgAElEQVSB4OsTriZ4g0XPvSb2wXSjmUwTWMzCwPKOjJ0+HTRJPgfTzxOnTtkQio5MKAqHB+Ko6GfTIIarLUd1GFAZyAZVwam3P/5YUNjo8LANDrjzU+Szr3yuTUmAQwhux7hE9A0NyCqGrAcqEAA3QVraBImECOBQYmgC0unv6um18mFFdDzoKpyauDT3dfXYZ1+5av1dPVavVC0bOhw3Gnb77m279+ChPVlakdsvLI7OQocExMnNSggxlat264ObVtk7sLNnzivbfff6NSvXa9bRXRT/GICeExwchwchula94VKnwBk6EXdEr3n5pct2+dIlZSEI62s4oVjUzRUeGWZJYGVoB1jUrv30XZt/8lTBCWbGwKkJuZ4PTk3YUaNmL50/awVGZ/fKFq037fHdBzb/+KkdHbXU7Fnb3dE4+sDoIMZ9dub0hPX3dtqf/dG/tXOnJ61Zd90DlctgXImklMncmCAITGSw7Yh96atfs8mZs8rO//8GaMdkPVCpEXPcJHNboo3lFXv3nZ9qKpNm8fkL50RRCptOgjEgiAkLbdvsg0di9LC4dPAHwzBhgEaQCvyOrjwPBFxUgYaDsMEk26GE5ClBYxqK8EwM7BmcEohDGTQButjlrsoK0B4UyUyVQ0f4VK7j0QJ+UxM04DcHAVrwxAm8OmzvPW/0udYEPyOEL05m4nrPExl1+JowC1fpL4cTD85kznfv37YovlFRx301dq/mLXocEQnb85u/a7hLB4QP8cBGAdldXFmSciMwjtTsNL3YFh/XIeCWTU+dcs0Q5eZBU5PXCaL3jEwHB++LfkeApwueoSEJhctiVq+5yBZmErlcyooFmBzuKSg3niAzd1U7r8bCTDoM0MLJ26YAzV4iQANZEOB5NRCH1kw0brvlQ3vr7Xes1D8shUTolG7EgWhYXRg0xhlACuiyYGzL9ZHRIuOAvosGoQimaI5nXVpWEA7zBIHBqw4jJAqIB7WabW/taJCN/g69LPlh4iovcay6ArSomfm8WCXQ4RiWIlbwWcS3pwKsVkQjJsGQUiPNWwxpOQAlKpa2yelpNTJ5njRM05m0O9ME8woaepEaIto2bbt9556qdWZKEFwDdoKHzkESeWHqYhvtWvQE9g4rluxIWyqXUcYpEaJgXJKLleliMHwAJQssTWpoR3VbABfu7xPeCo2Ni+/O5e2Xv/oLVkxnLJ9IyePw6ZMnCpiMeYPTdg+P2u3Z+9bVlbfLL1ywbCphcU5eiO2bO3b9nQ8tny3Yp65+2vYqFbt5/45tV8sWzaYtmk1ZJOfgPGUjn42bCmH/6cKC9fb2Sn0K2g5db+h5IwMDEn1HbY7yZ21jXQ8a2VKEduBTrz9btYqE+yO2tbxqm8iStqNq+s28/KL1ToxaGbnFSNP6emFm9FmUwFI9svpuxd7+4U/s2fKaVM2OwP8ibRscG7KRsSEbGx20XDZh//oP/6WdPzMtNwsViJSj6NhmssqgWW3gvuLBovXRbNkXvvRlO3PxkgK0tqz3a44zaGWLJ1gcoSBGOMQiPYfAC5Lsjkmpe598IniGzTg0NGjjk+POH1ZjCTF85QuON1vMPrl9V4FUPO2wEQln81i2FMeOooZ0wiCvgIEaHZSyel0NYjA///DOx241JFRp9SMGRpIK0LlcweEUBVkyaL9Ahzi8yxhpx5RlH+PDYbAKGB0hd5rX6jtDFkbQLCTIMyjzHGMNgt3PNg7DzPxnWBxctw7AaNsiiYjduY88b/w4QEvLWapwEekLhQGav2PXBEtA4kvwa+HVRpq2vLoirq7wSGnX+D0CFAoz9jPTp9U7EYQtN53nVDyfNnSuu1gUBCEmORmYga2AfZaYDIQ+XLiDAN2RsnwBKACYyYefdCieuBfh/Q/pdjoKoHe3zdY3t7ReeG8OFuIAGhhkrqyhVKZDAfoG5gfZgvoo/IIZwYGO9yRDOI2jmvYgMURBFNXIbE6lvwvk1wWhZYsFS3TmLNnh5hAh/92NARwjBwaS6UGzbft7++oVIVfMc1MDuYndW9XxebjpWTD4djB7EVViKppm8DmBMsIMnSRDdlz0Y6DyVavCsbt7ewUTkiQSnDkMuffg99LfaDXE/ALLnptfUCUILo0MRW+x044qVUns7mxuWuTnr36xDWWlDHMDRaWuvHz9unp7rErAZrqpvB/I30F12dUDQ45vZWnFBnsH5GhLSXZqelpDJgtPnyoYkz33ZHP26PZdixzV7emjRwpCBAIwoYW1NRs6fcbuP3lse/vb9vnPvaauNtrK9259LCflQiJrsXbMxscm7MGTx8qeY7mMfOWWtjct0VOUGhmnNJ8VPQswOm7qhXPnZELLb+buEXwvZrOSA/WZdehrMesqlaQyhQMyJRpiPXMPHtnB9q7VcXPGFRqy/OCQtbMp658ct66RQYvghoL7BFlKo221nT1LNCP27ltv2872nsWDSS6mky5cOm/NNj6LCOW07S/+7I9tqL/Hmo1D4YhsGsR4yD5R9eLnUQnEE2QIcavWG/a5L37Jzr3wogI2anJqsksXJRRM8PfRgiSrCzBilbcqV1lsjsliQ9So1eztt97SZsBa6tQpxGt6JJIvBThKQ+k+O9RKznrj5sfKWsMGIZoEyiDDZiVrA7+9vj5ll6FQESwMgjPMApoqvL+CkkaHw+ugTwFOl7aBgWGZ8ZKdCIMOONYKyoFwuN47YDk4TqqaQ/cuhCNEvfLw5YMVavo55OFN1nD6MsjUAxgkZKgIohHVj8Q1kG0NA304BakMmvLN7N7sHYun4MhiDxZMEgYMFYJ0d7HbuordOpsI0IzaczlQNDWubk1b3Viz1fXVgOcNjzjmDSsdZC6Fenp6Wvz95zZTDutw9R5Ogsgp0XkP0GLU4PRC8NSzQC/CKWdUrvlcxvIFFCEZr3cI7Dk7JmgK6s2D9ab/7rxH9g0cd9aFj5JHhBMDdcDQyWQ6LJnusPnFFbs7+9ByhW5phEPl5RBgKAnWCBrcaIPD4iJYw3zATUdYeL1h3V09CqgkjntUwAO9luvpdihDAkROzWS9hNh87dDNDNC9h3ZJIx6Ih/vFzIH41oFEAOuLGAWbCliJhC8M8uhz0IwkQINBk2nzG5OBbD4voSqGVLj+8YkJGxgaVNCWMh2JZwJqal0Dc3NP5+Q9yIEApfWsmr4pyzKhXS7bwe6uDonI6699VaK7GzvbktzDR48pELjQuAwPDTJdWJEiFw028TpTgO448C5ZV7HHvvmNb0rwyKGQtmyB9je3LA/rYnvbPr72ocSJWFzoRU+fntb799BhjSdtv3Zo3//Bm1o8ZHmff+01W5mbt0+ufWR9+S6LIoiDHjMiPn29tn90aPFcxp6srVrHUL9VGugpd2sRE4hRqRro7bV8NivdjtOTE9asQavZszSb8ujIttc3xPXuHhy0c5cuCVPiNw8ZmAFM6P7d+ypvuju75XANbxNFOzRoj8TbAod17jGQSTIa1an33jvvif+IGllPqWQjo6Pu/1YtS5imfli2f//nf2qnJkb0d3QPQkoWbBdU7eSLBzEcbeh4UhDHi1desauf+aym+gjaiARJS4NAEYahE7CDTFkDk1H+5PQWnKBsqmE7W1v2d4FAEsR+DHt55l6eNqUfLLeOQJyfrGT20WPxs4/V9gLsHo0LaRVYS0MGHIrAB/xiSCXk5VLm4qwDXxYq1lG96o0kpvukzdGWpgGZJuay/FYvysf1gkw6kGMVfo3gJHizj4p7FzFw/wBHDzIrfbdMGb3s59dJUfhju6YQtwky8ZAiyveR+bQQqT8ZoBHQ4zqhAUXbdufubUtlkvq7DqCTPPF2xJiow+4NeVwCDmP2QBY6TvnoUbOFpQVvph5WdFi6ByADKnFhlwSeSxcuOrwimIf75pi7aIsnM+qgofmcfug0RWd2MH3Jc67pkCW5LpW6XE6Uo0JZnwdknxkM77FXMgRBVwKIioVAH0ij7Vo7PpgkL1Gqr0jM8oUum198ZrfvzcoyDXiSpEjN+8OaMmWUEUkYqO5mTp0KxLxq6g3t7ezYQF+fpgylOrm1ZYli0Tr7SmJx5WTAHHGnGUxqs1llqjTpgDTIwFeWlvX5COTT06eV/TpM4VOYbrt1KIofDDYmSZGHIFMmeYGRwWvYPwRgOP4Iu7FPJF7Wbtni0rJt7/jBA4w6NjZqPT1d1my6axEB+t79u86UQo8DBc+ZGc0OgIsTw6DiMRMR+erPf0MYNEyHQk+3rW1uaOQR7i4PjYCKKwFz+wRobSow02hUxHFKTHAh8CFAfmCEV168bNFm057NL9g8AiZHdTl3i2qS67Bf/MYv2vbutmWQskxlpAr345++LVU6OrSTY+PSaa3tlS3NYDfk9wr85bZNnZ2xrfKeRTF47CxarLMoiIQIRUecrBDsaqSvTzxHRpmH+/qsO9+hYJ2Jx3VYcBNSmEpmMrbBaR2PiTcJfcavbVcNOHQA2PQ0H/EZRIujFwK9hmLg8/pp7UwM3Cl27N69e+rCouGRlWg/jZi6NTCN7EhbrN2wv/izP7HxkX5rHJbVHHWXCpwi0grQYPthkxChpno7amcvvmBffP0rMm+VHgE86YChII2AgO4Vsgw0RRWU+sou5ZQcCCmZyX/wR2++oY3BBBfmvQwvMPUEDZEsF0NQcSAY5643NXhTqaKw5vg4pR3BlQ0Fnxtt4WKuw0aGhzQtxWKn5NVrA2H3p/PYz1cthWEulDS5d/hANrg4/pJ9pT4FsmgUKUpvbpK5g7gSlARrtOngB0MTcpwmgAQnVIDvkGmxNvlnGKD5Geo3BgwUZ2gEwZ38M5B7dfiAbDuAC1oNbbLjfFwMOQIktDvPou/dv+cBWtQ5x3AFN8CYwCA2nZV8AQGaqkNclpBjDOcwFrGn809FFcO9w+FkqKDe/wG/5DOdnTmjLJhnpQDNNUj20qmWYRMzxOGPA3SAyYu9ooOahiEuIW6OgL0dz5EAjROPZ+PPm4Khjomn6PDxfbinvL+rSltNz1YrOJTdyRsKHhrQ0VjKHj2Zt8XlZ5ZIZZTJE3fkbB9ACWjkMNVMk5JpVGYNCM7QNvkag1lk6mTA2ULRcr29trW/r39T1QNr8nngKQNhyssxEtWBsbq6KjmDMCBD2SN75TOGQRcOP9rMuMnvbO+oOUjM4z3Bx/E15R4Ay4xNjGttQ8tjrXAwrKw8s5Vna/o7UCsHA8p+JJAHZRT4dlUR8VzBqDnYFPMmJ62vB263SLVaFxwukcsvXW0DjLclmxixHdy0O4u2tLKsIDM8OKQshBOFwRUEr2l+gGWBLSUiCWE6EMvBHk9NTNiVy5elGPfk/qzd/PBDTcwMDw1KOIXOK8JCOvsDkNyXsdl3v/tdu3njhr1w8ZJN4mjbaNnCoyfSbS7BaRwetrOXLtgBmXwipgPl0fyivfP++8oGeXhQdc6dPq2f+eM33tCkTjJi1p3P29TYqGUScVtZWBC2RQAq9Pba/PKydXZ32amZ067r0GyKk8hGZXNDpyGbHRwZkf5G39CgZQt5DYxAHWIxoGEiO/dmU13pHnQPcgUfsdVI75EmtKQWmEnan//JH1tvd95SceABH3tmLzIGT4Dm8HMRMfSgE4b/y8jElH37137DDhgFVxkvjkcAPwYuKcH0ILst3LjhJlWJzCYOJvF+9Oabduv6dWkvQ4vEisf1FpwaBMYmNTWSw3hCAXZhaVnKa8I9A70QNbJoiDXrmoxjjHl4aEDGmColCWRUNzTjWm1bW4cVUxMlUvV6kOmS/XH/OOjJWtBnkCkvnGHU6GA9CKIhwfCpQZ/CdS+8Yz2fAOYQ1BE0yv5RgA5gFe6PXKaDbNlBbs/OQ2qZSmZxr2FTIGzk4u1esISNSpf0JOg9fPJIG48NSKmrTJ3GnAJ0RD0GArSqvQYZtHPZCYFYKmFYOr+0qPvGAeQHd9N5uwFbhuczOT4e9IQUjj3IBxCHZ9D++cJf+u8h1VDQkDNnYDcQ6MMA3d3dqQDNtCABWiqFgsuCg/0kHq12okMJBB+CDa/nuYTiVS7OlFFSYZGEPXg0Z9VaXQijN+fbkvbkGoQJB41X1hPXIShjZ1fDT13FoioKBLfYY2iK9I+MalCETJX7HSonlvr7bGpq6tglB1iDAE0Dntfwu6er2wb6B1yWIOJ0PyALnjF9MvYNgZjf3LtcvkNfZ93wWjJ5QWg60DEO2LaPP/5EswIo7jFfwmsR/oIyyCEGqwWTDYlaxZEMTtjE5LgNDw17H6palfsOawVGVOSXvvXLbehp9XZbLIVENqMLh8s7MjwsChsOI9Cm4DaqWdhqOIaIbCPDK/GEUn00NXADQB0PfQAyWPAURrnp6CLJyeSWnAs6siKVR+MpaVswfk1zDAU5fmOsSUTg5jESjkb0MAEymQhsjbC2b9vC4pL9+Cdv68I4TMZHR5XF41Ty3ttv29KTJyobUox/dnV5Fp3A5NGbiuhJb2xv6zRPBaLynV1dno1qEq2pyS4y/7GJSSvDK9VAQcwqmK0ytYT7rtytKWF8Tp/Ahg4CRAA2l7L7o0PbXn9m7XrN/uav/r3NnBqzYg6O5KFvJhZrtuM4QFOCAnGgWdCMxK2zp89+97/5fds7YOjDM5j/CCdU6fmc78vCUUmnUs6HSSQ+3jb7sz/5Y9vf3HTt5WAhSi85mMYSzszzhgIXCL+gakdDhUDJZwCPE9eYrKvdEi2KQwMtYLmR6LP4tFnQz1RwBqZh6hR6WQg1qH3VbKi6kZ+cRLzS4tNSGpItCgpR0HieeYb3gmDs2KPTrp43FgPutBcC3mRURs3rgH08KDvOHXKgSWbgMrs0pzfcwHE9++ZdnrOv3QKJngE0LPjLmt4LRr0F5wpCiKrHQLDhUGP/gIvS9CJg0qQiQC8uLQUc8wCKwJUF/CFgp/DT0Rx31o+rv50M0CFTJ3z2HqtdiY3EisqBIEr23KgzLYqxgfPiOzsLepZRHZzAd6FsQIhxn2i0/n9k0N5gpsqGS+/6H6wbls7d2Ufi0EMtg/9LrNHrgkOGZ8sBLbjhAMlUcNuG5XN5ZcR8ztA1huwVQ+WQm+ywTVMJJNuDNU1mKn2OhGuIAxuQgSOuBMSEsQaHJvELKI4klIbl0MiQEi8pIoKnHx3p/Wiuu9NLxavRpgtwkTzs7u3bJ5/c0Zi+YslRXbFgZua0JCo4aIvFvJK1+YWnOtC2djZtcHBA8AYsKknQBswckpPIL37rl9rLz1ZU7q9ubtrw+ITNnEW4qCoMpqvYZbP37tvo8IgeJDiTGifxuI0MDlkXeGOppB+C7xb/TV1RmBhS4IoJN4NmQmCnqYSmFdN+TKjVqm4giwMBODNBOYlQOf5hiaR9/803hBVf/dSrx8phKpkpuQN78zCTAdxnM4Bjwde+9s679uTBA+HDUPziZIYBnQf7efzLxicm1YEGf+bUZVychQzGzvUCV1Dm81nSHTlb396WazTMDxxVxk9PC2PGY06DIGTUcHyRDyXLo/ThflD2HezZ4txj293asI/ef8e++voXLBmDO1zxabEgQG+sbyiDDiluZNCtaMLSHQX7g//uv9dU41EjENIJ8FTPkLwxGNLAQg4rY9gavgiU0whB0I3+9DvfsSgUI10vmUJKQUuvhXUh6pJXCXLNYGNTNWioI9R6YGe7ED5BhH4FARZN6bD77Z/NJwLl/BzAI9JxCIZQxFKQNVRLhzrVBpxR6JpkZQQ0CczLgikcV3fBeG/oETgcCgGu8kEfxGwCbQ0dXE6lFssBQReGNIBEApgiDO6eSXtQ07M85kF7Rhu+R4hP83M5xHgm2C9BByWbJmA7/c+DO3uBg4tMUOav6HCARbMAgRgQXYpQpSwqyNDM5Gcx5MC9IZC72FNUiYu0RYL7wScmmVANEHC++XwCKEKdkhMBWvrcQHSYUcDAgVaCSXNXMQjQAZ1O2ia+tkQXDKsHZeNMtHoTkuyQgKNDVlrJDPjELJnKqBmJlgsuQPcfUGGkZRGWSmWkfQ1zRwdqoHvBvQkx4aHBAVtbXxfm7NfSUpyBCoogFNfG4EgYnJW9HyHV6f2yEH/ms3divsH0ZLUqYTDOoJz0bHx/SLcDA4NchxgYCHqxL3h/Yg5sDMnnBrRFNZphV2oNx4RBE6SxAwzXpQ7T4SE7NYV8AjTiqu4Pfy4uztvu7rZcz7n+6VOn7NTUpJ4zkC7YdOTqa1fbCH7AZb774IHK+M9+/vPW21MSBrO9sSUbl1bd9Z6BPcB5OLU+ffWqOMC7sClkMXSkGwM4393VKeU4FpayDwcSFZyxw2IYhjIgZnFZF0WgWcl4cd7qRw1lx5hw3rx7W6aehe5uO3/hgrrXarBQftCErLoQNguX7JMADaeQm09gnr191xafMlK+Zw2mI6NRK+/uWE9XpxY0NxdOI2PiMhagtGm3NJbOQ+G0JWvD/RmXchobPXB8Y1HrHx62YqlHlDECC4MDoRwlewPFLekeHNWFqz24f8f2tzcNtuvdT27aa5962fIdOJpUlCVwTXSzGYxB0jQM0GJtROOWyuTsn/7BP1fAJCOJBAYBYTA57q6fmJpTqAmmDXkWXDPVzOz9+/bG333PEtzHeFzymNwHleSU0+Cd4HcEG5puuKIHzUI0Rzwr9kabT7sxdRazI0pNXKk7YKt4JqTgaWBuSY3NczALHhGLJpCOVElr0iCuMs16iL+cT5M5fztgDgRazh5CyWzJBkPxIw9ILHYCOlWRMt1jaoP/Xf9NX8Tjj+EPD+JhgA4Dsm5dMKodZqPi/h5zoyXzpu9lQ4LRV6qeORIqQ4U9Bc+mH2AkBp1FME3n9ibjaKwHU5IaNmzZ/MKC8GfdU/i6mO5itktATyRVbYLJUmLzHqFglT5rgDGHWXV4LQo+AaNDI+RM/NLsbbUDGIoA3DSHOAiYQVAOArTPxj8P0OH9Q8grDNDgq2HGretFjY0pwlrdMh15KyNE9uSpReNJaaqn0h0WZzhJOsku4sU1skblhsS96ira48ePFaCBOKlkxbSo15TEoBbHcw6HiYAeyITBdRE9Iuvma8gh8wx5fxI74AOOeuIXCACYP4cK8xIYi2Diy77GBUrmEngQqjJOKIDT2OSA3NvcEQIA3kyfCtYR/SOqg7CSZcoZpVB0boB5JRFsuAdtK0jDliMhpd+HZRcwS0hpjvzWb/9Wm8BHyf7uBx/oBLhy5YpGKnGsXV1cliC2Rr0PKjY6MuweXqmUoIT+7k7hjvD/oI3cvntHlkkXL17QDWJzAY0sLC7YxtaGRiKxwLp0+QVlpdF2zEpdJdtZ27BPbtxSkOYkejg3J2upi1ev2NOVFXuyMK/A0dvdK1W7nmKXyoV6u6GSEtaDMo1ITG4mTGkhT3r71se2MPfUIk0EujtkN4R+rrAyCPIW0UimRLIbR7a9h+15VrKDXKOI9JywMXwJm1YaGJQY0uLKikY6GSkXrzSYhCL4cfpTgUCRI1Bz82GFXL/2vhwscumEXb/2np0aH7LxkT5roF5F+YzQeYBBE6C9b+WbHU3oZCZnv/O7/7UgD+yDCNBkEMcBOghiykaCRpHHJsf3qGiAYYCD8B+Eyri7umqpqFsg8U6U5QRQxlY1zEADkAYsUANC5IxwU4ayaAO8UQE6KMOBOMiiWWTSYoDoTybZbovVQoAm8yHwK5AFkASlJfGUxXuwt6umdLFAw9L1j0NYwacEQ3iBfM6NC9TkEw7rgVybA6euwIUkZG/wdb4map+ybhQZfCzaYREP3mEV4pOYDiEcc63D11CUMMkWDBU1ZaBKNoWITkSDDDpGBCnwfOty0qbawtFdmDH8eh1SPjzCp4cn7p/X2QUEOyZ6qRC9Ko0Ln0fWVY1GVUcBTTwYzjgOzAG9ToJQAQ1NnGFoZTyXRktsHR+oaYptEArzh01C8byPA/QxrB00Cf9xgNZpKQ0TD9A8BJrK3T0lW93YsqcLS3KlJ0Cn00BYWauUqzqEOHxCxUEOeJhPfC5Mb6ncJ6YmtY7At8mkSapIVqjKla2jO4KG9AFeo02tQXTNSSjB+fk3+4DgTAa9t71tO+trGgAKB6rSmZSocVTIaH2TuBC8mSLk53JNMFMkVUC1HI3Z5uaWlcuu8oijDTGUNR5qhsOQgkFF7ETnRhIL9J1oCEYdiuEQAbrhdYixOTf90CJ/+H/8qzabZWtnxx48emQffvSRXX3lFTt/9pyyUKbpni0u2eHevka9kcZjcaMX3G7ULY+K0/6epsTIODmlEcOGrvXSS5eFvd69eydQMGtL8W1hedGGx8fsC1/4OZt7smgP7j2QdU/7qGn9vX1qHNx58MBGpqfs3JWXrRYx2y7v2+r6uj168EhOyJfOnhevMI48opo+UQU3MHOCNBXb+uq6ffj+B8peuwoF6+3qlMDMzRsfSZ+XbANam6aSOjIaVV/bWFMjk8wFVsf58xcUAMgS8HMr9ffbbrlsf/Snf6qHePUzr8oBhg4vwRlHkhxKWEwh4WC+Qud43na2Nm392YpdOnfG2s2aXf/gPXdW6c4GDhZeBlPWg7+HARpowU1aUekr2K//1m9biq7zITrEMCN843mQDsrvEwHa4R/XQaEZSMYFtveXf/EXspyv7+6L0kMQUisomMYCfhBWbCYZRbpxDN5MnzkjvE4QCFgx2gIKms7EQG2QSotMAQwNbzkWH4ecrIdqRzKjZRGiCyFVPg4DPQ8CakQN30qlLMNYlbsE2bg3o47hkiBT1ii4shW/B54XB1NvgeOMXGeUyftEnkMArrdNQPXY/hy7PxmgeSbhASjhoiCjVtAWza8RHDYEZcSI0jJZaLedZYO6G5uO+3MoKIsgTfPLs6h6zbNk1gp7iHtBQOD+HV8vTkFUi2CyHA44qsAXPhGgQ1MCyRUg7B9wt0MeOutEcppANlQ9ZNBMzFrseEqOFXAyQEMrlApf0CQM+yTPQzTfERV8CYmAZ+89Eb/XHADXRYYAACAASURBVOLcWzRcekv99nRx2bZ3y3LzhsePBCkLjKY4cCrrh+RK8qZNr0hJkpAhoCko+VE8GsUrTqoHtLG/r75ZKGhFshbqr3DtrL1z585JFQ+nHgXN6qE9W1mxxfl5eTLymRFVIqYBfzDpSmBG5J/v537RHwhbrrJTC6QNOBRIOrIM0lSq9u577wviYByd6WYF82jUenq6JUTGNYVYNIkMv8KqO+TsS0ws0JGJ/Ms//NdtPgBE+Rs3btg1RLNLJfvUy1dsYnhExOn7n9yWc0ObZgLYMmPcpV65P8OaYCSVhQVFjUk8qCgMPYAfErB2trdtcHBQknqPnzy2xZVlu/rpV+Xqvbq2LQyuK1eU/QwB9tnamlWaDZt54aKVxsdsq3pgCTSFDyp26+YtwRajA8PCEdOdGRsZ55Qs6dTaXN+SYNFhpaayiSyaoFfq7g40dMu2tso00a6anxDX8Qk7fe6MbGaezM0pg6EgnJmZsTMzZ1Wu09CkxOGzIch94+Yt4dbAOhxGX/vyl213Z1scYnBcHtKTuXlbXdvQ6Y0ITP2wat3FnJV3Nu3x7D0F6P7enFXKlIaePTo+vCdnD/A5wisBGtwOmONXf+O3LINKVjItcSinB3t0CrPMsOTla5TD8veTVCUsrqicu//2b/7Gttc2LEYjgwAukXkPmFwrRzvDB0AbiEThckwGPTI2qrLSsWTHckN5SA4pRLZY/LIrAjYJ9JzdU66sxgmSkTRiw2w9PGAkrlOv69mE5SYLnM1HBx7VL40pS+7Um3l0waEJagSZjDNwHCEQk21iBIBZMEENsftwFFpNR8Z1m02VsmFnn2yGDS5X+BPVSUhTCzNrb7q5IJLfh6TVjpqW7YCmSRBM2kEZvNEPhEScnsmhHR4eaFIvk0mJyVHl2SBIFozCk5wkYIEE/O0wwIa2SyRIrCfXk/bmmv4MqHzhQaPGVagZEhIDg7F8ApzqDLDzIx8mosqjYoFmJxc1URhdbY9s2Me+nzdGdciJZulDURyqPHvH2xnvf36YUk2gq3Ln/qyYHL19A2J2MN6PSQMQpK4BzDgW12EEcwtJCSChg/K+skvgCqy8coW8AikD0xWqobTrb7C+eA2Jg5quwHI1xLvywncJ9qx/5jXoLWFynU757AXVPgHZjWs9aGpMPEhC1KwMqIkn1wV7kOcHGgC0gb7Q0tKytHv4xXoimA8N9jtkUyzo8OVPElsa36p+oAIeHdnW9pZtbGz6wcDz+1//1f/ZZqFS8iwsLiowELiG+/ttdHDQMnBiIxG7+cE129vatDPTpwRw45KtEqTdss6uTmVzAOs8+CdPnkiYHDcCGnaUFeBlNNvuP7gvvenxyUkZyUYTWQ0j7G3BO45KFIWGZQe0t/PnLNqRtW3MbPM5ld7f+9vviRvZW+y28sG+7R/tWxaOc1+/zZw+Y4vzy/bBB9esWW/Z2TNnravYKboXnwcBklQwrEFmxoMnU+Xv3aVew1+OoIEX2ObWpneOEXdqtlVmPVtdtXVYD5GosnmCGFzeF198wYYG+tUYI0h8+OGH9vjJU2FSjUZLrhFwgvd2tiwZbVvtYN+219dsZmrU+ns6rFLeUeDwjWaiFfGQwkEVyrgYTt6RmH39G9+0wZFRZbQqoSmvj+kEoUpdKDsacHBhYUhUCBGctn304TX7wZtvKkB30IDEMScet4EhOtcpTYVSprH4pEURTwj7496gswubBlxdIj6BWhzYHgsPrjysGxYX3XEWM+UkryWDprpApJ1MTrihsE4ugyDGWmHSasMQ8CLwaZIwHhOThgEZcGyacWR/8HeTKSCDbOBOAh7rWhUIYhHMMO5lDaJeCNZIVagRdLFVWqroqBrYmHLJaLdUUbkjtzuIKxjgui0VNN/A4XSmc56hASbssNawTAfj6a5EiDsMDW9h0U2coaFhOsxBwObr6aSXt9xb8bJlo+Scdt0XUfQQ63eMVowPpgkDGy9l+wG8EeLvvD6MwKJYhnzvwAJNnPlgzTBi75OGDSUwQ0MoGQLp0CD2KUfZdqk6c6GtEPZx/re7yWxvElSQLfDynQDNL3Hkmy3L5gp28+Pblit0WWdXr5qHVDAEYuRExeJQw9qkPU+1zmQdvSySCzVZGWIR/OOUuBbJUHeXHcWgqyUVpHECD6sInhuZ98zp0+pdYU7sOLpJSpiBkZ09dxFiTZd6enWNPGvWK2vAzSQ4oOBgO7UzrKrU9FaC5I11ccrlGN+Sq9SzZ6vKouGHk9TWmYKORsTWIFvnvfFpVV+IRnegPgjEIiozAfp/+t/+9zadSjBYuHl8gB/98IfKRMaHhm18YMDGBgftzs2b9uj+PQVoSNd379wWJ9ptpnCW9Vl28B5hQA1vbCSjMWHGjC2yoTi9AeElSA5I31kSVsuF0PRjYi+Hie3ggLLoNhtELikVPdC7d+7KbQXyOr5nKIfBO50DZ47ElLXs7exrwIHFQabBBj57ZsauXnlZ+B8ZWiqVcM4jXFBwqWZD042ZjoxKGhqcZF/LC0v24P6sbW9ta7PJ0KB2pCCB3uwrr17VePvd27eVOa6vrip4AA8QmLMd0IO6FBywlmrXD62yvyvz27GhXhvo6bDqwa4Cp5gHZoIFwKydpgSEg0sEUEfEXv3s5+3Fl64EQzJOXXvuIeL4a6iKJ9gioNi55FhTmPDff+/v7NbNm2qmJtrerKJhS3bMy+bm50UR5HkCa6jCqtdl4jA4PCQPSRajmi5wNRnUCUp5sHh4quL44nScSjkJv69PX6McpF9Axka3HewbWh+LUXxT6J5ra7b87JnuoYIigl3gpGSL0NLQnZZhLOygtmWzUPFc9IapTII0WTUqZARnsrLQh5KDiqpCtENrSe2wWquqqSSRnArsgpT+7RxuF3wK8WeeLf8mWNCrOKhiFEqZz3WYdXX16rkRsHktkI6GEsCY60dKCmiEJpVRc6AAsbhDtCNZseP9pNaDKIyhRwoj8e5SI7wdn1CoX7CaCIYBRVANZ4ZzAhhIbAPeB1gH9kaAS/PfQ8gGSIIEhmEluamrMvAAHfK+w/UUBigdHpom9AyaCuFnA7RPy9F/6LD3P/jIxienLQWMgbdd0EgF3iBJqMBcOqpbIdMhyzm0OUIrOD93/T6xFql8a0DvnQVrYR8Gq2xkRK9h/SDmxuflOZ2amhLrhaqJPhrPFzkCtMkPau6GRNLAwSwFOTUoTtinkZHLecljyrE2SYTqti0XJ4l6QTiQTVtU5hYEaJJVenJAdyH7R+YcqaSqJwarJPYlAw6vnFQFBU3JyP/4P/8vCtBk0GRJXPyf/7t/Z5vrG1bIZu0sqlnRqI0PDdnayoptruNmMqBgS0nB9I6YG/mchIckUYr4NVKA1UPhxTQ46FDygXZ2t5U1pSXtl7W98qHtlysqW7DGgi2xtbtrcegtmYzcxBkO4eJDCsu777yrefpSqcfGEL7vK8lSCxGftbVNm5sLmCCUgtKQnbLRkSEr9XaLZ0gGUz08EBcSihXLX7oJ8agNDA/qRqHJzMamQVre3bNCrqAgwGYhi8axlweT6yqIkcKBRuZClnjxwkW7PzsriKN/YEiHAFk8zg2RZt0OdrdFtRsf7rOR/qLVKh6gQ3oUUq6wR3xaLy68Ts7JFrXpM2fty1/9unBhmbnq5HUM1ZWSAg3mQLuCAC2xeMaF6X5Xq/bH3/mODhNeDsVRTIB43Ep9/Qp8mO4S5RidJZC6J1xNFdD0aRf0V1AIpD7DzcPCZmR3c4NJyANdD5NaZCLg0UBQBAoOYzIgcD7uYZidEWx4D6oHNYYw5g1cqPlc0sYO6H1krWRsWIYBF1ChAS8RpA8rZT136GzwjgnWoVUUp5nGv+WYXRO0w59I0WryLOA5h+yJMMg5PohqYlmfn/Ke+6NpTbJKPxpVyXFfuD+wJICCRA/U4EFVuCf9D4I1mDIbm58LvMT4O5UoBz/TdaGDtDRDAg40QdnpcT4hJx3qwBiXa2YxkGWLTxxPBLKizyVX2fjCo4PAGzZAGbcnQI+Ojogxw7+5KjL3cE0poAc2Zs6UcTdv4CgyaDJnDkf+VCM2uDfcDxhIP3n7Hbv88lWNfhO0Q2oakAOn2972jgw8SOrQZgea8gPV2UXEFobqQn75Ed6WqbhFA7we/WTWG1k0ezv0OoROS3BlXDuk1PG+jNMns0l5h0JMkCkvVSyQD/026KI0FoNr5vmLWy++fujEHpdRLusRY14OZbBoDmiC/tLSkm1tbVq5vKfmOfvIOfEkRhz0ZPU0tI874Xp/kiP5ZH7j619vsxgIsGfPn1cJeePmTdvd2RWYXurqFqTwm7/2a6JN3bxxXZuH0wCIAToM5fH0mRlfqO2mm1fiCHBQsa21dXWcwZUoKQYCW3N0NbQBIwkfjFmYNzyZKav/ya/+ikWZn1fZglA8FJiWPX36VNZWTPbBgwTHoZKamZ62dDprw8Ojdu/eA3vjjR9oqodFRHBgyKWQ77C11RVbXprXxkbqslImAJD1l6TCB/kcMRQoPWyiidExS8XidliuWGe+oK4qD5aHNDExaQNjIxbJJq0dd6YBWRmNCHCyn/70XU3MdXUj7oJKXUbTi5jHAnGsP1uyiZEBmxjusaPqXqBj4VxQ7lsYoLWQKf1FdUtaT1+/fetXfk3TU0A+QZ4UjAt7kzBscunPYDGRcYHFI37+f/2bfyMOOBXL3i7BkpKuqeoFaiMllnQhlD2SubbE4YRGNXN6Wgci7ycNh2ZgyaTw5RZU3D9KSxZ7CBXwOZhWpNHDhmezOYsj8BgELkIqMhLxDHrJO/esJRkGiKvrjA0XajKVjpEoeg8pNeLEwgAyYQPws9MpH24ImDTQshDHEYebTEywhTM0yGio/np6u517LAlMzzx5rZfNCascVHV9GsWPRLTJNSATBOyZM2d89DcYsVfGS0AlvW42bXlh0afE4OJubfkocbGgZyn6YjQqZ2lYRCcbe1ywUyQD7Yym84FpQipIU34HhgnATdKpgz5K5Rnwsfm363C7Iwx/Pg++bZsYH7OJiTHnXOOqJGdv1y8JA3l4XXwv94M+EuU4AZqs2/sINdEI9f4+Uy9q3Y/e+ol97gtfFO0OSiJVBxUR+4NYg45Ndb98XPXA6OKwYQ1RuYJDM+DGHhWFLxm3PUSLOovqcYUsHA561g29L54tkC2aQujYqxpqNJTgUa1gFhtWBFDqSEhIsmClaXoTfDmUy5VyIYiGY/58H8GYfpOMLaIOxfHveJxR8y4bGxtzHnnbK74N3Ff2doUw8IwqlUPnyhOUVZX54A1/0giNXBgZamukN52SnRMbHr4rpwGmoNj0cAOvXnlFDwzaGVKhZMI8ABTjgCw4/Xf3d5UJc0pwodj74GJLNk7HmcBDQ5HGWt/ggO3v7ttQaUCW5eu72zJ3jWXSduXVT4kpwQnESUZ5QuPs/Q+u2UfXb2jxIm3K1GI+mxH1jgCTTKalrXrz5scSKyGwcwKCjbJZh4f6rbcXjWEWHyU6BqW4MxypzKGeK3RiHMBU4JEVO/K2+GROWC2Bms0GBxtiP4Fm7PS05YdLVmu7tjKYNZnpW2/92Dm1MadbaXOjR3DA4ovaUaVsW+trNtzXZVNjJatX911SMtAj4JqdmB+RkwlTfEgz0ihkWOZXf/03NeARqLGfkEc4QTELqWKSb/SSHBzswb379sd/9B0fNcViCi6s0SSqBZNs2Po4V1hjs426mhv9AyXb2FjTVCgbmayG8X58A11O0ithnsP29o4OmDALVZBWYDkULEUg5Lko4KKuFuCrMGoIAFQv83NzyoTU5FN14g2XsIRkUXOPOEB6Sz3CsLXwEZ8p5MVVZZM6nayurJeqB03rRDx57OINRTQ4xqyru1OMnLBJGA6phBkUAZ0gv7ONwDzsDMfmQ8iAJjiMAWIS1mohs4UAyfPnf48fPBS2Cj3Lg4+Pw1MhEDDQE5bDtIaCCPzu/hE2pggu3BeeKWsVji4/PzwEQlqlsNa2yW4OGEo0shDqCHnysag+pxqtqaSdPXNa8BX4uJqfweB7qCeuRxwcPCcDNBUIAZo99bMBmqAjL8SW2Y9/8o598Utf0kShxMDiSAmkhdVTNcJ0wghXqm5pmruBWQH9CUTGoBt2ZMXkkO40QS6ZsJ5SryA0EgYOR/7kntL7YM9CTxxGmO2wJoYRlTB/R8+e9+L+SlgJoST1NTxoc/hBwUWtjrjGsyAQg21Du2Pdrz8j4O7r697sDbVgfFqTtQ9cxgAQssdUTuyDauVAyR6f0Z9/Q9KkNM9JKtLIKdPU/oULZ6mtrRWNyqmj2NMjw8N8Z7cI5O+/d03lPRkCjsz/5Je/JT9BPjxQRhbaCEaUsoBZ04ZA9IgAwOZiYXKScWKh6jRz7ow9W1vVB2KRplG5IgvPZWy7UrZUJ9xml2Xn/3BjSURidv/OPXv48JGyi3MXL1grFpG6FHq6qLqxYYDd3n77Hbt+45YWBTd9c3tLP5fybXJyzCanxiyboXHjsoPFfLdbWimrptHpkoQ0KbC/alZrkIOtvL2jzQVvlPFaYXmJqJ35zCsWz2cUsKgw7t65Y++8866ycrIDOKBg0Zvr63JxKXXmbW150Sr7e1bIxO3UeJ8Ek1TmBwM3JwM0iRdZLX5u6WxeHOhf/vavWg5PyADeCCffno8xnxxC9kk0NVHqR/b+e+/ZWz/8oRYtneZ0JmcxeNU0qsAuA4EgTU+RPevg6dAI8FGtqve4/MIlQVg0CtutqO1u7x4HEDJdfOaQXiSgsjg5rMF9GXGGZ6rNLQW4mBnZpmiBbvlFWYvF0BzDCRsbOljZrKwlkgZBK0yLIkmJD9xR3YpdRQUZ4LlwIo91CHyxtLLiLBdlcRwGDlUIFkKiFOEpFPTww8t3iLPvTBynl3mQdolWhhG4tv09npeLw4OHE5EJyvQiLlw8r7/D1pAGR9BcUneh2bYP3n1fPw9BKA4kMHs2PMGYYNCJdGauw2ldlMEBm4DNLqgDw9GVFR04hWLRtvf29OwI9tzjXhgyiJA1mur7wEsnQIc4tQ8OBfZXWGpBpeNgSCZs5vQpsa/go0Oxcz690zePaYhBg1TBO8psACa0hwrQbFiYSCczaKADTBrImq99eN2+9OWvWDsSNwxgG7ghtcHgcUVCn7yuKlOSsC2vsqjQ6VHgJ0qVn85l1S8iIaSCRxyNgMtr+QXnmHvD2kDEjTXFZHM4/k6sYaKQKoP7UD2oij0hV5SAskqARgiNAwDdGYJzT29JsBOWeyjaQaggwezKFQyfQxIp1pUmjsWBbqiK5PPzc0haSXTohzGwQkUP9Y4q3jVXHHdW1p5AxTKQJPjW5UttPiBDIGBDVz/9acsXOkUPu3tvVik4AeYAOszysn3qM5+xVz71qmXzBS1msgTyto68d/lDwj1MhHt379rTuTmVrgQ93Hshf0sjNRGXzkK9jMFj0naqZUsXcpbtLLhtuURzEgBcIuPj5ba5seUaBVwAjQym96C6qVSNC8smQD+dX1AzKlzc/QN9ws3Pnj1tI6ODwsiozaUPe4gxJT5tOCK4QpoaduCUtbpFmi3rSKatcVizZ0vLtrWxpQYeWUwKWtKpMRuZnlRDg5ORxXDr1sf24OFj6+nt0+Lj/s3Oztql8+fs9MSo3bp+zY6qBxZvH9nMxKAr2gUjwZQ9BE+6zKGkJ3oDu3tl3XOsr775y98WH7uOxGaoyRESgQNJzQBkVCmmplYsLp7qW/8PW28eo9eZnfmdb19r3xcWiyzu+yaS2lpLt3qx2+1l7DGCIH8MECOYBQhmgEyCydiJPeMYcWLHhh2jxx1nZhAP7Inb9tjj7rZbvUitltRSt0RSorgVi1tVsfb12/fM7zn3UnIwJRAkS6zv++6973vec57znOd5/TWN7rNhd3Z2rdn2cWt5vMXjPkSisVcyNYYJ0HrwYaOx0WErFnbt4oXzgVsGGzhmmxtbwdtR9jlrgzIvxABDahoNODJyoA5GntkETQTYGeJo8jx8rBtq5Pz9+9IB5jlAkQQm41qoxsgW2YhhpktFR4O3b6BP02aM4jIQRdKATRkNcG0flPEY/AHHFfUuYtiawfpg03AIUXoqWDOWG/j5haUuVREN4kKhpAADRCcHD0au41H9/LFjR5VJAqPJf04WaxUFHMwt3n/3PeGt0Ks4pHg2IRTAnqCf0d3XK0lfPjcwH3CEM0pSuk8PHjzQcATTriQsBAKxF6Kovo3oIETPGGlNcFUOojCzdhaCs1OyuYz1D/QJwuIgpk+zZ8+E9jR/l52Z3tuBNLEKAnhIgV6LL6IDGJwVeIlg/8kATVzhPuFIRHX70mdekVM9qm/Fct0ezC8ruBEfuB8c/L3dXWJf8QWcQeI0MDyo+yLP0xbzFlS5TQVotKO5B8QMGEAEbA5woAp6X/lc3vUyAjohkAcBnPcMtUyg2GmCT+YJzsagH4BwFVUKARoGE9X+/YcP7PHSsg4Va0Dt5Pm7eQJB3ql6fl+88ukICvMeSVNVJJUTkrwkMChIQlHWVC5GAmLeBPf7p5693AF+YIrn4P4ZlbAI7i88mlepCi0KehNc2AQZjEXs1NlzdurceYuweOCSinPoeBYnhQYDmPQploQb8YE5UbhIpP22KDPiCQ0sMJ1DeYoeCPAHZYZjgillpWQZ6BU4bQgwHegg5n6EHPUxt9hhwfLQ3/vRewrYxUJJDYWx8TE7efKEsu1kMm7pDOpszumUrkGHMt/t2p1Y7117HiafIbRyItsn+ALTEGwJcJgajE6Ni16o7rW8DSP2wYcf2Q9/9L71Dgwqg8b+hoVy5vQJcaCvvv+u7W5tWD4ZtZnxIVJc4VO8J/cKdUAFaB0UbsmEPZDK4GTKzl+6ZEdPnNDpHo+nNbylbIeMNNSADsawNTlVq1k+n5URwV/+hz/X6/PaW5TqTYRtXIuAg9IzR5+aI4Pm75z8HGrQg7a3Nu1zn/usDqN6ra5MkGDDBBV4Pp8VuUXWzvDoqBY9gZ5M4tGjhxKix7CBvgDlHE1hRmX5TOKlIjK1s2uzN2/Z1uqaBIX2IwvZP6Dvb26s68AOM1wCIbxhlaVMsEXaUhokcNFcXlpflUIj+tkkOWR8SF1KyY1RazmSg0s2bO/UpA0PDuhzhGPzgkkCX0Qc40VDXF232btzlsvlxXKB+8+AB5krwjgEOA40DBjAnQlrNMz53D98+wcyliBgswegZPGacGIp4xOZpE3PTAtu43lo3D5QvnNBp5jdw2WazC6ft3qjpuAoeYXefuH2u9u73iSUZrgHPjW4uWa5kFO40LRN6TCjGUhlRIPw7NmTooNJjU/lPxVHOKLhShzh5GbYqFSFXCm6yL/wamAkX4t80T+C1YBd2suvfFZ88du379jC4zXb2Kbx16sDkvdTZdpsSHgNuIkslvvg8q1+YOF5SvAla9ZQWqB3A3xBj4WBNZIciYQFUJ2cwklCAw2STza2kVfgokZGRp/oOxNwSQYx74UrT7CmSY6hr/PII0pC2rWmCzFJ/wVcPib6MYcnkK8oeu2WqLuy5Qrs+UiKyeZhugFpUCGicgi7BMgE+d6x0VGL/NJ/+486CNvXimXbWF6WRx3lPPoMdN7BVuAlZ3p67cbdOYt35e2LP/Mz1tU/YDHsYVJpXUDInfSRZ0pYzwQpJ1jAHAkE+91dmioR/Rm2wANcdRfm7cH9+5bLZvShBZjH0NbICvOanJi0nm5m6gkSnIoDmkRjHh+aDFSnu7NzotbM3rnjvONURo2DM2dO28TkuC+4Rt2SafzIXA6Sz5dOpAKlNy+J+R+cZBwcnICiJ8EjloVPXdk1hw6bA3nOKtzPCDKhaQVosDWag7fvzNlOsSRr+bPnzvkD21q39dVFW195LKur8ta6HZ4at2irISYMQZaAwCbjlJeAUrCR4d+CQ6dyOU1hPv3882q8tFuU64GOBKT3QAPaucW+SZ0QH7VbN2/Y919/XfxgmjIEGjBA3IXDbFTYW4Dh8T0yyVwePjN4WlrX/vzzz+l+sKgJNlRIq1ClhEG3bfHxsj2aX1QA43DiwKRsu3d/Tv2KI0cPS06A5wBXnAORzUYAJmhipjB3Z1a0KyRnCc5Q5uDM4hVHNiSIBDnMGAGgobJXriTxmPUM9FtXf69UB5c31hWgwfFptCLuo4AXylrizhGHs52xkeFBy2XIUptKDths+uyBdghQDHTHNY0sz7vKHzg0lmm1io2Njtn5c+eUcdKxp0JkihXoioOG/j+TrVAuWXvNBhCKS7oizk/WHIlH7MChGelCk7DALJLtmaZZUfKLC+rT9FomY8vLrKW6MjFgNQ7XUsEPPFFXk1g+yb0xnNb2cjoYbCITJVtj/4I/E6Chy6WScV2/hk8+GaCfKOf5qLxw1M0Nq4hu+HGApqJQ7wD5gEZT4kisi+c+9YIVihWbu3ffdgpVe7iwJpjt3LmzKvm3tjdVYZNQyds0TULlsAyfQ0EW2YJUImiMdsQOo6/BNUlWdHlZsqI0walm/Bn6Ic61hz0D1jqZNoc9hynJBD0mBPhZl7xXGqZRoy4R/rv376n/xjqgV8C9xQQYUX+wfESRJifHlcgA5RFvYLhwwEhJUE3TqGAyFAtp1Pd2dUlDnopH/Pt0Ro17Kp/Lly9b5Hf+5S93Vh4/tpVHC7a+8NgitYb1UxIAwgMd4I5Sq1kR+lE+ZwPTUxbtzlvv2KgdOnZci0wPygXQtLjheVKqgotRenGyOxGb4JdQtnt37r7dnbtnUWxgyLbLfmO5ySoNgRy4uATOxUyldan8PnjwoLBILpYTbW1rTWpX0Fn4tzS+aNYRzJEN5MHvndqjLJAHXGtQdnjAZZPg66aGiniHnpmHU2ShohbVAJtNn6nZfIJpMdpNuQK3lWDGA+WEZLQVYRhohLFEWiUSwahcKli5uGUfXnvPtjfWLGlNOzgxKuodjRYiPQEa54cwX06RQAAAIABJREFUQFMScb2S6+xENLDTiUXt5c9+1kbHJjUcEQZoOV8HrAThoi40p4yOa/jut79tH1y94s8GA1e0qmNJ6+sffIKZ0dTgEAyzaD80wGEdZ4U7qilROswcTKmMDlIW3ScD9K3bswFntCO3HQIIY/QEaFggp8+cUjUE7zwcgCA4U8IDcdybnVNHn0Yz+54MlMBDoCM4i68qehnj1y1BZjTX8KcDw6WPgTJhsVb1AB1Yh0llTB14p3CNDQ2Ko8wgE/RLNEB4XTJq7hHNTg6aJDzZri5NcILd03Dc3g0mG3ErLxaUgZ45c0ZlOkFEbArWFjrYcKqbLfvea69rjWvYhKk27JjIpGE/pWGsROzs+TPqhfC9UB7UlfHgskeUfcIiIYGCOcEBAB6sgJLOeANUWuZNW1le8Saoi4t/YsgkHI8nhLoA1JEjh+z06RNap9rPwTP/zwXo0NSAvQMHGtqqBJY00ILapQdoqjqSFm/aV+3chadsZ7dkjxfpDaRst9K0tfUtJQXskaERL/vJKvk7Q23yUowiTRr0L+Jxb3JbRHQ64gb7j0bh0cNHvL9SKisoEwTF18fqSsyhqOAxArM0pPHJZIIvUMtzqmy3KKc9uIcTNaJRm7t3T9AGZs0cIGDg+KD2dPUowPIZDx6ckSuRo8cuS6tDhgld4oYmf72J6Fz2tvjfYA9MysKbBqoJ3VmeffZZi/zDn/+7ncfz8xbHI41pNrI0MQ5KrkTGBY2N2djBGWtl0laKmn3/2vvWiMfsx770JXmsCeOS3x2IpAdqmiMEaDYvTRVoJ3T879y5qybawuKSawHEI/LvIpjOzd1V5oL6E6cPpRtlC9xTz/CaYpFQPrMIwUzrEjCJ6wZwI5KJlA0NDulEPXf2nGhvBHqCKQ+cG9ZsuYaEn9A+MabSTPQix4BU8nM47exoNFRsoUBQXkMBTPJVK+rGKmNCzSqXE4yDu/Hq+pb1Dw7bxNS0u/3KuqhpsWjbFh7ds4UHc9Yo79pYb96i7aYaFby/MuhCUacyTROnxyGraKLbxQjgtaqdvfiUnT1/0RpNd912Cc9ghJdVpeqyY2Woaiz0csX+4s//zBYfPdQ9cciaQ4mSsaKARZY/NjauBcz1h9mjBi3AzzRo4l1/+au14PM2FSjI6MhMKcGBOAjQBDZ9X24qbVUJZLsohl2+fMnoDdTlJuPZRchiWV9Zs+vXPvRDijVChRAwXMD7mOwk+DE6n0+D97UVoOWPGI1YpitvObruiZht7u4KnoNHzkQkU18EOjm/M5WIHgKGuaPDzk3FMT6bUXONLJQgAxOBrCnf1e0u4mjUpLO2DRS1taP7TgJAl/7UqZPi4rKO2Q/ASlg4sYmpAq689756K6GqWkeSp23pyfj0YMuefvZpNcVYn/DzWddqctKsbJl6HJo0lVhVU/RJ5167lZOmIhHXSiT1TDnkOYxlrIFGjLwJvUIA7+UwqjeqCi7nzp3WtCNMDta1hsuC/sbHOihhEzqiqhIISwdbEKB5HqwP0Tylh8EI846a5oePHLPtnaJgmk4kYemufkukENGq2M7ujtYXNFXWw+DQoO0LAh7QBkE/rGpp1PFn2F2sPyo7rvXwoUOCHKhoyaxZ6yFsRzOVbFxaMmjMYE5CfKBPIAZIWpUllQdVC7GBPhaw6+27s7a2vqFGIZUTbI/enj6rlqpOBY2axJAgJDCU4rh9W58DOBAYCHwcOC+kcCJFIIvAdFozATR90ftBSIq1dfny0xb5hc//WGd56bF4ygjZY0/Fac+HB2vZf+iQ7TtyxDYrZU3sNJMJe/3dd2x837Q9/9JLzsUNnYvJfqXyBKbFeCu8TfCohFXKNXkYzs7etbm798WDRKAETJMuPHxB1gFDEAQIHhRd2rtzc7r5bHS61zRKsFAnU2Ax0kFmyIAvMs0jh4/asWPHFFR5QIwdE1g4gcHFyCjW1lYVHMh4JvdOCQtlseKAwI0VVadaEYtApeLOjgI8jAJObW0+JqikTYKtvOPGbCIOBjrWy2sbwncHRkatb2BA2FmhsGO72+tm7YYtLT60nbVlO75/j8UjaNjikuK4Y6lYUoDGD1EaGoHeLM3COp3maMR6BwftM5/7ghY3gjWiZXmSFAwJOyVK0pHttqx+/uLP/lSHymB/v4/sSli9LYhpaGjYLly4ICiJhR/yV+HesjHBecMJKk3wwXcVPuhaBgxlpNJZBTCgk4cP5218fNL27Z9x1TQoR9msyvblZZ4jVvV1S6QQt6eicW0JIBn0sG9cv2Hbm1tqwEDng4bFYQDmSPAhg05EI5aKmsb3oV8BB9AYpOqjoZTr7raNnW0tdpeh9mYOGwxmgbDDSFtGxRg4kNEQkNAQAQZio4qeJgullPWgHxIMIrCBw6yQjIv7MTY+al/8iS+q5wHUhjbJvr3TdvXKFbt985aC2Ruvv6G14xBDOB7cUNOLZAOY4KVPv2hdPV06ZENXck1e1urST7969ZoqFg6AXC4TaJEQUF1M36ceMYpI2r7pfQrKBAiawuGhK6cYMzt18risFNCRgVlw6NABJRJUExqlD4ZEdNxrzXg/ODRlZZ/hMqLZAnkKeGAKM+hQux1YiKb5nqlp29raFV12p1ixfN+w9gvJDZmzJgURQdpYl+wqmS5wB7FChw1aQMmkzc7OqrrhYCQIb25sqrLl35FFs5ZYc+xlXo9nCMQRjmpzHLJTiFHsXX5nD/A5dJ9q9KVc/gKIFmkHel3MbLA3yIQFO9bq6pPRVKdJDHbOfEZXjqnEmPoZjLITc0i4eJ9QdItKNpv2WEMtODQ6KgYdkDJw3KHDRyzyc09d0i0n6BAQOE1Q/yeoENGH4Q/iG9bbZ3fn521la9tuzt21Uq1m//U/+PvCRGnOyEGBTFFNBS/hKN1owIFRXr9+095//6oebKlUsbXVDZW6BD3GS2dmZuS4QrDlxHMRGh+CWFpeFlRC5kyWcPfuXVd7a3cUEPlZHoxKB0aAK1U18tZWfOQ4bBZgo8TNoZFAQO7u7baxyQmb3jdtTCGxqMBrdSCUSrpxGXimjBAHuCTNFG4sm42SFclVWfUEqmyUvkUmiZJpqzbbdvXD67Kbh7bGZqqWCzbQ323tRs0KGys2Ndyr4ZXQBYJAzqKHKcJpTnPSM12MerNWhS/JEIOZvfzZz1vfENrU3tx01ocLMyjbCUTiOTCBNr75jW+Iiw3VRxNaKIVtb7vrw+HDtm/f/mAMm43JonO/wbDC4LmQeRG42Lhke4mkjwXD3hBW2o4Kg19YeGwHDhyyDDS+wDeP+0umwBg9zS1w22w+rWyL7IVNxGFU2C3Y0uNlnTajw6M+yx4IysDNZyNSrkLJapVLtrSwII9L8GfKYFTywA6BPOieUyEw8CMhIrQxmk2tH64hR6MsatpUbDuCErQ+6VDLDLXgTTW+x2AIQZLmLPKf9aatrq7rYCZLunDhvD3z7NP27LPP2FtvvanP+fTTT9u1K1e1ZoEd3n7rbdeWaLq0Aq8lNbOoT+DBf33llU9bvhvH6KwyPO4/pS/No+Ju0a5e/UAsEiYkuTGsyTAgU1X6NJz/Iuiwngno7rKdUQapXkO5rMNtsL9PGeBAf68dPnRAAZt+A9ohVLLhl4Jb4N0YDvEAx8E/p/JwT4i/HaAJuHyO+YXHNjE5ZSMjY4Llrn3woe2Wqra0sWPJDDZTLm7EZweLDXFiPrtGsCEjBFZV8IXJuLkedIAEQWYywnEJsMeOHrVbN27qNc+fv+DQY+AyHiYK7A8+9+PFBcEbVDTYTmEky+flOXMAfHTjhpgb3FcOaRp+PDNh2Zq9cEcb1g1rJp1OSndnbGRYiRD2b6KMbqwHqpIcslVV8+xDTUvKm5ER17j1Dg/b6MSk9Q4MiWoZ+flnnqV6U1CQbsL0Xs2082dGq/lQTK3NP16ylbUNdcHRRaDUvvjcszZxYJ/F0u5o4B1cczUpuJ6ZrKb+/uqvviZIA4EUSssGYvNoaeDP1pWzZ555WtgyHxqeIThW6OvG4mBDkVlKk6FcFXWPhwXPEZxImHG7Y8vLy3Zndtbuzd2T4JBoM/WmDZAxkleCLwfVAfAF0zqFakmOKGfPnFb2zkPDMFINTswi1QBM6SSsVcpyFmYjExzYaDSX1FRKpXTCo3aHb18MWAKXGChVBB+yuu685ejSM4HYbtpbr3/LTs5MSUDJObxwa5PauNDJ2OAEaAU4Q+sEwaSIC4jHYnbmwkWbPnRUD5Yvd3BxqIb7wWbhcwI5vfXGG/buO2/bFip5OB5nMso+oCzBa0cshp+vVutadKJ0KSV3bWRlIYGUI5tGZXeUTCmUl+TZA3uYyv4HDxdsZuagdeV7FBTYJDv8nCY2GaNlIIBFjyCS46dhBggkxmvQMNkzOeXWVPaxH6FvjqYYEgToO7duSsiKASaCT7FSth1cpunyS+nOFSXCpp6cgYJD5uABx9OdeNTSAQ1/mLKZ9cjGD5X7mH6lksOIgV+sZ3oqq2vQLrckJ7l3espefPFTotuxj1irb731lr33w/eEG1+7es0mxicV/GEBhNrFYX+EoPziS5/SJB5NaIKHRuClsNbS+n/vvfdtY21Dr0FAAOogi6exBWZNMKEtiCqhsx4qCtKwgDgIeXZk5DQw4wyfYU+WiNnoyJAyaAIz2R9BN0y4fH25qA/ZI8+EYArtknsmISApG34coPl8oQ0Z4mEHDh62nh7s5GJqEuISVKq3rH941MXIlpefTG0CBXA4EVDIrLk+1qG01QPTWCQIYCcJqunpUYXN/x/BMLpcEb2OypymH4mBD15xGEa0Xmbv3NZ1y1S40xG5AAVL4hbvT5KH6JH8IQPTCdYC60+HIIqIgXsOSRqVJAc1q23PxJgH6GTSVpYe+xQx6oVF10uHCsnBSGyhl1bAJJi+SDpriVzOnnr6aRlOR37u+Wc7SO1RMuLezYWCWSHZSTOPX+zTje0dCf+grEbWRbl49NQJO3L6pPA+cfjaKIzVhSFx6qSzObv34IFOS+hmYJTwDOUQLXH9qJ06cczOnj6th0DDCN4ji4yrBOaQpY00J7zUjgUiSOF4Jljc9esf2SNogds4kTue6RSgmOhIsDkIsGxKNhylLVlxsVSyeBqO44AdPXJYXWyug3FMLHzQIejv7ZbPIUJDNEMW5h9ZcWdHUquULLwPGRd4OU1GNkkFNSzzwZ9UtsuqjYZMaaen90oPJJtGQa5mX/vT/9dO7J+0dAw3DvdRI9MOAzSHJnogbCq84xDPZ6gEtgLl+96Zg3b83AXrxAhC3nh40i3W+K+7IDdqVfvG1/7K5mbviDNKgOaUhwdLKb1/ZkYBhwCQyeDmAJMDxgyjsfDEfZBF/E60ube39UzYkLFk4HEI5IMwQwcxrLLdu/fQpqamLZ/r1vrh3xMk4HuyiGmqsbmSycDOSkpy7ilYLJSVITK+Pzo6pnUDz92VnkMzXBM9Lt5u2+ztWzKL4CAnMKMJo8msrCumseGcLkfTzXWagUwIzPtnpsXCoHJks5CVra+uag2xJySs09+vNcRwFq/hhqDg9o7/s5lXVpZV/Z04eUzlLFRCMnSumfcjsLGn/uZvvil6KZk8VaE4r4EDDNhvb1+3Pf/8s4IKYDWE48usBQ4OMn8waGik9HcE3SUw/e1XYAYv5Rp5fao5pC+5/2KtqORPyzhB8wq1qo3SbzAosQUFaCAP+MxQ8IA63F3lY8MCHVYEaAkHxQRvEKSlYPefCdAaSEskxeo5depMkKS1JW6WyOQMXxNMkMGUuVdcy8GDBMmM7huYr1QG2z59yD0D3lBMEIsHKVOGqOputYdsqxp4/Wq6TU7u0T2Gew9HnkQPyAIWBZoxsFU4jIkTHL7T09P6GbJ2YgrsJF5vO9A1J3EJDytNIHbRZ6nol5zX0bQZHBCnnPjRlcnY/bt3bWt9Q/cSTjwV+NjIiA0N9OsZA7fQyF6g4ocL3t1jF599zpZWVy3yv//ify/lQabmqpTnm9u2s75lld2SY36UuDyQZMpKdDytI8H4RpApw5u+dPGiMhem9m7dufVE5J0ADYRwa/auOt40afi9VKmIJkf2OT48bCdPHNdN239gv4K0yhu4mU23uNdACo2ockXwBdkhWg0Q9m/dmQ1OdBfmwcCVjc4NY2EAs9B0BIteXUYG012UeZji+cZi1t3TpX/DSQxF5vjxY3IhV5BGGS2ZMBqpy4uLtry0qNNQHFQEfzKwOGiCxqyvv0+bl4DMPeoZGFTwJG7xEOB1zt29Yx99cM0yqbhVttbtwuF91qoAi5S8jBI7ImLzDx8JOmESUyOk2hcIhyc1pAPOyml79vIzNjYxpQUrdTiR5DuqAIK2vS08emhf+8u/lP4DFQvkfnS6CUwnT58MbJuc26n3Cfi2LqNJY9X1Vfh8ZHQ4ntOjSCRj1o5wD2HeQGliwi9rhULZensHbHwMdbFg4gw9iiC7h7FDsOjtyVsyDhMkKTVEnllGP1+y996/YufPP6UDzx3E4et600kqf3w23DN2tu3hg/s2e/eugtD65objjIEsJPxV1gHZC5VZiCmDW0IhZCycrJ7/pyohkNTks5CNsVER2wJC4/qdHROYyyJWBLdaynEdBebuHjasC4aJ1inHdzi5mKBWlKxwcIFz8nq8B/x7moiJBFomdbt8+aLbfCn4OmMhHGohSL3zzruCgmArcShwqEiUCe4upXuhoMyPDBooBjMOskMOGolPpdKa9EQmoSebseL2luh0U3sm7KlzZy2K2wUu4zS7gqZ5qO8iJ/mgJ+LDTtu6XoZTZGUpr0dgDfcV1HSqqttVu/DUJdEwI5GEMmiSmLsLi7YrTWwP+DWxWnxginszc/CgMml6HCRj165dUzLHtQIHpdLAEUwfdtT0VeAGx9Z0pR+MfHYa1DMHZhSYiS+Mb6Nq2d+HtINPTerflataByQnwKd79ngFxwFw/959QV6sJ4axSFqg4NFDYxaAOECj+PChg9JYEeQLA+TOHWuTvdfqrhnPM6Bvgk790IANovTIUA7ZeTxhfSOjVqjSn0lb5Bd+9ic6Arnhn65uWKOEAl3WUjE4tsgZZmyHcVEz2y6VLNXVZS9/4fPWOzxk3/rmN62wtmGH9s04dYMUv9WUHVSl0bAzF87boaNH7Z0f/ciWVtdst1QSn5DSgEC2tLhoz1y8KLwLusyBQwdsBGHrnm7dfDIQAgElFI2O9bU1W1pcUsMD+U+ycPwU4VQTaHlwR48fEyuEoM68PJ9fJo6NphbpytKKffDBBxKq4QAKu6zhKGtXd95OnDhmx48dtQzlo8GzLNm92VlbW2F6CAL5iO1X8wWbm0CXOJnQYAwCKdxsXNKBNwjQQEIaZomY/ce/+A/2YG7WBvt7LR8zu3hkv7Wr5ScBGtyJr/lHj/SZwyahD+kQwFNqEnJoRpIpO3LqrJgiwDl8Fsxu2RyykKIkrFQkDfvqX39DnEtlnfx8s2lDw4M2hQUPdCpd6cc6AgTB0OU6xNy4BvoJYVYHsrK5s6pmX7UCZofuc1uSr8PDoza1Z1pWQLxW2GAEa0c0CyiJAJCKdaT5q6yOBmwqpelV3NrPnrvgh4UCghshSL/jE3Ze2xvrdu3aVUFbnkE6S4EvlaEBhs6VcdByKHG4UmKi18G1wJQIKZ1cH/eMMhr4AeoWcqlk0B6gg0bskwlOF3CCb0uApioAX+e9aPySiTuVC0lK6FTrUrwjk5XjdaCDQTJCwFheWhAfm+ydJiOvRcCAb+5j2h17//0rwpRhMGCq6k1cnIFy+iwEZxQXqRBh+UDZYwgDFgoQIwGMPTE8MGCdetUqxYKGRKb37rFLFy9ofRBkqVc4IAhgQWtQ7y+N7kAnGbcTAqRDHH6oSOz/E/ZarCOaxmfPnrdGg8GbpNQnd8pV+/DOXau2mnomMLC8MetCVdyzvfumfU/Jmqum7Bl2EOsE3nirXRd0CKRDdSHrrJQ388mIoevxelBxxyfGXUMDTDkWF1uHhr1YXmDgQbXK5xUvv1jSsAhzF4jHAcOwz8bHJpQs3r5zW5Z7fI/EiM/HVCCwiiYYszkZIOODShWLhAE8/jCTpkpinzLwNjG117I9vdaMRK2rf9AqjZYGqiI/89TZDnQcfkFnArPF1UT1diSmh90/PCwudDSVtMMnTtixM6elz/y9775mmWbHKrswPmJq0jAckOvpsf2HDqjB2InFbHVjw9YZ/93ctPsPHro+AthSd7ddOn9BwfLDjz70bj5Y2NiwKzkFmBMbBj0BfodtIuwZDGdwyKam9goeQOCd38EhaQ4hodrd16dNSgAnwNOZrVZqNjd7Vw+aExkrHKh8zrVkki9h0/umFKTJosV1Rhd6cd46rabs7qVREWjqypkcS/YUtu64SDNyXhQ9EWx4p1i27t4+Af7AIq9/5zuCN+SPXS3a5aMHrINsZgW8NK4gQBYE60IaGmTKEZgxvFxSAZpsnF4Awf/g8ZM2uXe/snd+jp/nIAjtiiiNv/PqN+1HP3xXWGODyTtGgkeG1XEmQHj24FmhDLKCP4tlQGbG2ghcOMhutDkk4NO0GEOegfAUvYU4TiIlMhqoeUmJMZHZhrY+LMpCkQO3pOokApMjFtU4MBtKjd5AW/fkyVNag66L7cE2VLTzoMhhULB33nnHbty8pffjeRP8Qq9GOcpoKATPQ1d4o3wGykNsiJsF15YvNhT3jiYyvFQ+M+JHlL3QQPkMwmCD5rUcsfFwlGtM2zY21qRbwp/Jytmw4b2VS02HoIOKWyKY0IW9EUzfSrubwx7z0B6LSfIT2IBxa8d8gWX4HegCsS6wadauFNok4dnWPVzf3JSqGu/JwBQuKWMTeIl263vAR0AKvd091q7RiIaZFNe8wPlzZ5QJi8+noAV05XrTuudtZ5Yg7MT7ctjST2i1G6LZPXFjCbSsqTZIkmZn5+zcuQvWbDIoBLyzY3MP521hbUPWVVQawAc8K4KlhonEeGgp8QJyY0+T+cPGIKsG3qC4GhkZUnDFKo5mKuszm87660ijOa77gdaJ67nXpBcE9x0WD7BEyEzhoOAAoCFLQCYewiqjOQucydrhtYkpJI7bxW2rS1iKA4G5Ap8MJBlEngCEAVZQuVBwBbtOx+7NzYl6SbIALMxeHh4bs2Q2r1/7Dh62Wos93rHI33vu2Y4WsNTSHBJgQ+DCC62IKcE6Qvl37tjBo0ft0698VgIt12/c0Js0C2VZj/M9vPwQMjp49IgcsJtsQLjKrZY0UyF5A29c/+gjSYcKZ0L8nlKhXlM3n83Lic9D1wlTrwvjpVmGGBEUmtMnTwl/i0fjGlBRh7tYUGbJaCxmkkArZ86dl+YCG5aDBv4pGOutG7fs/fffFyuESSDgAHFQNTCDvkJMU0EEMX7PZdPquOLpB1QCXxt1LMpeJssoD8PBBk51BQd42xJhatiNW7c0wECm+G//7z9QxgL2/uj2R3bpyIwCdJlR70RcgZyF9fDBQ+HkEpsnSAWuHaKJtVEH61g8lbHpg0dscnq/Mj3ZQAVaHKH79Prqiv3ZV79qW5vr0qxOxDiE63bq5AmN1+pgCgK0VnuQST8J0oHrOTtUVEBoheh9oyxHSd7hezROiHWwMGDuNK1cghbWCCYFQ245gUaOgQo83E9r1dRIYc2xMVzsfFfZq8T5gQ/CA4NAGEiOhg1FMl1s2sA0+X8EAxkxhI3EIKpIg13DI/Cy0W1Gn2XMpw8Do1V+J7NnTbHZCAI0jULjUaeaBXSzUItCmSLN0YZtrDNmDPvDoQk1jKQgF1cPplYD5okIlyehIZv10WkXGSJAb29tKEBHjKEoKH6uIUElxb1gLQOpuL9jLTCV/bh55wNNTocjOH31T/9MAQmJBTJ3aguC3cryqjDTVCxq+cA9nXF1BJPAnqluONAk+BS4hQMthhk0hxTrfmt7S4wr+NhyKAzsskLvR+4ZMNWtW3fsqacuWRv7mkhcAfD7P3jXdhlOkpayPzdPMBzugg9MkOZayWaBIeEfswaBnkiU8vmMaHYyXq04Rq1AGY25wYYokkznlmQAwZ/R8WaEGzutVr2qZxayMliDBFju9cb6hip1elZcewpNnkZDQzAwPqg+d0rbMprm9TkY6QEAIYUGAChx7pueFrzIIUfApiLfQXSrULAH8w+tgLQAZiPVmu07cMSeef4FEQzQfYn8o1de6ZC5EVAIptDmyIDjsBMsInlLdAeWlldkoDoyPGIL84vi6hIYNQdfrcmKpqe/X75eh48etQzKTd09ygxd5xYKlGc2wBYLi4x3P7Slx0saogB7ZqGvrq8EG76tEg8wfWRoSK4syVjCpsYnbXBg0JYWFu3xwoJYFQQ0RLc5yZK4a6RT1tXbYyPj49Y7MOA3LM24stmtW7ft2tUPbHe3KGU6XlPuyhryQHvaBX2AWDjhwPhkaTU+osAEO+RrX/uaMjIMBvZO7w9m6ZnqamqxssiAWNiAjxYf2zdf/ZbKZIjs169esUTU7OVPPa8m4QvnT1qkWRNGxnMgSHM9ZNBAHNILCYK0GmW4l8DrJhPMd9vA6IRNTnkJDgShICJOmrNqrl29aq/+zV9bF1Ku0qx27Wp0nUWUl4Fq0HijqBWX2jUf2Cii7wWWVAxsUGFo/J27JUfrsEmI0AsHHBkQrwDrgizIx3RVXSgDhZQJXgqfGdNePNlcI4IMio2lYQqmB5FJVVPGsXE1qzQ0EQx3tDs2P79gN27cdM/IYISbzI5/KyW0lo9tEzAp43l+PF8aOaNUQ4EllBqHxaKgDTYOwYIslUDOQUyTKYRpQh0QTag1yf6w6qoruPJnWVolXHlOlFOU2So129zY0aE1c+CwqFp8XokBxaKBA0rbFucf2IGZfRoUCQN3yD5gjTiLwKx/YPCJjvETHlyg0hdO7fL82Lfou9PYHR4ZVfZOJi0aHvcV923x2OmnpGxm/7QCLddA9iy4tK9JAAAgAElEQVRlOQ1mEag9QId9iUKpII0JsucwQPtw98fmxWFFg/DaxYuXFaA7aiSX7Bvf/JakIjDmIPgxDEWg5TDh8AHnDSELPj/N/FDwiNcF+wbegGmSyyAr7Cpykv8MnH5CTBpYFfyeRBQtefZ5OpWwfsw2aG5qBNwFqUKbMzRNtja2/CBDmbJUVlXLVDHZ8Z6pPZbKJ61QLopXDyz3eHnFe2Jx1pwrIaJFLQdw0AXUEuVDSMW1YS0qpXZHU5a7hbIdP3nWjhw9ob8D60X+4Jd/UWp2LFRpQSNCzaik5Ds7iuIEN20eiwrDBWro7e5VUGyBI2YzNjA0bNl83t56+20J1Rw8fNhGJ7yxAi7IqcamASN18r2LH8EjZQ4ebuz8wrwVijtiOxDM6KozDNKdy1t/d4/rw1Yb6ogi/bm9salynQvfptxAcCabslxPt5x+EyhGjY/bnr3Ttlso2nvvX7WbN26JSsYijZPtwS4JDTaVgQYhLvDKQ8CdLJoxWBqIjJW+++47LiIeQ6B7Ryc8uCFZKYFHJpo722JcfP2v/0ZNCah+HCbJmNno0KC98OwzCtCnD0yZYYMViJDLkw6CfIBBgyNTKcBIIWgSnCQag1pXb7919Q7ayPikTC9p1IZudmGT9fXXvmsffnDN+nt7tAGb9apNcnChnhVsujCDDoVwPEA71BFKMIaZCEm2DESVdTL48fFUGUGZBp8HVA/2asqK4+piMmHjl80IWyCX9fFdif3LuQJzWXQdXMSKDevZsg9HeAbtjAS+j2sN06k8T5goZN4ojfGa0NwImKyPkAIFtYxgxGEr7YVMRrAAmC40QKkoppIqa2k60wTGZAIKZWgj5Ua4gWsgZX3UrFrxNQwTg19iQMhA1X8B/aBBAcRx/MQpUU05fDTdxvgw7iqthprIx44cUtDwjq1bIVFZAbkADXDdjCLzTEIWiOte+LNwmMrXCtDHW2+9raYc90dwHKwWYCsOMeYYGnXdExhGZ8+cUnAmSJPBa8iLZx24CXnTzfFhJv/A7+HDy8MwwK3D0XHtd8w72h2bu/fgSQYdxRy61bZvvPptK9QbopNJuhTbtGRC955nw3OGksn9kUqd9FFcvVJJghT3IkES41RNGDs0mtVY73T0czRkwd9JEH0IC1XCmg7Bwd4uwVJAo7wPa297a1s/Q2UNd50Kll7V9ua2JltpzlLZDg0PWbYnY7EUImxZ9d4QhIKWDOOKKinUUKGHwPon1tGgJ2kg+SFAQyJgXQwOjNiLL71i3T39SiDRyIn82q/8047m4ONJy2VzOjFu37xtj+eXrIFLcTYnsjfiQ4uLS649GzhMkGkP79tje2b2C/+jAfiDd9/RTcW77sSJE+JSc5PICDmNcQwnMLCMBgeGrLu7VzcTPGd1DZaFaVySDAdqXA4jWrSdEymJ6TyYnZMrRa1cte5szo4dYPKpZYvLjyW8VGY0NZWwTHfeuvr6JCzEAnjvyjW7eu1DlZjKDBltT6TI89SVVTYE1U06Am6AS1bPoAHNBehPZFg4gr/xxvcUOOgEx2MpXd/uzqY9ffmiqFtANcA4HG7wcOFTTu+dVueWsW58Hc+ePG7/52/8ur148Qx8JwVoMPwnAfrhI92vgAGsAEZGGgZNAnR374B19Q7YwNCosjwoSWTuGhhu4YdXtW/89dftwf05qa0xlED2fJQAIEsk1M4a0mrQOG8AHzik4N8LDYVZvHCmeV3waMfqcmJwaOACZbgEGs3OniGblt4Fpbw2lCt98ay8S5+SqiAbm38DNCGtBHGuGwrQBBgyIjI3UbsCc07JOiqYd2z2zpw2BY0kP6BMz4OkgIMT/0wyLD+MWgqcXKpKcSY3aSKvb4hOxd/JlLmPNAvhyfP7yOiID4wEPn+S8BSso2NQKokKph0s1qh4vErxf8f94Z4wV1C0zS0GL/ISuWJ9EFD8i2m+TfvBW98XpMbrsBeo4rh/wFquFZxUw298fELBNhTzDw831/N21gv3jP1L3+f27VlBI5LhbTR0f7jX3BugHz4/UqMXnzovPNrabssl/DsI0HJtCTLo0ORC8rwRvs9ruL6E8hzpePga4/qXV9YUoGkSxhHqjyfs9Tfftg9u3bGu3j4RBVhXOow0hu7qc6wzqlvBsIHLDfHKXbcD7RRZcTE129GapDcFBsxrQLXj+SpQqrL1aUsqCTLoVIwhpS7r7sHuzE0g6E0poeSAox8n40+ML+r6O/EIUaWevm6LJjuW7c7b+OQejWnPPXhoW7sF9y1ljbY7okASL1iXwBs4u7AeZQ7A8xUNM2L79x20S089bbUaNFfoiSmL/Df/1c92fPwR+cWGyPQVmjxNUI+ErW9s2hd/4kt26NARBVt4pg8ePlIwO3fpomUG+21tx2VJ2cAfXr8uDA/eMicR1BNKRunRBhQmdWyTCU2MsYDY0JQvEP2hnbDw1XQjs2VRgEOjDLa1Y/fn5qwKS2BoyGb2TFlfJmuRTtvuPbxv125ct51S0RK5jESFyKJHJydsZGxCpxpl1s2bt53iFGXhVC3f5YMUwBzANpRrNBP2Hdgv2l86l7H5xXmVcjIetY7du3vXh1/aNAZ8hn9+/qFGPTe2NvRz2DZxkLEQmQo8duSoBO+T0Yh95qUXbGJ0xH7rf/1Ve/bMcQ/QwEDYNgVyoahxyfA1aBB6cwaqGxi0S1R29fRbvqdfYkdwPGl6gcOzOYASKtWy/fEf/5E9frygDj0jzTRGoFMxweSj4P5cwuzUKXZhwEZQ3V095HpC1hu4UZNt8lzZGGSrbIyhwWGtHyAZhyS8uhFWmkD1zvF1z6Zjas7RbyCTYAGrwYM+Rp2+RN2HbQJutDD4YDgixAthjNy+TcP3njwu+SLAcsAw9EAJeUQWVElvBIUZKQ3PgHJH1YhUKk0kmlHjkxNPxoPdQWjARkdGlDWJRx1wlt1ZBCdumA5kSig6cs1gRGi/uIsN10k2hA6NsPlyzcrlug0NjYjhwvMkGIA78znXVpdlbByNkj2WAtME743AynAsFvftiSd61apAwkM1YN9IVwmRpqDRJm13XMZRn2y0bGNrK2A7uJmtMuihATt5/KiKSA4Iie+jEcM1M3QSVC0+IQw3GNF9+F0cTvDuaZZ5YzEM0Dwz1NmQG71w4aIOBspU9vwPfvSePd7YEpEg7APIZBZKJvAqXqlt5zDzbFxUryOcmT0lpg44OTolgV6IN/qTiitcK2tUbtvStXHVST/g/UC1juuOkPGq4giqHuAO7h9NQl4f6QVIFGTCaMFADaWJC80vm8/YwUNHhLUvra1rTmQDnZZAi5yGp2CTQODJ3ZXKGp4hkUTxMpvrtj2T0zY2PiUoLJfv8arxpw4cU+sVWlimq8uSAPXpjC2urFqBOfN83n7y7/wdCcRzwfD+uHl0uUcmJm2d6TC0CxoNm7t316598IH4yZRsnDqcNj6V5bYybGw0XimdyQ5AftkIZAgHDh4QWZ3mFRAHuPPE0LD15PLqfnJR3CwCPA+kuluwwVTadjbW7c69e3b73l2rNhuWyGWtE49aprvbDh09JhyajcCp9uGH1yXUQqnY0z9g6ztFBRUkV+EqzkxP28yBfdY72G/prqztVAr29W9+QypsdLlTjCO3OlbY3LaRQQTsKwE3OaIpyMcrSza1b9ruzN0V1YbAgHkp1krkNCNDA/bjX/i8FvFv/Oqv2PPnT1ikXtUGdN1byp2aONvgaJSirvcMhptwVgNNlWxeVvZ9g0BL3TY0MqwuNxZMvAZj1QsL8/bVr/6JCPkwOChbz505ZXlGaes1Teq5frc3spzFEX451gt2x4EA5i397WjUbt6+JcycMeI9E3vt+vUb2uSqEgRdcOZAf+pSSScsTrBAkFUF2Nza5oZMgcFhgYxgzSC8xYg9OJ30gTXokHhiqhtS/AjSG5s79sGHNzWZxrXDgQ4VytgUZCzATmCGOlzJGOHmNhracIyHS+gKhhLGyKJ09QTZmTf5CM6TE+NOKWdIBecNmbY6piipzhgTbiU1l3lEjToHf0YNRzZmJp2zjbVNS8SgEMLgIRgQBv1zO/YZD+h+WIzllQDz/mGGTKKjacIG04R+f7wX4Gaj/tw+dtLxv/Gfw0PXb96y9c1ty3b1WrMTNYs7XTKViGpv8V5Qb/btnVLT1j023Qg5kHX21w8gJtTc0N+o1lzFjrWl6iRQxnOHce9l7Gzje9mwI0eOOBNGincRe/uHP7L7CN9zkONEItjQs1ynSXKoOv5NAuAMGVzvd1TN6gBvdTSRTELHs8dBW1AHUsWIhVWqSqb4PBgkM++h6lvqmElb3VimHSt3ctY25hViw9QRkGKCOa1YRyVLTwhuM2cwa6GHRDBi1tuVl9wEPTgafsyI1KxtSxvrtrC6rEE+kjgEYerFstUKJUtFYJflbWLfXqsjvpXJ29jkPiuU6ngAiLHFe0f+8TOvdOAngyQ1CdTRqBWbTctzSu/fZ8OTe6xveEgSjTSnFh4vOgVl8bEE4/uGhjX2jQwltBQySLd9x9W4bnm8DQOxHGUTpaJ7qWmj1IWJEqwA2ZFb5MGRtbAoCNAHp/dbtN22fNqBeTqsmiyiTGm1bXluTu4bbHaobWnsgtJJS2azovlN7J0WFiSh7lbbbs/ekWAT2VUel5ZCSc0DXmvf5B47sn+/soFaq2bb5YJVOnWbe3RfmTQTjxms23cKtrPqJypSn/CdaX0V4DNXKzYwPGQra6ui1xAQ0gQYpvqaTWkdXA6437/+L/9ne/r0ETMCNF5savK5GStUL8m9op7mdiAK0Cx4oA7wxGy+R+VhrqtH7uosSqbnyMIZGLh166YamoXdbcEbE2Ojdu7MaUEtrsxHpuJE/tCt+ONN7sEU5g3ZBQwf/sx1IiDD+0xP77dioWqD/UP23e9+R47pTEfRO2CCEcZEuKmAKmj+UK2wucCJWVN7UUlst+3evXtqCndzzxIQ+V09j2dBMHLKlI9sh+pkaH5cvzEr2lZPn4s8ccDzi3vBv6PDL7UxQkcgJYs4DrxW9GNGR6F0oskcV4/BoaGaDgwSB+h18N5JNvgMggTA4FF+lMIi9EwchbJWqRYtk2W0uiDoB060Mt9C0YYHRmxnqyDRMPBoBJ8Y6CHTAwYj9lGdpFIJK5R2XQeaRiq0S2Ahxqp3i4Lk2E8OS/JzoYJhGKQ9y2TRuKChj/+jxQytLdvdZ5142iKJtDLyDvxl+i3tjpzngd/SukbnQfMcvfB1mIkmLa/H+9fqFWs2az7YAtVSU4dM+3rGTY8JCJAhFao/ArSztRwiuvbRR7ZeLFtZeiRMebo/JVCMO49zgLgBNa/ncsLo7XgT2LXcE4FejWuS0OOgWhO01gTKces95GrjZMCRuEWbHcum/PmmcgmroAvDIInjIB6kOQyDCUxej94TDUJpb0NXLJfIpGy0p9u602n1OxgEolKvwwOn30NFlUkqueHuNWsNayvWdCxadwrhdrloJeYd0jk7df6S1VtMIPvMg+7ALzz9UoeyAzigjtg3rszFoh05c8bOXrpsbSZ8Uim5oLx/5YpduXZVDwf8VtoN9YbtmZqS5RWUGzZHOH1EFkW2xs1lwXOhq+vrwnelLAVBHU5qb48ysnsPkCDsaEPRbR8aHNRN5YQnqOC3BuWJ5g1lUGF72+bn7qlcZyKMAECDcnh0TDgiDSAannyP7Hn23py99c47GgsG70LHo7dvQL50Vq3bp5973rqSSXvnrbc0ipzKZyySjlm13VCAZhScigCyOdk7B1Uqm7eNnR1VBmr0IYrUlddhJr0LKF80P0Qtbdlzzz4jWUcw2V/6Z//UXrh81lq1sioOKgpBExXEpFYVEDRAAqcpCNAEZwK19CBy3Zbr7pFFGeUS70uDS55mRnPoTXvr7bfEMAAGOn/2jB05eECUH4IoXXCHLwJIQzOlnq07Jo18J9AGcpt+iKJzgXgVEAvSpMvL63buzDl7883v2/DQoJ6nzFJRFwym6Xj+MH1cxzum0hgI6PS5c3bv0UONfw8ODGjw6ezZM9IoqNEcIjiIseiNRjXCEKUieLfcGODuvUfqgnv25aWyAimj3bBHAvySST14xAosNIo09ZgKbJ8GhDGTHcPCkSC8RsOb4kDTDyGz92EGmA00ziirnZkiw9oCQj24bFddMCcD13dLaxvj1lwmr0lCQUqGIBCKeYQBr1J0qAYBenMbWcvckzFuhHYICnxmPPQQpZdBhJxloB6GDULlsc5KIkvVYYb2d1O60+9d+9CaFlOAhkOPTg40Mzj5BPuhgQE7feK4ZRHJl161S+wG2IKLcaHJ0fahESRKMWAmQHsG7QFaEIeiOvK5Gbt1846NjU1oIpMMl6oBBtDs/fu2W2tKEsEbv05KALOG5aLEIWgek80Dl/Ae0r0gQCPIX3ezZR1E0gEJpB40C+ACTBJaAlppti0TS1oyGlegFr87YWJ/EZyBWtDN6TA9SyUbiEMxgAaWzefhEIAWTEYOf7wbrXT40aiBQoGEk24d6xsetJGJcSs1avJPzTBZaGa7m1uSimhUSMoqBihUa5v1DY3a+YvPWLHatHKdzD3jOjI/f+n5Doubyb/VrS1Ld3XZzNGjduLceUsy0t3pWKFcsRu3b9vbb7+tIQweOOA/N5TUnZFIMjFKOm4SkIYwKDOb2bfPhy3E3IjI15BMlpJ8empKYuyUL1Bq3rvyvjUCPQ/Nz/f0SgkKjRAeEDQXNkQouE0JjLg7NjE4dByYOaDgAp4rpkOKzL4sCcqllRVpuj5YWFBQAgrgdD568JAdnTlgla1dizWatvxg3jZWVtzgsafL1otb1oGpkIzJ0JNrGx0elgchON9OuWIr6+v2ENYFIk9hOS9lv4SyZ/R6CdSUxE9dOO/8y/9Eyfvn/8N/Z5/51CVrVksauBBxnVO/VFKADrVHVA5/IkCDZ2ZyecEc8NXzPT0+kNPdFUxp+pjxt7/9LZudvaONhpTkpQsXBHWgnUBJqCaXOHSfwJ2DUTnh0GSIyI0GojdqsDBeLUYOynSMGvfJYunx40UxQ6gSeG1BNoHHoJfpJiYQGQ3rhoP8Uy++YF/5139ghw4fspdefElu4wdmZlw+ExNVaHIKFJ4denPXgy8ZOQI8N2/PWW9/v/oGVBwcbl4eO8PBnb8bqlAwBFCwJ7uvOnsC+VOCs6YLyYZCXRk4042arLn4PgFLOi+BqJIkYAO2C8lFhsnXFJOvBQVnDmB4wuwHOPtiIeCJSMe+Wg/cyjkIfRyaQ9WZN0ydphSgOUBZJ9prTTRV8NI0W19d05rndYDufAD0Y4aLXLj5FcAwaq4lkvbelQ9s9sG8RIqakbiod/lsWlQ7AvTo8JCdP3PackhqspZh3eAiFLYxwaCDAK0+AeYXGlD5OIMmcf5kgE7E0/b9778lih1xgnWp9RDp2L1H87a2U7R0rksxgOe1sYkj/KbLogYQB5dHFeWfp6EDlvsKk4JAC1VW/Hrp9QTOSKKGYmqLgYhbjBFr0tGExdoRQ05KjjEcMlQQgXF2iwlGtMvl0NMSwYCqQd6QToKXdRt7G4ZZBgVFOP2xhPpkJASsLZhtQ6Mj1ox0bHVjXdrkTK5yaKOpwr+V3nQHidyWHTlxyiam9luh0rCi+NrOpY588ennOpxaFDSMZU/u32dD4xNSYyMzBMBGF+Hahx+omQLE4HJ5uDek9UF5iARnxqThDE/v3atTnBKXf8NkD2VtHZoQQyVkoLWqhPWPHDysxhABleAPAwJ3cEohNhfKdGxQcEkAf2XvshlyCUIwcbLqGXSH6w0tXh6oFMtKJYnDE5zpmFJqUIJgKMoNR8jkzOHD9szZ85aNxu3BrVm7fe26sl12Qjtm1j3Ub+VWzeo0bWSZlbQjx45KCCWOb2IupwnJW7dvOQMBVgS/YyvPKZ9MSGzJDSK7xesms2SB/S+/8j/Z8xdOW6taUgYticcWjaTykwxaEfETAZoOeCqZ0YnMAwZ/ht7omD6ayI5r7hZ27bXXvisRJzDRgzMzdvL4MU3tgT8DQcm5WzZfPgyhqw6yGU+lXWOagwfGQCC2ICzaGR5Mf2HrVFTfgEMGvJuJPMpcXtMHeAgANG6ywvvZjEyTolvAeD9Z1fz8o8CJuU/Zd+glh63Qk8YlMp0YSgQavzS+llc3LZVxVxY1xAIYg0YSTUdhwJmMZ3Rtr87cBWTLjX+DxiWvSaMaTWcOcNYrzwjbIbiroTgXgYtAQEBzdknUcvm83oupQqAlBpkIRjzPhw8faODJhY38fvjQA5OGdWd0SCkNPqwzE5Dd3d7dUtBhKIL1TVDCBLa3u1v7jyyOe+rIQwBRPXmGBOePIQ7WRjqTs3uPFuy1779t9U7UWhHn1MNDp7lHMBwZGrQzJ08K4hCFTZIALpbEl5qEMITQe5fEAe5EsIBCmp27qZCI6FClsR1N2te//pp98Sc+98QHMZRXJUDPL6/7GqYv0mxpeExmxk1Mo4G6/HlpPUlOmElnKhhT8gNNFgsxsmg+pkbTaQCTZXMYs4+Bx4CkIlEF9AjTjE1kLFJWh0kkoweghY6gXrJaAjWQKUGaONI/NBRInFYDFhKGAEgSI2gWQ5DF0rG4dWdywqt5dkihdvf22oPFRxqgy3XnFa/cgRzeNX2/fitWGvbcCy9ZOxIX1MHgjpqaVLJ/77/4LzvMqQOaYeiYZ9IF3QBNkKXs+2+/LfUsgqcWA53NRkMLkCwBPdXBAR9pnNm/X5q4CGwjNBQKvzO5w0WSAbGpyRDJlucfzstvMJ/DjcKHXFjEZKNoNgBFEKRVotRcZhA8T550QYaEoMjWzrbKC00Xwemu1627q1vlKSPdlVpFBwslw06hoKYU8/LT4+P21NFj1k3AjyVt9qObdgMqnrBZs/6RQatGWlaGiJ+M206lKEulo8ePasOSdQE1wGzBKZusjsAMXZGSmMOLjIHgxfXBUsFQEo8/AvGv/tI/t8unjvokYQndEFfK4mfIoDmMnA3hE3TwR6He0HQiQNNE6OpxehmbhkNH1KZUUtomV69esWJxVxnz5UsXbc/EuKAigh8URoI5CzNsDD6Zkvu4U6jsgSyNCgiuKJ8DiIrsJBwsEZ0O54yqO1nTeCSAYHwLW4cGVzhyy+JkyCKc+EIgSGVpxLSmpMGg6wbTpFz2rNMV7TyjJ+ACmVy5es2WV9fFxAntyVjLHOS8DlAYBzXP3hMJth6NtoY+m0wROKxabT3L0bERGx4Z1iZSxpuI28svveSDKIHqXBig1bwNhkagBBLgqZ7efPNN+9JPfsmefe45ve+/+8P/x1599Zt24sRxQU1KgWWy7OP7BHimW8vATbGI1grNy4ePHohnS4BEewbtdKYJwVK5FgI3MIkP5QSOOiEbJ3gP6g5x1sFypalTtb/661dtq1hRkxBIsFTcVUAFMsEw9+SxY5aiMSw5gpDhE/CrgSE+EaCp9jrtugK0jJiVdTs/PpiTMuvE7Otff8P+7s/9hCq10C2dDPrh/KLdvvdIeuYOTXUkisRzpzrh2ZOcu5uOu+pw8JBcKBjD6tG/g20CayZuwyNDSgrFL4fLzRBboSgVOSDXdCxpCZzkxb5KWg26Gp+XKoUgLeJkRP049gbJF/AesQkYEQIEw0sE/Tyw7tamqsbC1pY1K1XrZgw87XAHuhw4gceScevp75WPIdX95tamLa0s2cLjFUtmey2eysvtfHu3ZOk8/bmkEko17v/+P/iHHRTgiPR9A0Py2pK4uUVELmfBQbWjpNOJDR+WxgjutMUd279/r52UbsW4NCso3ykzaCCg8yDnXblYQEnyDIihAjbAw0fztrS0oqzTKTz+2jhL4HIC9kPGAw+VRUnQQV8XPrQ3QJwzy0MAw1OWR9MrGI+V3VUg0C/sMhaViS2f9fixYzaQy1ueU7NQtK501u7dvSfzWtmuk1kmY5Ye6OGotiadeoYP4jgf8IBa1pXJWmFjC6touTLgmQepnWzJsVyCmxu59g/221OXLul3bc7/xD34F7/0P9r5wzMWa9YVoCXyEngKwrfmIHM9Zg/QMRZXImXZjB8M6HJ09/J6gZ6G87z03h/duC4WB80MSu3PfPolsUnAJrkPkiHlmTBJGTSBNCkXMC2E59KYkamm/5nALP6sGjnkGvCUMWRwahybCliDP5Mlg8FjucXfQ+4ywZMA63rTbGr4tjUNghAwxfbJZJUx8rqiPgVmAARpDkGunYTh3R++Z/cePFTwdk87d21WBtVoyCUZSIrX1mg6GCP4IhoSa2sK0rLUkp0VQlc9ynqgVFLFcZB++jOf8Uk/TUP6OLbTQJGodI0K1rXkVAuI1xfsl3/lX9jv//5XFKB/7Me+YL/4i/9MHGNlnPCLm2i5MISTsU4LgSi3ViJAU2XNzs2q8uOL90GfnAPo2OHD0gnnPZE/EE1SmaNj0OGz09rTHLA3C9X7Sqas1mjbq6+9YQ8Xly2SzHrjF8ZJLquBFbB/3oPMlExfwTAYhX+SQTNcEVLROHA60NcIqgRNpgyREyBswnRAT6Rjr7/2tv30T/+ks3k0IdlRErKyvmHvXr1ubdY365z5UznmKAdVQ5SgKh42CaOy8ragBb92KhGf2KOqYF/tmZrUpCADNJqCjThPv1wsy4wYeCOXzEgcTro38YjwZhc4awveqIsk0FJTnHmDkdExVcsEZprZrAO0p0kI43G5FLjZCXRSngd0TH02NOwTEoAbHB7UAc6hEfaZNndLtl1u2sjEXjtw6KgVylVrtl3K1eHjlEV+5/d/v+MW4y5ozmZgodGMInO+M3tXpRhuBdxAqFnSKU4mbd++vTaxd8yn7LJZ2SnRCWaTNtuoSuFWXFHWI51jnE5u3bH+/gGbnNijwM2HWny8aIvzCwrArCY2FJgiOsUTeyYVqPxhJJWhyuMNk9Jm2x4AgeDAgnAO/nJx5+sSpMlWYVLAnc6l0ofmmqwAACAASURBVHZg3347evCgmCX8vbaza1W0HN562xc6Y8a1qq1tbeDdZbFcxhrxiHUPD1hLzKSkVSWr6IMIaRo0uxXrzeSkP1vaLSh7ZuMiH0oQSWTTahpM7d9nz73wvE7R3eKuDrLf/PVfsyN7xizWbijLJAMIpyyXl5bENCA78kaQszcYBqEsDgM0ODABUz8nnQuE3Zv2wx++q7K7VgeOitmPfeHzglsQC6fCQBieCocALR6+gnNwqMCikC6Ll8EEPzISuMahaI1slQKsNxRCYhOT/fL8wmECmBkS1xE9EDlHLJJ2ghFz5wzDAQZykIRrENzR7iZDZJNrEo/Jt8Chh6ktRoXffOttK5G19PT6BKB0w33jIqoj7FUGuc56kLzjwKD70DWagubIppSxq0kF5phVsEQ6t6e3x17+9MuuYIdinJqTQYBOp3UffejFpz+ZVnvwcN5efunTemaU60Amf/In/97yOfi3TWs0aZYyyMNgD5Zb6I24CA8QB0kG7uevfPYVu337lioT3H6+/eqr0nRgn4Gnw3DisGMTh+P5Dsx570cBWhxyf7ZMtVYbbXvnvWv20Z05S2TyVsP1KBZRpkdS0Z3P2eEDB5RBi6kSaHCw3vnSMEyAQwNBcNBEDNs31OACxk3APgkDdLXasB/98H37whd+XIc2LjoQBIC1tgtF+94PfiRNGUapaboyCMIv9ja0NHBmqnaagmTQYeNS18j3oNNqGrTsg3BAiUiIclgQh4KhOmY85h88sma5Zr25LjUMkVWodlpq5AF90iiMyHwYlgu00piNTU7a+MSk3bx9W/0TKg34/qxh7j+VnkgRsEBoICJjLHH+qHpPrH32Go1jWD1U0rCFZGYQSVixGbPhib1yX2ICFO0e9jlVqA7a3/zyl2XCzqba3t6VLdXa6rp4iXRTyQgY4ICTyw3gJrIi0Cm4/OxlG58eVycXGplKo3pN038sRPBaOv+MkaPo9u67P7TXX3vNjh89YflMzg4fPW5JOM3Q5ppNMTfIopBRJCCwUYbHRkS7IzCwkIb6Bi3NtFEkahtLK9au1qVst7y+ZsV61WKZpGCIzZ0tnagMZhS3dywTi9tgV6/1MrlVa1izXLXebM5W5uftte9+x3Jd3ba6tWmbSC9GzdK93bZVLloyn1VHlqWvcefAGBeuqJWrVltZt0SjbbFOVBg4k2e5ri49cCh3ya6cbVeK9lM/9zN2COwaC3Yjw6vb7/z2b9je8SE5qoBniRFAtzoWsxUC9M6uG4Xq8HD2BgGa5gENQgKm08lc7Y2slgWBnxuSqhxsZNDPP/eMpjNJsDV+LB4vOhqo1ZFlMBLsLAlej2YGmxFYykt7H1RxmbNgY3xymEVTfR9jlY5lhziJ24MBE5DREnBoEDqPtWV5Rr2FE7qrhbi9AaVL+sZQkqA9ydMQUwFcXBLSmMDdGmw1dDMnEMn9IjD9Df38hA8HzSWa0WRjsEYyjFoXWNtVF9ghuIC/0ggtl+3QkUP29DPPuOaIcF6HY0JWA89K7iM6GBgkSlixhI50XQwhStTFxQU3UwUm6zQsGqN5DIYPq6djiViGIl3VDBOscOGhMZ45e8Y++PCaII6nL1+217/7XRsfHdHfRfXD9Dbw2AtlWEOWizezPEDLnYj9hTJhJ2rXPrptb/zgPUtksqI50g/BCo5BEPbt3skJZX9ObySz9ddQQKHCZZoy+HO5DNwI0wYYxfnSYREXsjh2dor2wbXr9sUvfskrSqkidlSllGt1e/OHV6zZgU6XcifyOtogHOhRuY+QS6v5Bi6L7rUqtoQyfnot0VTcylUwXV/bVItMgIpJ1W7JKIP3xf5uY3Xd4p2oDfb0K5umJ1WLRayMamAibjuFoiUyKTt99qwNjoxIR5uklarx3v0Hgkr8YIhqcpX7A7ZNYEbbg8MnxMG5F+rzaNin5gYZqaSYMnsmJnQgNjpxq0bT1jcyKXpfucqMSVQQG+sVyDPy2//XH3R4gLgHXLly1RbnH2sclJtFkJan2TZuuxVlI8IX61iMH1BGOL5/Ut3caqFo3Xi2wQ+UXbx3Ucs1VNoSKhdm78wKdx7qG7LVpRWbnNprx8+ddWU2TBgDAReyHeRDyUCvfHDNnXSbTUMZanRwyBIwCJJpa5Wr9uj2rDdEknHL9fWomdc3wox8XptNnV9wOxT3llasU6razPgey8dTtrG6pjHohaXHcjRYL+xasjtvO1i983OQ9VMJ13QgcDDODOuE5lgkajtLy5bhpK/ULUGHPhgooekAABDPZa2ZiFozHrEf/5mftMl9e7VoGI/lQX75937Hhvpgk0SV2bpymQudM6gC/v7JAE1DLp3iNCYw59QcC/m+GjYSJ5cBlQWNl5Ol8L3Pfe4V62PKUGPV7tbNIpcNfKCVIYwZt2Px3RtecgfZpwdoYJmPg7M2oJgeH2tj6B8EjcaPhYVC6puzMaBGUVmx2dA/bgW2Sq6CFg4ouL0VeSB8YWkqtzANcCU3MDqcQm7dvqNgDRYvZ3eZpQY0K5XRgSM2Y/w1700Ab8AGIpOHMgntimAXQgwESQI0m+TEyRN25txZH+sO+NekcRwmyt5E5fIsutVkGpLsu6UATf8GHJEBENYgRbR0Ojr8ewckuNx4BLpcx6lnAUUMHZdDRw7r/nC/gPfu3Lzp+im6wW1VkuHwTSig//H9DwCPIIPmnmgQI5a0uw8W7Bvfes3i6YwlpVuRkumpPPKyGWXQ4u2zVuBYi7rmzz0M0DxzDsFKpWTxKAfr3w7QIYOLG7m7UxTN7rOf+0JwyHk2zhRpqVa3V7/3psUTaTUDObCgvIqxAU5Mw53GrizfTMNeUnhMJsRvz+Rz1gRnluFuTcFZRgskauhpdzHM5UN0VGQQm7OJpHWlc1beLWmwZGBqwurWFr5MtV/BNLinV32tm7duC+JjXJvBNg5cRJ1gFknrg96LJmndTR41MhyaCKzcT76FHnQTITTBIFUll8ODQ5I5porpnzpoyXyv9iEGzvwuZySYNSABX/43/7aztLRsN2/e0q/twAuOG0THnQ/kego0btyuHfL+qVOnbO+BfVYxZzZA2s7DI63i/hAR5YiTDcEipurIeBB0LxfK9sxTTwus39zeUlCktB0bHrGRwSFZ02shUEpBravXNBxDUxH+Zy9jkZT5SFEyKouHXiJulVbDIqm4tRJRZb29QwMyg2Wab2d9w1LtiD2eu28Pb96xke5e603nbBFIJR63Wqdlm6WiFZt1KzAhhU7I2KgmgDQwAV7VaFlvMm3Rcs1q27tGOy/GAAEnpWRBnUrGL7rBlE7pvh57vLNpg3vG7cd/9qdtdGpCfG+4tmRxX/lXv2fdGXwNE2qwqVxGmzeVUoAGp2dRhBm0AnM6Lz4xmSOwEQaaYZAU7NDp2K1bt4SRkUFTXoGD8tqqagKxGRgGMD3kdC0tjLSajOD/ZM6iKcrPz8fA6UGEX/qehPT9l+RPA1snhz18yk2DLmREwVASQRnoJBRqAneXDGrMzWgVSII1FnKdCdBOmWPtpZTRQEFCbmB2bk7whjLYQCqWzx3aW7FZOdjh0/MalMrAZGTw3N8WvY9KXQNHTjUHGGjrz+CXZy+cs6PHjmrcWEGKDDoI0D6CzjfdKUaYIdimDgYfVSbz0mZNkigQ4NAywXDUOcY0CFOJrMagQ6NUGrfsNR/fhhVUsxLqepq6NfliygMTv0TGtsUX9gM0ZFs4Bs3Em8u6clApY2LP7Zbtj77652JpMeQE7EM/Qk3vTEZMH5xWFJgDHjkHVNjE4/6y3tijBGjaajQJn0wQhm0QTdxFbGtz1+bnF+3FF18ODjkP0MA5BOhvvfGWpTJ5PfdKkWtrW4opuiBIt2pNZ2CwRmgUK2mAGdTQM+8dHlASRdJBVUp2jogTkCdUXphjJBw60LjfMEOijHu2NB09fmDGtoq7CtBgxMCkWNYBceHkTR8OkgNJAXpE3GscciRjgD1VIIPM5DJ85w7iTQkXBpNAF+5B1Rq4o9WJp7GYePXd+S5Ld/XZ8YvPWaXlbBGqWYZjxKVWQ9ks8mu/+X90KBXn7s7J7h7fNLAxSg4m7LhwNi83hEUOUH78xAmZvLa4cxl4mH6SxMCtsI5vQxUr2U5xR2U+dQ/lAxeYTWYtE0/bwr2Hmjxc2VyXEtuxg4dtamJSFDqCBIEz3ZWzAkR6GoRLjwV/cGOj0JLqLSusbVqy2RL0Uec9m3WrtBu2hTZ0LCIzWDSYGcse7umzNk4dd+5asmWWT7ozcBnsutmwHTLYXMbqlGGwFEKhllbbMtGYZaHMl2vW3Nq1VKttvWm+07JyLch8O66zC1ZqlEtk4cm4laMdO3DquD33ysuCSiTPCO+VAP3l37WuVMR6cmmxVNgI0klOpxVAGOagmRYGaLr9BGiaSgyKUJYlM44VK7iRKdbrdvXqVUEIXB/DAbhMU6bD6ICj7J1/13dmofF+PFv+zr0Pxe5DP0jP1KLeRQ+yqVCitCZReRfT91HxULqxKReMjycTPfN0mIzSOq2gg+A7G0u0PSmUeTPOAzR0Ntf05XWAeMhmmErD4ur+w4fW09fvlkSNuqye1JAMcHgqMb4IQgQUNrjGfvGdXF2z7fUNy8fTFiNAe7x0QSgCUjxmFy9ftH379yto61AKArTj0GGAdu6tsljKcBxLAkEhXsc9Il1bWbxzQTmhHKfzoNFzCZ10OCT5fDw/9QCwsNrZtq5cVsGZEh98MzRAhoaoYB68f1DDBAeAN8Y5MCwa1whxw2L2b/7wj8TigAFEszGEMcC3jx894hx/pvVke+WQU5hBhwGa7xGgI+2aB2iqggDieDIa3jZbW9mwnZ2CXbr8jFc3qiZ4nNBWm/b177yug4Jqhia7szYYTouIPkdQpcIJ8XA1CSXj6qJm3QOws3z9S/kv8CrkoMv3dAdaMk5XLO4UxOYgdkRaZM152y6XNEdAJYqXJYEdJU5mCja2t2z+8WPBi8AbeG2yDkMrPeCXrgT7sy32B25SjKmwjpwWqIVoUQafgibnYF+f4GESp1S+17qGJ2274oYL0XhSn1dwYQClRf633/rtzubGpry+7s/d183h/yFuj2qWU5qqGosFmySYolkAlY4PVNXDMetKpmx7Zdm2V1flE4foUP/QgJXqFZUau4WStZsdW11csUdzD6xerKpZ19MD06Kh7ionkhw70uAyQ7LVGt231zI9XVYK9SpicctQDtWaCrz3b98RjQzAnzKjSNZO574P0W3PnuiwJjoR215bt62VVXEWa0V0qqvWSSasa2hQ3MconO3uLqs1m3bv4UM7euiwlXZ2rF0qW6RcsxTuDomUdSWS1ipXRCVM5VPemZbPYU3vDUVnG1W9rqztO3lUARr3cz6jXDZoeEbj9pXf+x3rSUWsN4cQuAvfcy8/GaBZDApOcfi8HqAp9SnteV+qFxaqgmOno4Ef8Gedwq2WXbp0UfKtZHGuDeGWWsVyURoGvD4HBgcHzxkGRKgmFkIOwg4JAkGAlsIZGTSlLk05lfpuQ++ewEAUbgUl9T01alx8B5gBzJeyXRKe7ZYyWg0mMLUqoSen7ZG1O7MlaJTS1Q9EbNCAXlxaluQthwMQh3sF0gX3qoCfE04bVBbojvP+YpGgzVIoWbNQsUgLbWs6UHC+W9qkOKc//czTNjG1RwHag6Bn0GGAFldeDTKuz51wCNAaygroi6xBV5pzjF33NLDkUsYuoSh0jJH39fsXugnRz/Cx6YjKYyiBNOLRzNAIdqDTrGpGFUvglRgM1CDn6pATzKa4FakWkhn713/4x+JBq4+RhFfP2krLEu3QgRmxJcjSCe4OxfztAC16ZhCgO01U3zxAfxKDDml2C/NLYiGdOnkmgHAcGmPeodJo2h//xX+07v5BDSeBryciCcEc7NmQxeGa6ODhCLoxzg2TJ614xFrhjV33uan7CI+c2MMzrBFbJBvQsmqpIven8g4j87BNsJDzkXeuCUgKJ/hoKqFeEZPI/D44PKomK1rPTFS72qNT/IZ6egW9MC7OL8bLSRboqdGXi/N8SfbSwJMwQkZEn2SQpatvwMqdhBWqPosQT3qFKKhSMrYRi3z5K1/prK6s2a2btxSg2az96Ax3deuioajQsJMMZywmVsXBQwclaI/If7EG7zdjpc0tm7vxkSU7Hcul3PE5g0g8GV4qJUUv8O3bH96wSKNjU6N7LIZIdrUsWgpZjPz32NAs/GTcOumEPfXC8xbJpqyDgDjYbzyuwPzw7n1bfbykaUOGMUTzimHlNCJiP5m+Fj3DK2trkiiF/cFNYxdAi+OmtOiyQigfGLBywzNpOJEM75w7fcbeffNNa0Cfw/8Q/Ki7x/IENfQakGW0pjaLLLAQdo3FbBsH5k7LhvfvtX2nj9uRc6ct0QWHWECrHGgYYf/93/1tG8jHrTsLZQt7JG0nlegrS67GFmZmjH5ms13CoCn1wwAdT7lNlvr2rZasjKACce0EopdffsnSGZfOBJN2DWecawqyfaIBI81c7gcYaLD5eE0OCl5HqoIhrKFEM9BaYCMrSCFcT5CHDUGAYarO6XluYxWU3EA4HjGCqS+zvoEB6bjQEScx0OCItC46YgyF2bOYIFFwZhqBDbt+/brUFaFqiRwYBGaN9krNLKvrF1wWOMEw6g2nmAYNDctWpW6N3bKRWuo1AogD0w82ED2W/sEBz6C5BwE9kkDgWhHEDPeVA27ii3sh+prool51uuA+mbbfO4eMPODj58gEKRmzstNgalOwIoe5mQ309Wp9wEiqlou2s7Ulrj4Ttvybj5uEXsF8MlCyNvX/2avlmsa8//CP/8QaHZxGmBhEgyMjZsFAb68dxtk+kCUAOvTpvP9fgJazjSmDJkCDQYs1EmbQYa/CInZv7qGmTQ8dPOLVBDAAk4EwKFpN+4tXv403mu4LsKqmAtG4oRkMH7nWENYr8aaAvudZtFcxfH7iBs8aDJq1xMDRnv17BX0QoEUzJBhH4lYrlW15/rFIBmTodQwmaNYCk/BcuYZ0UpU/v6rNph04fNjG9kxZgSy8UlFTndH5UAYZPe1KvarnXQMLh3ONnAAWcJ2ODj7ur+RTe3usq7/Hsj1dNjQ2YcU6ejdR7xFEwKGb3htqBxj0P/4n/6SD8BFutjA14AviADA8BJVkV/gbAZqdtVMs2OSeSTty7IiaKJw+OHezCN753hu28XjRLp06LZUnGofzj+etB9fakRHJfN64ftNy8bR1pXIWa0YsgQBNpaxxSTJK5u4lfYrLQCJmzWTMxg7tF5DfNehCJJSmGyurtotMYRtj1pYCCdkgE2wH98+4/gdTcIzH1ut28+ZNm7t7V1OMIQzASdfb128jExO2AzYETRD8qlTW5yW7I7O48cF1O0gG2unYnRsfWR0910DknDn8HrJ+BhYCO3qEo7ZKJdtt1m1kZp9NHT9sZ565JOEUSrF0PGmRZtvirY59+Xd/ywb78DhjM2KP5PAA2RoGkwxzhCp2YM7wn4E3QtlRsQ5STikkQJGd3/zopn6OA4vBj5deelFZH0FZYvmUoky04TSC72OrIz4wGTVBWdCCoBafSAyz2XBoIcyen2CkgTgNWTONPBodGjjg3otpgFmuy58SeKFLkUmTUfJ5BVHE48r8adwRPJW1QVvL53Vf+bdAPcKi0Wuo1uSiomwaTFJ4aEXMC1H+QoaJmRg+BH/+P1kzPQnWClk7LKCsJYw+l4JHHKZDS5Ac/YeXP/OyJZn6DLn1OrxgMnh14hHaDQwokfGB1Nh2MqFqxHsCTk9zlxnPvGAoAN1Q1ZQqu9aCCx5oHdP8DXsJBG3YCtx7Kqz+nm5LxhklrsodmsYyOLSYVeEvHQDOppCPc9C0lQVbC92HqP3Rn/zZkwBNQka2S8Ac6u+30ydPeJNQVYwH+7CS0t6UX6Drf1SrNFrRF4EP7ZU0mR9TtjowI1GbvXPPJib2yECYe8zH5HcquUqzYd+/ctW2MHvFf1PCR3FlzgRQAjVmHXCc6adQaUsTW2u5KY50jEM97vrRHJTcOxLDbuRbs2lL57KCDYgtwCdUTY/nFy0NbbPZtp5UTsYfVLdM+kE22K2UbBtVPKQX6LFwD2GoIWc7NGz9g0O2Hcw9AGGQLdOHYY1D32xRDRL04XK325o/YC1bImaZ3m5L9+Qs2ZW1kcm9Nr+IEUFOQR8oRRAN66bdVFUT+cLnPt9xMSM8/ihBfewT0Ws4e2yC+w8faBoP/u7gyLD4oY8WF2xgcEjBAqgCLnF/Lmenjh6x+3dnrU83KGN79k/LNJZGAZ1TZPZQk4o2OtYqlS1aq1mKpcthGFK14mS2UatFzXonRmx8ZtoyvT32cHFRzS8tKnC+eMJasah4laew4+ofFBukFdjSEKhwN747N2fLa2vidzNFyCan9EV9CtwYOVJ5J4Jtk6nBTw2qByYk0X4t7WzZ7tamTU1MWE9XXhoh7VLROhub1kV5S2DCfw2lq2bD1oq7lunvtRd+/PN2/pnLeuhsbrAodkrSIvYH/+r3rLcnaamkT+FpgET0KDSKV8S1BHeFEaAAneUUTqmkVyOOqcBUwifBAwfvK1euuGRnrWZ79kzas889q41D2eWsDPgliAs5j3d7Hd+3ICMxKGwEaZfR5Cv0xCOwhuLtGigIhleojlic3Ft4v673G5gidEzTnEGd7UFaFD/PiOQM3TEdlATorc0NNU/I3FikdLo15h8MoWhQBbGqclkBmvfmg9JpF/uk4cMJ4Jz/H2NvGmTned35nbsvfbv79r6gG/tOEgRAiqTETbZFUd4ky1scZzyxM3HKlZp8ycd8TqqSL6mpSmpqMvFkquIZO+UZSyPZnom1kxI3cQF3gEBj6wZ63+7Wd7839fuf5200KXkyUKEAEd23733f5z3Pef7nv1CQKcLQqwhW4FRCsYOvzubFOqqXa5ZoMtMIZlFACXhLIGgaGbEXXnxBDYoGiDBsJB32I2jEGJGhUxzjrSFtEGwG8jQGP08jB3cecoTFR+kwQEtSsnUaVq2VtR6dheNdFJxrXofixJqQPYCOvmbDg4PqrGF5+H8LNqCBAqZry6YcaG16XcRMyYxVm137f/7tN2WalM66gQ/4LF0gdLunHn9cnTr3iDfvkJOzVsSB5t7pJGGSOfc6e0GowoYVijpMpICJE6iA6yFF2q8DcBi2rRlZJ7z+/vuqD8wruPe40/Eg8TzRPdMI0HjJf6WFTNoj6dTV9/qCVmnuaC75b2yUdLHEUNEQpbJcZ6fpwYWOg8PXWzYxOmatat00eu26JwsMDgZ9CUnAu2qqesmEnmfOCHhkJBmm412Ox30sZvOzsyrK1E1Uns1a3bqIrDALgxmVSmpGxmYRy6RtaGLCMkB76aTi6lbWdyyXH1KTAbwFx1+QWIeTVd5iv/O13+jzwaEh0TGKC6uYn1lVfegmmKrAuGBbpjMYHB7UcQDO585OyQ5Nz1oX7+J4zI7Oz0tBRdeB0919hl2bm0rcZdeaGilaElpcs23DmaxNFoZtb7ckxZke3MDVZUdLwFIYKlgDI3DSp5FqV2sq/PgfTM3O2MjspDLuyEaRjR8GMfGkAP6F27dtYWnRNssl4V0UXqKYIMLLiYwlJdPtrA2NjimoEX9o7A899LVro2NFGegw2R4uDNjEyKiUjEAm+XjMLh8/ykrVEIFjPjgVxyrMVogD+y/+0R/K1YqjrDA9NhZggl7X/vk//d9tbJQTCLLavixBOcrS6TEghPWSTOeEH5KaQvdFH0Y4AjJjjuQUAbo8OqA7d27b0uJdGfbwcJ05c9oeffRR/Zt3cT7MAgOmyCGw2NlFlETHQ2Hzzgt4Ksqkcz3yAyzTZxfO1eahx/kLZAdhCEUP/i9dq2T5uK7lcnbmzBl3WBMk0NPGw6mHrhvl6qG5eXXNtxEd4cOB/28+p2G1vo/Ngc5eg5SUra6timKHfBmqGAtbXd5+tqL/nc/FBsz3y4ODbMBazUMpSIrfa5o12exJLnH5vRJjknGbmZm2p556Uh2NqyZhHoAVuucHGxHJ3amM+xuzyQG9qFMOQ0dBGsLPY6KBUeiUuBP8Pyj4rBklzgRnvBLhFyHuCYxUhVGm+25xynWXiCiRUgBwdXdb6ymCuXj/YjzQ5CiNO9i00kQQSdbo2p//m2+oQCNykrE/J5QwxHr+C09rkCymCI5+ffBzTiX8eMfftV4wfWpSnN0wSQZNDvIIduBrmGN9+OFH9sQTTyoQGCiB6ymfDTDnWMw+uH7Nrt64IbsH0dgyhMcOile+tbntg1eCjSNHTKWJw9hgbtWzdLtjDWoCz0lISuJ5FrMJ61659bmnNAs11ndfaMI2cKQcJvNSilqYFNSIpDpdVMMw0NBFRLUHtztocEjAmVM49x/zK1SEXUsyR+vFBfNmE2ZZRMRxZhRtG5+ZtJGJKduptazOzDORsUtPPW2blao4MMKgQ0ZoxMbRdf793/otETIp0DxALAQ+6BDBsZJod+U1gY8zHsAMwUYnxpWijUwb/idpuvVKxebn5pR3t7W9JY8EfvBOMD7hh40XizZWGLBYu22jA3k7OTdvH7zxlgorFxD8EfqQDyZ6Omqzq6Hu6XHBk0krjI7aQxcftVQ2I9ZGMo+hfdcG8KhIuK3gzvauLdy6aR9e/8R2UD0OFqwwMmopaDIGlzEjPAocuVEt6ahYbbSk5mnHk5bKDUjyWaqW5fOL8B2FEBjd+dOnbbw4ZkW8PtDZV0uWFvG+qVRfXP9WN9ZVnI+cOG6/+vWvyR96r1HzyaxirEAauvYv/vk/s7GRAYsjl8V1i8/IxDeVVATT5tau9fEOTudscIikkIToigqIVUx9+kEAZjZj1659LHMe1mI2m7LLly+pg+Vhct8E0j+8q6NQKWkaX1odxVHdIWrAdxd8jiGbF2sv0CEjKgyihGvC2QRnbrVsYWFBRQ5oCGvPiJYHSANz7gAAIABJREFUHHHu7FmXI8tcyOQ7IdYIqSmxuBJCOL7eW1z042oi4SossTc4fnvUkyCUXs+WV1Zsceme7Am4Jj6gjNgTbv8JHkgRlhoxTP45JsPpF04OW8LiNpwf1FGZLp3ul41pfHxUMN/Zc2f9e0Nh5jpxGfiT957NZyydTYp3y4AYSEcMBEWT+SlCXXDE0EnG9LVsrMxweA1eWhCOJO455X3yd3cD9BxCx7YdyRfkBfebzpFOttOyTtODeh3e94RwCrSLR3zIh295BxFEL25/9a2/sb0WfHxPzEFenU9nZPbzhSeflGE/p1Q2EznsyabB09g1EA0Fut2km0X34O/RqfHOVvHkmYR9cu26Xb78mLpYNjFJ/LtAHBlhMNduLdgHH38sFebY2IRy+OKyH0gI8yWdyRPKST3x145+VgYYBLxW0V/4O7stAE2MfGz6PaXTsLb25yYkRfGME7sFfQ++MVFbhApzMxRe0pO3e59uBaYUYR7xuNWaiO5QZbpiFUpepVqWK2aylzSc9/OxpBXzeRvMJi0ZZ2NrWrNTt17cbGx61vpJAlGGLZEZstkjJ6yq7jwoeMNgO8L89Zn/4X/2u30drzRdbyqtwXf0hLBndO203zAkYEYMjgzrz42tbVtcvGeF/KDdvL6gQFTMVlhsCCyg9aCOkQm2kkZ7co87ND4mz+VWpWyN3ZLoahm4hLrpPXVPiELYJYEjKMQcO8CHEY9QbI+ePqVjB12yDwF6VmAwFU9Ibs0wiOn+1m5JHtcMAIvjE2JCgJGyi0KKb1Qr1kUtCCYai1u12bYdBgGk/7LYRbtqKUxzIJcRif/ooTlhVptrG9aCvE6ijIZr3hFUmxDwG5YfHbZfePEFO3/pUQ0EavXa/hGfmoda68/+5Z/ayFDWkjGOc3VLJ2LytubBXN/YtLWNbTlcFYZGrTA0YvdW1nS0n56esTOnz4iuw6Wlw+NhevfKO7a5ue6Yc9zshRe+JMc4DXoCjEGt5fRA4QRWEKkA3BVPYDCyjKdSO3aJF8MDoYILIhxeAU/l84qtmYjb7du33Qo0mRJeyJpSEctm7QQ2sGHzd06zD55kXdtFpJHTyQGIQ+ntyotDBs1M4kFoqh68TkdKO9zwiBiKLG+Vdt52gY0SoUu7CoKlMFDkZC0ai2kgBnRH4RYURrKITgXQxuriKPNQg9/DfoGzLuxUgbcd/T1yS4MqFU/GNHyloCqvLyTecFm8g29KWg48yEONlSifm39jAxL7AJ5y8IrhfQIP8HoeGuDdqJwFFWEFD43C72G4CB/odnlPEfWPL5fiVTYRXjy5dl6gY/atv/07a3b71kRWrQVAt5eyXDIlS9pBFJt4mLMBxH1DkoA4rInIWa7d3LN2m9Oai5r8JOaQDuWc/794d8kuXHjU1aAdThDZTxXo2/fv2fWbN7UGgEyzSNAxTLK4hsCYXz3w7nIqHYNGqXphPGm4CFsnr9OxkrCBxQgGCBsVvjac0FlXQCg8/wlsRynwciZk00sKGtHJC1ij6fRgpN7Mvlh3akj6fbE+sNyNZP9cv3g3bplYyobSeQn2crgkWMsKQ2lr91u2vrttI1MzNjw+a9nBcSuOz4lJU8PUaf/a+QwqKtDSEvzW136tj+8ubTpDGjK4wH94oJB6CxfJ5zR9xPg+QVIAabnbuIHtWDKWki8tMTRKNOA39BJI9AzPoKOAFXP8azZtLJ+36ZGi5TkmsAjhGLMDsfNCnwErlHF9T0wDdjWKc5NgSmCPQt7mT56QUq/WqMtbgYWQp5B3usIc4Usz4Nza3rFGs21tHnIYIBmEBGhqmADHLMbQSvCCzogyMW90+xpeQHkpDA3YseOH5RXBcHBsaNiGcjlbXbpvG6vrtn3vvh2BZgOGx9Kh40unrFSvWX6sKHHKzNHDlhzIWo0dOZjXqC/sdu0v//zPbCATs1w6YXuVEjYiEr6AP25s4ni1ZYlM3oaKE+rqX3v9TSNFhFt/6dIlHcMpgGMTY4I1Xn/tFRW6drtpo6NF+82v/4YKDh2Eq9kQOngYJsUMjJbYoihIFTEF3XtkFxlBEm7Y5LFY4OF0iGKNgPvCPZXPyp7dv3dfP4P1xCSajpJCh/dKRPuL5Nc8RMAEVabogWmB3J3UHJg6eLqoMNEVscFAiwKH7Hbtxs1b4kDLrInhUqAiQpOKeNCOk/Ige2wSXTVfhwINCI6HoIT38NqGhlG8Z8yS0rBicJUbH7MjRw7LFlc9GS57UBcR5QTaHJN5CjgFmkLMA8XJIaL18f7BpaFWccKi4cEallBlqHUMTf1+uwkTz5/MZUPIgOsP/ETrRm5YVLr5EccbJNGEWIgmiQcE/h6crMhI7HWs125pTfF6zGko0OW9pn373/+d1hMnSk4kPL/wghFRXHz4go0MDalhU6eaCDYA+x20m23pVNbC73rPh4ThfUcD4SjfBYbYQ+cf0nvms0QFGgye9UNk3vLaWhhyAhcRpsuqiqtJoXBy3encgepYnwJbFEjQtxTwFTlj/bgKOxBJFLbABopbX4VnCx/5IrxvCjmqRAgEHcmzeV1mLczZBM1onbltAuuI+Qr0SdwcqWVAZAxwud7AV0RopSxlo4NFK2TyMvDPpoAiMzZ3ZMpi6bgKdDyXt6GxGSvt9ezIiXO2sVXScPDgUPsBFOlhELGv/tqLfSbnHP0qpYq4yGA0CFXY8UjE5Y2NTk7Y0NiIhnJrW5u2XUKm27VWrW3FwWHb2lzXQuWigNWhEuIIBX5KjhoXEYl0DnwG6lB+wMYHBzV8E0cQU3+A9TSKHUQydWHf8J+h2LXg2qYTNnpoxh5/+guWLw57pM1uWQNGnNb82IzyqqpigTsdn6lSqelmMHDTuAasK5dTvNDwYE6xTCzWvWbbytW6Fo6wwmTcBgs5S2EuTg7f7q48PYBS0PNbvWnD7Nh0GGCV4O79nm3tVWz29HH72u/9rsUwyeH902VQcBi4KKuxY9/6q7+0VL9pxUJOic5ED6HCZEi7sbVjy6ubNjA0apn8sG2VqjJcz+TyWhx0ZSwkktMpJJjFXCU0t7Sj4c2li4/aE088ruk6A0i5jAUeMnAHAxOisIztD4UbNDDeGwUXT4gANegAFI7timpKpnUElcucptsM1vyzURy11ykBxYNglRgS+duCLwdRjQaWxNzDTUVdSferOCEGRQnFX/F9CijVUK6nYSBFHQnu3Xv3HH5ou1eI6Hi8JlxYGeCnZMM6UhxVJ6qBC2ySMIhmnZR3dm1jZV2nLn5NTI7rtET47xxhw1Mk9/hQlc+HkIfX5/2w4chknnmDFItQ6hxvlhhF3sTutAYEQ+oNFC0GqRzjjx0/YYt3btnu5ppNjI5o3oOyMkq8jwzCVJyCQtXzB70b1t9hO8RTNlgY9iExXR9FC1YUJkLQzPaqztjB/S4Wt51KTZajxbFJKxRHJczhOYdZxPzm2PwRhUtwP3RN9ztoL7mK31JYgRfofo8ijSDIO2bnv3vx5D3dW7pv58+dd5iGWC0NwYDSUsJzN0plu3t/WQkqFD5OVJxyOe1irsY15iTN6zMo5Ro7Du5iJ7EjgOzqTXkJOaWOU1pHcwz51KHqhU+P8Vej6cNCkmXg1UPfk+ucQ1EasAbrXE+Cj9YxtEKYVnHLZfGu7viQls1aDBTIEgWLowZU3mfKisVBO3z8kA0UB+WGWW13LZEbsvvru/bQo4+rQCvnUFfHf0WceX6OCvQf//F/2WfXv7+4ZJtr64qDyWVyyvuKdmymoUXkieNjSsxeQpBSKVsCFdRuzXY2trRrU5w3NtblCDcwXLQak1Vz8+mBTN4mh4s2TDgkwx7wt3rdBnMZGYRzTFFke3ijdC7EKxFL3kZem04o5ytZyNvhUyctPzSoYeYAtDWwpGza+YnNhor05uqGLd2+azvrW9YGH2y2ZWsqT4ccMteiJTIMHqHq8VAz1kzY5NSMHTt2XBf/nTd/akOFrI2I571l3WpNRyq8owczeWvX6pYPicIU6Eava9Vuy+rWs0c+/zn7wgu/YF34lYgb4iGqSQT2ngr0d/7221Yvb9r0eNF2tzf12TMpYASGdxW7v7ph2QHe54B9eHXB1rd31cHywFKk6RSGQgoIPrt0C1tbG4qT/+3f+rq8hemKSRPHB0LChWDuUi6VbGd7w2J9hpe+qMHpnAHgjmiymJVXLzxo5yGzyamDlpk/n6unoRedYtSZ0pkTNU+XSrGkkxZUETC2iK7Fw4RhDqk3WphYhFKgE5Flq3fu4RSuAk3D8PHVazLhYvAEdxYGgCiMCmDtCt6A1+34rQ+9MQNS7FpQxmEAtrO9LdECxYiHE1iFwNb5uVk7ffqUDRdxCgTX7IjJoVMAcU/BdF0KTGADCjRWA9DbEghl2Ijg7btPCIPQdCZvt+8sSrBFsZ6dnbPtjXXbXrtv05NjgquUfi7KJAM43wz4eRR41q0b+zse7UU7btnMgEvgA1YtE/pm3arlHc01ThyZ1+bN/aUg8kx+9wcv2cj4lKWJ3VLyfFJMiH67Y6NDRdFUJRoJ9piRkZYk8AGC8QK9Z502PvFu8yuhkeYGkVmTKaD53LnzjluHAbfL9tN6P2ulir317nveldb29FmUmKtg5AGdgJCFiwfNQhWU01OtQeY/otMZymX84kli8YGisgmRX+t7Q4gABVc+7RmZjsEg2oNVJA49ZmdNH3AG+wZlZBYGA/XT5Lgow6SAieukxImKrMJGGDYz5MznLIOOI9a16UNT8gWK57K2XqpYO4YHdcLOPXLZatWGvDr8SOSD7mheInEYBfq//cf/TZ9FCysB6Ss+FwzQwAL44EiKwWKygwUxKrLDQ0qqLZEy3I9ZbXPXttc2RHA/fvyoLdxckNUmidrXF24qziWfG9CNz8dTBst1anDIiuR3VatW2ljHY+QBfiVOhlt74ixFCGxprypDE1gd5QZKH25uzIpDw/LUoDsan5kSDIN5iigvew2rbO3a9fc/sr3dirVqPkjREZEuNZehGlpualTdOa0CYhqGnseOHFVO28fvXbHhHMrBpGWRCnOE6vYt249rYqvEctJgECsgugEPTsblIf3MV16wyaPzEtvUui1dQ4kQYJOwy/fNXv7Bd+3Owod2dG7ayJ0j44ydngJdquzZ8tqmpfPDisH54OoN6/QT1iRgksUtLqlTs1iMMvuXErGveKuvffVXbXpqwuooBvPwmTvWwDtBuEVfgo3d7Q1r1isMrR2vg8zPsS5gjbKXzeT2xTKwPvTwwCplmg1fvduRRScFGupeZO1ZHB7RYuZko/DbA14RPEAsRO4Fx1msQyNzJRggqMqihA3husAUcIcJIsAk6fp1rcvJCdzdMHl3qaxSxzHVYVMIQgbwaveriAlWEJvDTKesrc1NSX/hEnP9MJTK5fH9HbdzZ8/IXB4FLb+dxeF4Lp008BubF4whPaAq0NA3UcIG32N1kdz3pIaxV979wAYKw2axpJoBWEGxDha9KRVo7qNgneCc6OZEXqTppDlmw/oQ/1vPNIycrlgPVHUoaISbYgAW73ft+NF5e/rJz8lvm2M8TQiOaa++8aYNj00IgowGVEwVEE+NFUdsBBEP8mrHLfadDh2DDhstmHZrzxqNHa64QwMKa+XeOqxGMcTUig464kUXBgjmZZCZFgNorx+z77/0shg/rAMGhbBLdnZL2tyceeTXhK6cDTA/kJP3PBs28yJEI6yTShnYoRNOS+zNFGO46+SDZrVJK3XIEnrWOaXGSbYP0nGF0apJYZZgSq+BVgv9lwsOlFQplTW7QdEoOiUWo8zvSGvvx2xkeESmbkMUZcKEh/Pylt8sV+zuypqV6x07+8hlm5iZt0a9ZWmeha7PSA4W6X1M/+u//et9iPv4PeOROj48oi4aZga/OYYiI8WfgmUKBr24umw7KL9o58s1mxnzo+H09JRwPAZ391ZWRJ9pBWrLUH7QBvENIC6r3bMsu8Ve3QpK6vWCjP8B8nGKcW6oIEhl/thR28S4ZHNDQhmOwyRYg3HCOyS9Dj7wxKEZmzk8r+/jIQQw6TdaVl7btMVPblqJLp+kgmZLr1dr1q2dTlr20BTppjY5Oa1igdseU1lUgst3btvpI/OWaDetgOy43bUU6iBMDZo+eU8Lk3eDbwo0WPno3Iz9yu/8piUKOetlkrJBZVNQYaLAxlyY8/orL9lbb7xkJ47Oq4PGvpBjG8e/cq1uy2tbVhiZsBu3l+zm3WWLpwjbRB5s6grpouUHLCMfExulODxo66vLWsQz05P2i1983o4dPWzZTNJ2SX8IWB5fu1etWDLWFQsgys8D/+XzMzCk62EmES0W1wPysDhvOHpwWh0fBkZHtOhY7/9OwUTN5p4QPODR10psQK5jqawFym/xoENMFbgt10JwCh14Oq2Qh48+viqIanJ8UgWar2EDcK9ip9gJ604ktF7Esd7Z3fcn0RCm7zaoSJ2VfzhYsBPHj4lSiXfv3KFZFbVWB/muy/DlNifjsJbEQAwEKdA65oInJykeFHs3Zsf0CF4rx+9MtmBXr92wgQLME4plX/mQPZgQ7YYUsBEDgnuhjjd8FhlwdV0wBnVVz2RI2KmU9+z69Zt2+84dFUcM/2vlkuwEjs5N2Ze++Jxl0oTUesJ4pdawt668a6MTU1ZhKJpwUzRCTLFQwA9nbmZW/GueMRgLnEp8UOlDLN/EKdC4x0GF83gpua/J2Y8TCdagHVEqxeIJZ+PIL11GXKmMVbs9+8HLP9HQmjzCw4ePyiD/5q3bgrMY5vqG7lAFn29sbFT8bAZ1a4isap6RCZOGQs1JTgyUPuG/8Mqbls9lNA9BQQpODc2O09vHN25pDQILSWgjUVBTnwG9A9xw5mNKcQrQDqcblMiwfnhO+JnM7bBK5U9oknNzszY7Nyua4ubOjl1duGlLqxtWa3bt9/7gjyydHdQsjBkEPysq0FGR5k8xgb7yKy/0xSHt9uQkNzsxbWPFUSVXk2QLDkRxQZbZwPEKf+Vm3XYqZRngL9+4aQOplBY0iREUCAootBTCZu8s3rOV5XUbJtwUu8jdisUaLUvhEU0yeK2urhFaGgWuSoz7QNYm5w9ZZnDAjp44ruMri4VMtpXlZWGGmtyyY8fgOjYlbBmdmrSJ2WkdLQ0ryVhK3hnvvf6W1bZ29fng52IrSDe+F4vZFrvcxIQNDXvyN4tV9LVC3jLgtv2OldbXrLGzK3hmLD9oCahpe03dMEbJDDLZXBgOcso4f/lRe/KLz1obWlA6oR0UyqDsJQ2WitMBwR//1Z/9qZ09fdwqpV3t3EjXweOg86ysbyuz7M13P7Sdyp4MvhlygtNJ0qyHJ/CEFfzq6jEWsv/uibZIY0lXzaIhUXxyYkwYHkc6ptgdHnyCdhGzKKATLwv3gPDj14PJsjiaIQOPv8MWUKEN9qTRMXc/C06qRQqYswwibG2fmdA3eY5zX3jIKVR0OhRB1h54t3yhtQklbHHpvn300ccq2HTEI0OjNjQ47EUEjJ1BVM6NsJi441LGxsBJgw2Nn0NnT3fHR6Njh1LHZ6U4S10Z69vMzJTUbnS1UOMYDsIeANbhtCDWBowKgndEe4PDyz2BEQCbwB8wbTJ4LHRiVirXrFTes26Pbn5Ap69aZcdmpsZtZGTEh6VBUBSdBIQtt5qinJWrVXWWWF/SbfK5KNCuJHQ6pPPNe5qbJGN9+9zlC0rqdqOmvkzy333vA2srNcmsHTNtXnTQOESeOXnKpicmtbZ55qKQ2KhAR8pS5ihtDQnZYOqCCDiFwCiJcGhCJ1gPh+fntelHRkNOc0sqzbuXztl3fvSSILHaHvz8htgbShCCXEAc2eCglLZcG045FGg+D0SFnVLF0lkyJ5O2vLyi4gxd0TnnKYsnUMXSxHk48PQUUBKnHSirG7ZbqWuzB9JhmDgyiqy+sa+kjIJqSZ0BD4f5QRPFtV9ZWdYwEXhstOjJ79RNPj9MoWPHjumB3Gs0bfH+ii2vb1k8lbMv//KvW7fPRg/11eO7osLs9Ez3oxHP+ou/+Fyf1p1FNjM5bXMzhyQoIVpndXVVxyqc3QaGh21lc0P8wGqjYWNTk3b6+HH7yXe+ay88/7w6aIZOfDgeltn5eavWG/bm21ckuMjjY5xIS7kzTKGuVmXbOTU0qjcT5f510nFLFwelHiyMFpWkzcPPWAKrwEa5aos3b9va/WVhbMhkUdOV9mrWxaqzkBfNj071zLETNj86aSu37lqjVJGCj86RDg487c76upV5+LN5ydYRskBUJ82lUIDM3rHBfMYy4I+1qvxGWuWaxVpdyyczumHwm6HjCaOEI5pJ2eeff9ZOPnTOenhBMxcMEI48BYJLV5/UlfKuffvb/8ZGigXZbiKvZSGwKDkWVxttiyVz9uG1Bfvk1l3ZRTLMBHuVYo1JuNyJPKTSHea8z9Womj6u05YSkp2eRY48l25hfGJM5uGnT5xUSgcsBmAOGfKAWQfcD1mx22oGV7ZgRARcQ1eBqY08VKKYoyiZJbAH3DnPu219TZB9R0Wbz8k6o9OiMCuXMNiVgkGyuPn/bJ50HLIZXSBFB4tUd0ccHi56Sgo+ye124KdW9aAPj4zooY1Soyk6HKexDNjEza5QsBMnTgjTBDuU2jOdstmZaV0DHkDJuuGEB0bBzi4dOdL0hkRaFBuuLwwDDPkp8C7rwGYCbxBEOZzeOlarweZgw3ADJU5qFFTeF9cANo5k67WafCXcwMphv/0Q36A6oytVbp+Gh0FOH2xCoW4iTZmdHLNnPk+i9piKAPTYV157Q6dFqGMM/QUREjDQM9n+QrOjQxbsdCDMIeqgH/CgkdaD4VOg2XTcujTir5P0jrYBP3VIB84/z6jICR6gQGdy9r0fvWxz80esUBhSQs7CzVu2S1gFA3kJkZhl4AkTU/GVkX2cwWDDypU9QTd0xTwLeC2DuSP4gZFDeo3FvFjD0acjpyGgQO+WCAZOqOHhmcFZkZ7LlawdQVzMJfRsiVvNnCJjR44cFRtl6d6S1Rt7IkegrRB9NcxT2HBnZw+JOsjc4d79VdFkzz980Y6dOCPIywMzfHbxKWOy8JzopPfFLz7f50bwwSfGJiTb5ljLAtnvjJJJO3XunIoXaSV0hEogQJhx5YrCV48dmbc2u5xSBWKGJwW79IdXr9ndxft6TUz2c7GEDWdzotflwLpbPkXGaD83OmzJoYLlx0ds5vgRFWiYGjrTY5KND8NO2W5du24b91cExKfA+9IJW9/elrkJHTS7F59jojhqrUrNbnzwsTV2SjYgcYI7dXFDSvWmbTTaVuv0rct7zmQtNZC3PFg7BTrOgAaFZYhWx0AokbZmtW6bKxuygeQ98EBLrZZNq2P76m9+zUYmxqRI4j2BjbIg2aU9xiclvA9M+Oq1921vr2ylnW334+Agrdw3PIpTKtJvXvnAStWGWCbZfEFdvgQnghqcvSC4MOy+igXSoM9xMwETKrBRKEpwZAMD3iOTbkAFGmobn2dgICebVrruQ4dm9gcz+0mg+68PCkqOnJspRbu+uriQDCNWQ0ja9gBT97x2zizdtx+f5eQGPSlLpBfYb0cPK7eewSjNKg/k3btLeoB5GDFT6rUoqGkVdtYKr0OHS82CZslDji84my6bhWho6lxrohlKSKWf3RW1joefTfLYsaP6Ow8fmy8dIli4AmW3ttWJ84xAT1XWISZUOr64pajiVem2a9ArYZf4yQchRbsN/OFdPd9Cl+65jT7MAirgV+QrEhVndaYq547IKjlbHjCq3iHuC54/5mNeoNMJs+effdrOYg/c69m95WX70Us/Fv1VqrhkXMZiI4Uhq1eqNjMxpUFt9LpR8Ko66OA0uM/iaMJeoUA3tIEfLNB8FgKlgY5mZ2eF11Og6aSFVyOC47okU/bSK6/Z5NS02yTUGrZw67Y2Eu49nTWQThS7paSXEA3HKQqYYmfbLRGKQ0UbVyDxju7byAiiF98wUQRTNGk413C0JF5qr2WpZFZdO4ZVFHZgKWT7OFXqRMA9SSUFGcLo6LQ7WkusUVgzFGlOn3w4mgRgM55znECnJqdFi61W61arN22v3rZ/8Ad/qOLMaQHXQuipnlPov/eHgwFOir3wwpf73AywTPAh3yl8scCdRPGELwGOTvI+4Nguk/aerUAy/+hDq1fKdhr8DnpOmIa7kU3cNndLdu2TBbt/f0XdlihqQ8Oy6RvGX4KdlaNyIW9TR+dteHrSYuC6STibVdvY3JTSa2Xxnm0tr1iSuHSUT8m0DQ4yQCwrmXdkfNxm5g5JAUnMDQuByJzlO4uyJGVDODZ7SEkot65ft71y2fqxpO02Olalo+HRAl90KoXlRwqWKWRtsEgiQ0PaeB1loeoRcWUJeRZIsdXvKd+OB45j8pe/8oIrsBSxEnwcwlG/1+4KfwaH5rTRaO3Z2tqykkUo2CgWefzALbsIwONpu/L+R/beR9es249r0j05Pa10cx/iOpUt8nrwIu1mNfxC+OO0J1/k7rHhnrP81tETcrxsPMPXBahENOQeRkVJdZpYw5LzWBwZltRegaw5921w+CIUa2GG4M3+M6T+0lQrEMQOmBnxbuDb002QnOPubyiw/IgLPLC6tm5r65u6JngLw4/leAjTiPsJC4OHBoiD15HyMJ2y7Z1dFdKzJLcXhwVLsFFSoOU+yEGD5I5O11ZXV8RAohsmgZvEoO2dLR1jEZaAOQMrwGFmSOg+z5Ep0IMN0Yedfj34pRxNQSz+8zyeDN6ub2g8pPpaXZ5Q3CN5e2CchLRIXROuoOCiMAcQlBUKdOACyDYA1xAKtHVb9vili/bY5Uv6GXeXluz//bvvWGGoaLmBgmY23Ns2LIi1dTt9/KT8JVgTYq1wD8OG6x20+2o/oNmRcoLAx08eXFdgAT7bvaVFMYmmJ6d8SMzpMe0FWuwMNqFE0j64ek3J7PpsPXq2rrXaXeX8Na+LAAAgAElEQVTzfXL9uuoQ3S+bGEXUrUW7Ol0QpUfICDO2wYEhWXpSoOl28QPK5phPQKEc02twD4F0mKUw803EUoK8KMIUZF6fzrlU5jWaSnkXFh+yD5WRGdgWDkfhA9/QZsqmzlxKjQARXrGE3bmzpC6fO1IYLNp/9Ud/rEE3+DqbPgKjCA506XjUvDjeH3v+2V/s8w8s3MiikX9wzmdXznWnzpzWA0CHgosTcm86JO743du3bXdr025c/diGclmbn5mWexOE/N1y1RpwLJNpwRzwkrc3NtXZnjx6VDZ8J08c9wVM7Azyciht7aZtlXdlyPTGa6/bkcOHlbpdL6H8q1sKUF8PcEKpvERJQeVBWeYp4h6gii0j0tlmtWYjAwUbwlmt0bTrH3xou+sbot3tNTuSeXcooCiISF1OxW0AS8CRglWbVUvSQYf0YIA7HP94Lug8uQbcqEhoc/7cWXvm6c+rWBGc68fTB4kUivQJ0V7ACcAjW5tr4qy2G3VrhQVIIa7DPkhlrVZv20fXrtvffff7yiGUtWrfZDjOcZnFppsZuLEuLIkKtTNkvChDJ/SBF/fbRSPBzEeSX47MPthjcMGQJ6I26eneP7p7KeBnsCmD485MT0s4QycLXzUSyNAdMrDy4uxFyAuYFzEWNJADnG5oUzzYkaEV2wUd8I9/8qpdefdDbLxtaAhaGZx399jNK/OtoQZjFNMrjuwDA1KSIovnM+JfLhMdiUm8O+Vnww1m02OYSDe9ePeOra2tihdPEV9cWlQhUMeXzui/4QkiRZ8Gku76F2H0UoExJAinGXW4UOPclGPfo9pVgc7EEMMlUKoEK4iX7IPZiDMuJSObrrjeTjv0QS1dtt9PuaFFJyj1h16g2/WanTp+1H7hi8/rGi3du2//9q++JUP6fGHQJmendRLBz2J9ednOnjwtPx3uFe/Npd7g7+5tEXX5PiTEh6NpnW5T8BxrRVFNwBedti3euWPzc4dsYmIiLB9PC3LTrbggyVqnY3fu3bcM3GKgBobxcKX7cSvX9hRczXWKEmcoaLw5ID7uJ4XfszozNjo6btk0odY1FWnsUA/NzaiDLgzmNZvCdF/Wr/K3gySJahNIqSqCA9AIxZiCjX86XTefi7mGaIc4aLbaqjPquIGgsGlIp+yJJ5+w8Ylx3VsGnhsbzDsatrVd0nD/5Kmz9txzX5TCVRRViAXBiCrssvsdNP9fDdMj5y71taOFoZMSsemAdEjr2eGjR+zy449pcUb+Aew0dBLQnkSvyqTtkw8+sN2NdSvAiQVfbjbt2IlT1sYycGTUGq2ubW1uCdvGbwH8GtZHq9t2L91EXJjYveUVu7O0ZJUaEfZlm5qYtEPTM4rD6rfbVtne8XhzWkE2iUzKJqandcxEEMNFFMOj01Y3jRcysmrUik3ENZWaXb/ynlW3tkWTg2pUqtWsCTc7m5HNaR+582DeUoWM9ZN4A7sZEfgZZHSYA5vrW7a9s2PpfFZm90hueVSf/fxTdurEcfGPsZ9UYaSah46WB9gxPPIdW8I44S8P8LNb9XAC4fo2XAUJFAJzJA0HeNu++a1vqSuEMyysNpnV7uwSURcv+MTcC3RUjPiTDQ1Cvm8qLrZQ4r0wa+aKriBlPcB44bitzcBfJRTl6G/+33yw6IuNbhsmAR3I+NiIjsrgukAG6ryH6XC8Y5eEWtluJBiTyoKzjA/hlFiezeoarK1t2FtvX7EbUDZD1h88bIrUCEOf4YJ1UfvF6JIm1UVTjFfW1uTZwaBmcHhIhlgMG90bo6U1wvXbLldtZXVdA0Q2D3nx4h6Xy7qDGhN2XVsXWuggAKSjFJmY7p+uDBsxxVkbpYcNcJ95gFVOEXEEjrPUYqJEIlHGo4Jr5y6GfiOcD6tCrxOQ+0tEiTWcTqMNkiO8erDQhHvyjfpDS7Duum2bGh+1F194QfAR8XZ/+Vf/zvIDPnehUBPKTMo9z9YcVsOocwOm/fOk3mziUYFuq3v2xBOeES/QbtWA4yMNGCk2XBvWER2ulJ1KtTZLFgbs9tKSChjzCD4aJ+9OL6ZOulSuquNUgHG/5xS6eFyUQoonxVVOnMm0zUzNamDMzwFeuXVrwQaHBsSHRmKvGYIomSZcmMLOc8i94v3SYABxAFFRm1gLFHtow5oX5HLibyN2iTbW2akpYdYUcVgb5EnSxNIc0Dk3W4TOYtecshdeeNHGJyad9hlsACJjqYMF+lNDwhOHzyk0lmGG8tQYimAan3WT90OH5+zxzz0mmINBCoGbUQeG12qNSSRteqNuPeLG+33txD/4wQ8skxuwC489ZtulihR6c/OHNaV3SXfGUpmkxbMp266w22xYebdsq6vruuhH5o/Y7PSMHZqZ8YRb6Hhk/dXdFxYeKxJRUlDWNjaV2zY3Oyce4scff2y71bJduPSoGCUsqLHhYUvBW+707MM33rTa+qZl0ynba8NIqYgml+Tm44SVS3u+Ybwv+8np2Sm970K+YJl4xqqlqq3cX7W1rS1rAqOzKOMxGxsesi8997yNF4eF+Sp/DpENApxg0ahjDP9T9lgnxEw1NHFHet6DxYKEWR6zfavVW5bJF4RJcyyi+Pzwhz+0H/3whzpCJVM569GGB5hjnwbnlkz6Gt1w7diOe/JIi21BAUaoIkodaLI7/Xmhpsy4MiyqzyLSh+LhRaNvqXSUvxYXDOTZlajNXDYuu0qKMe5gyYSK9uTkhJgTTOSXFpc0HBsZHRG9CoXqzVu3ZBMLTgfMAY0KAUNEMaRA83uyOGwThYx163viPXNtCAmlUyJ0GCUqtrmsZU6APMh8ftYavxlig+0zGWJjkXRYlD2gpKo1sCJgcq/ThmP+EolQqENQgUjtQdgj1D+KbOK6B+FPBHtE8BKnC2W4arD6ICSUFxcGGRXlwNBRBx6k9nTi+r/cb0Q0fc6eztAIZxStLXBooueyqbj41r/84otaIcBD3yTFRI6TMGX7NlIs2uTomPVbbTs0PW3EMtEFy2aUTYhTkDZPh2AkOAoddLOJjS4mUa5AjQo0x/5bCwv2yMMP6fV1Kug7z5/dVBsPr5lOqCFroDHI5gHi9BsqYizhYpbllVXb3KYbrbhHObTWZtNOnDypzYWCt721a3DvGUbSnW+sr9mt2wt6BoVZpz0UmRMQJ/bl5XW5QvK1vBfwY+x5sQalnsEUYa0AyXz00Ud248YN3a+x0XEfjqO0jMXt7MmTCk5gIAkd88r779pOuWy75YoNDA5btdrUaSCRygh/ZtitBjIoZ6E4yy42dMxRQyWdANfs5PELgjiE3QUBiJQ7+C5kUjZ/ZF6qqqnpCV1odT/tVvCybVsDAxjMlmpuZA+cQDzPwo0F+8krr9qJM2flahdLpOz8Qw/Z4cOHtQMhh4Qet7qzYXeW7oqHDbA+PFiUx8DU+KR+Hj4BUnJ1O3bn9m374P33NEzjZ+6USzoG0XHJM5bdjYeuXJEl6fTsjI1N+pEbOS2M19nhEVsh2qvZtEIuax9e+1BYN0geScd00UTe4KDHVkWHiWEUx7SxkTFhzxurG7Z8b8XKe3vWktGSY37HD8/bLz37jDxgPRXEJb/8pmjQICnzD5yy50MgBWCSwdjvyj6Sz+nxV04rSyQziubi+Eex4oTAcOrll1+2N974qQYPLh4JP0iWpIDHIUcwFniaqiOumOJLNdDrd6yfoJuDkkfz5t2E+qNwjI7+Ows58oSIdnu+ybu3YKgkYYYrsbyoE2TgKjBngR3M5HPVIvfN+aQpDZ6BdjQYFHbLumTKzhqDOkd3yyR/QO+zWMjbYLJvXfxE2IB6PFhjOjayaXLKw+fbj83AImTLVbQhSKlHQQzKTPfi9lNC5HvMQxsdo/k33oczOkIEFxxWAmDDwFMlXlK/AEHgIxLMvERJTLOxuFxacwH5c3PqS4dhIes80CbDkGi/g8aQB58PnVaw9HTSLqJOf70HsJNk1oE3HOu2RX39ja9+TeuNU99f/83fCoMm3ok1xaluuFCQzQIn20OzMzrpSPosnzPv+J2q57mZ8nNpNqzVwibYB9HuQ9JRAWNwtnDjuj3+2GNK7mFOwC+ETxHdUgU6mbDVjU2rI/xAeCU3Ol/DzGCoG3TWnIhJq6fAcbKGanjy1CnJ82HUoF9gcEdbzr3kve/sbAm2YH3T8MDkgZfO/Gxtbcvm5ua1qSA6cgbRmBpCnTaxiG029lWD/Dw82oHjItom9+rJy4/ZQC4rGBRDrDffeUtK6s2tHRtA8NMjiQe/8qT9yZ/8Y/lI8xko8Kx5tBxRgRZMGVnmRtmEh44+0mdnofugC/HOjerdVQfNRPP0mVN24uQxGymi8uI40NTOxICDh4FFBF5J/A43gC7k6sfX7Cc/eUVd0VNf+IIViyNBg5/QjrS6smpr66u6gBRt8GNitqBMsdYgrnPshArFhWGAs7m+vs/fjTLIWHT8PKhUHImFDTUaVhgaCvJXcM6kBAkXH37Yzp88ZcN0UvW6ffD+u7a6urxv1q1BE+IEhmeo76yvkwPHQD7jvXv3pTRkyFApV7SIUtkBbRbWa9sf/sPfV3wVqRc484Exs8v6pJBYG8ftpbQKC548M+G9sFX0lY7z7R9rdfxiGAhNy9Oe+cUR66OPP7Yf/PAlFTKKNvxOhi3CdJPB1IgCrVNzmPL72VivA6VIVlQYIjtM7APD4L/B/4ezGtmJudPjQecA6oR30lGb/eBfQ8GI2u8Dfx78Gtz7nBroG0zkOxHJmenwhCqE30LTO11FdY2PFC0VY7NzoyENAaGEksQSM/H1YeewffBQUGAlfAlwjtZt8EuWMjIUeS8gnmn4QEAQeMZuh3EA5/EwWffQ8I0vsv6M4KKDG5p3SBHzglvh6yMaFPos4QHt6uBDG73Ovv+1hDP8TN8E2dhxZuQZ3auWVDiQtJ87e0qezDzbFBpwaNbjnbv3LB5nsKcphuWyaTt25IgdOTwnBR6/ORVF84L9uxw4upyMWo2yaJkRkwm2lnJM9/bsxo3r9uQTn9sfzHoq94GrgTd5z1Sgy9WaWBy8r1KlJhwa9g6eHGzaFGn4yqxtBsZVMk6V7uI4PB7nFEx+NtQ+3wBtX+K/hqx+Z1d1iA1bft6ZrJ05e1rNJr4tCqoQl5zTB32856QqvCBQGamNdMer6+u2vbltlx5+1IpDg2pVqnsVW7h1Q4ng65tb1iI5KZmzbG7Qhkcm7Hd+9z+3e/eW9bNkGSBpv0eiuT9JoKtGswQ2/tMXnu5T7BiscFTA41Ta/47H16OMOnbsiB09etjGRodlxYgqzbnx+PC6aoiFD0bLa3BB203Mzz05V2ZMlYrUN3CUCahVJ2ImCSb+xuDFSHdxPkNZhoYfzmtE9+MCgOcp2wubRZHF8dNlkOWGNKtrayL1M2xityyJ1L9jw4NDwmwvPPywPff005ZJJh2jurlgi3dvS50ERsUC5qZzkpicmdZxiqK9tb2tST6uVhQvvJp5jDDiwV+6Wi7b6MiQ/d7v/qYV8uQmAmGAKcJDpvhF/Db31KXr8m6ku69aiiw4Dx5xpBbDED8MqiJOMQ8t1+WNn75pH129Kq4l1/3u3UVRywYHh604PGp37ixq42NxwxyIMEw6Iu4NSitLuNVohFe7JBdiZhjkMOSNUOhQuCOGCE+A8PX/yK/9r/25X6NK6fRAaIXh9SlAXpgZtLopumA1hph8bc+taynQw9AyUbk2moItxE/GXAfT+lzWqmCKWJGKn024KPaiTk+TL0eMBoMNyzcy7xZ9S+DUcFDhFQ3GowItUh2zi1DMXQn4QNQT3cv/1OsT+WVH3XA0lPN74huAfJmD9zN/F+muhxlQSnS3VgMIsCmR1eH5Q3bi2HGxF8YnJ8UtpsCBuXPqLJWqyJIEF8HDxxbg7NnTdvzoYQ0AmaP4zPhBd65NDIk4AcHdljXrJavveYqMqKScdtLQE2t26+ZNe+aZp3WdnQMfhFRhwEwJ7FhSoR6r6xv7qSIyK8t6gR4cGtbsBZiLIwNMHiBQ8GPmBHt7MGx21O1OTU7IIpYhL+/Z1Y104HGJWLCodaZIX3MImp4vfP4pBS94UK+f8kRLDYktFGjJ3mlWZPDEWupaA4uFds+SfeY1jGMJC45buVrS+mMTXF5Zt0YTSnLeHn30cXv8c0/ps4izLkiIYaoPhbmukWH/p05DX/3tP+ovi0pU065CMeAYQLeniXp9z86fP2uPP37RZmen3TtVN40doCEcmRdUqrHy4jiuezQ5Dz3d7L2lJVsmvjzEEvEgUfz5t+GRYWFEYNssN4YIONCxO2H8Dm7Iw4lqkOJ86uRJiQg0ZcUPIZORPwGFiQK9IbJ5Uq9NgebDI8jgLR8/esweOntWuzgwDO//xvVrUooxcKBAc8zmz5GxEVGz2Kg2t7bU0cvvIRYXLUfCiWbLHj7/sIYhFy6cty//0heNGRz4H3TDMKrb76CDhMQxQ+AFQgl0oz1Lbf/BjNKfuSKhszv44PN3gl6/893vSXWIFwOxTpcvX5bl4uuvvyG+MAMWFiIQSDRkirp5PXYxZg50SBTZT3fG+72y8M6oh/VSExXdaJgRdVb/0Ur9c/7RHc/CP2g470XasW5WmGPePjvzmCy8CwB0BrM5BUBMT0wIwsIbQQHHjYatb21aqVaxZC5rlUZdPik89Nqo1HK6QtIFHk4/jAq0OuAwND24uex/ZopigIt46xQrwT9ScoZx6gG4QWrDv+9X4JMf/Of901N4jejfoqPvwa8F9+X0AGpL14wv88TYsB09PGuT4yM2OJDXtVEzJGFGxarVPbt1+642bLjZ1VrLhodGbHNr3XZ3tuziow/buTOnlTRE0adLpjrtzyLEz/aEFwp0o162amVX/66TpGpBQs/z/Xv37Omnn94XUPmaCgG/bDQYXcVSEnDw7Lpq2ZsSlJPg0qz/Vhs9Aj8XpWVHHh1RjNnW1qbWBpCMZhvTNFbpB8kvgSFDbaPGUSv4O8ZKnNAff+yyBtjyXWmDD8Nphj+e2E+ZYQbGO5eiVU2Jh0OzEXWaXH8uL5PPvlVqFTGJytU9BW6QWLRbrttzz/2SDRfHdN0VLtuKAoWd0hzxn1VZA21V1+t3/8Gf9K9euybcVsc8qZ/An3zBs4bpoD/3+GX9iZAB6aTjPHVrtBsyyaFAo4UHgIfywnEcX2b4oxQ3biAtPEdz4IhDc3O6QLtVKChwqpdte3PLagwUd0pS3AFLkNBCtpofAXsC8ZmwHjo0a4XhIWHGmF4jCKCtv7d8XwYtdN8osuju4fpCiSMFJYryQfLM0eT9D95ThBIYFMwROnn5WMwdUmbhnTt3XFYrU3SOkZ6SzE3Y2tiy44ePaBjyq7/yZbt86RFLxvsyH2ID+GyBjoZ1nAZgePAnNx8xSXSiiG5Q9CBGQEF0EyNMEoP8v/mbv9W9ymbzEhtcvHhJ159TCEX7pz99277xzW9qcYuFoMLiQxEWvnitXo70KyoOEW2M/+Zq788UmQPCGO8wf7a4/301KdqEwk/cD8qNBmwRxMKgOsDigcaGChP/X8JE+5ZPp22EDDvocnQ2vb46xdGxURXoO/eWFPRQJyWZ4SsdMVan3BUKdKDCKRYq2GRGn+NTHcz+DvJgY4q+N7pmBzctXcP9dBN/8D77yztx/xXl/R0s7tqg9rnlD7Dxg9dOf+/1rFGrqKBevviwTrbdNp7uexoO0khxutDXKoCjY9vbJXv33Q/FEEql85bND1txZMzqjZoK9PEj83bq5HF9LxCH86yd4+7vGlw9CCv6bSuXNq1S3tHnjAo0X8Vpj2DbSxcv7bOAotOZOml5eySsQ4FeXjUgCJ1w5C0T1+BQXTOe1zpZj2tIzEmR90C9ImINOOPw4XmbmZ7S34EUfb36tY9On8w0eFZ4bmmu1tY3pGAlhINrRMPI+2JOQDNI1mOjVpNvO+pIfFdk3kR6Ek6c+rxZ6SI85b2l4rxbKenUDXOt10/Y1k7F1tZ37NLlJ63eaFthaNjhNlH9gCqb+xh0dAKL7r025V/9+h/0CVVVYQWiCP6zHteTctORbkek70Oz05pujo2NiDLFqWtoBAI58TIQtlvy7+A4wSCG4gj7QRr4mRnBEtw0WnmK8zvvvWt7ZIYl4Czvyu5QrtDtrhWyORvOFyQ7BXPUIC10XHTS4tzOTFsXJV+BSXtKEmiOcQgbPvjgQ01/dXyAo8kxKxYXBRCvCTyUJyfGRY2h6+IhffXVVxTvxWc8duK4qFRyroKnHYQNwBt0dQyjkJMfnj1kG6sr9rWv/oo8FazfVhSRu3kRDxQGePvgv/NnheuZR41xsw4W6IOFMhogREVAqrtOxwiH/d73vq+4qOnpWeH3p06dkrkNGwiKLCCOb3zz3+07qvlR3LtpBcUGI6x90cMBKl2YErpJTQCo9b72a4t31aRTABn8pxTkTxdnvl3tebQ7BM5w2ChCwpYCW8MmAWECg3YeGjrpoWzOiD0irom3yCZbHCnKWGtpZVkJzdAnS6i1grpVQQ2G8s8l0kAan+1Of+Z9fubDHfy0P+9rH9y/T582fqZQH9j8Dhby6AGNNuWDHdX+xh0KdB6fmr2K7AJOHj9sZ08fs167bsk4nT1wAw5zQJLQC3t2f3nD3nv/Iw2tRkYn5TVOoQQqAUseKQ7aieNHZC5E9+y8+DD4jQbHD0q17e3tWq1W1tsSTzioRTUAbZNGNLGPOz8o0AHPZxCIh8bqhhorCiDvhYANDIYISkaIhbsdPHSgDU4BPI80fdSYEyeOKzUIOud+4jzXNdxXag41jWIFj1xOmcqE7KsGiUufzWmRVWsVQSZ8L2vMI/H25PesGDYYF3jO82yjHCaMNlD+6s09hTvAFhmdmLDxyWlZM3Q6cWt34zZz6IjCKeig8WehXvEsuwe1N6AH1YTR8x776u/8Yf/WrVvqEkUjCvaOFGtwaT+uwANs6xiRw35zsCDFXDqTEjca/wDv+hMC79G680vqxIG8xAtj42DLu/b2229pCsvNIlamAMSBVLrbs+mxCTt5+KiNFoZsEE/qRMrGhou2cv++3b51U1gTGWAsGIZBueFBixXydvzMWWFVHD24kWwsH3501d5++x110WwQFDWOwVxQ8DGmtBR5HmgSY+jqFxZuiGNMaCg3dm19XX+yyci4pdfToAHp6oULF+RZ0qxUJC556qnHPPqnjzDDcSwoa9xY4bvBJ4OiJGhDcmAMZ/y4+PMhDnfZcqc0x6K5bmwo3//+97UJHTtyTHASxZn8QTqLaDHD8nj1tdc1IFSYaUi30QOr7pnRkKvT9otKeH9ORnA6nnfULiyJanFg5oYCHbl4/2yZ/mwB+2wHDczireSD4ag6Uw0fHeaQsxsQhzromBIrOFESABEntooU9hhObsM2PjkhmmiDGLDCgF29dcs2d3cVppBIpV0MgXVpimOwW1lGPGYVRKEpD6wff14HvP8ZxIb5NAZ/sNh/9rP/LGQSddgPOu2DEEf0/QcLdKRe1AOMYRQOkHs0HT07PDdlTzx+QR7fA7mkWEHMiHiWYzEKQ9du3b5nCwuLipYqjk7Y1q7PVijEnI6nJsc0VIT5gW+LOM8+tQydXjh9hKDhfr9pzSbUW4erPCLNsy+j4h6UNU4v3T85APPFFNSMiRTyfURYQAOIjGBvzB05akVCBaQs7KjxWli4pRnX/PxheahwKodSR+OH/TD0TU7esg6NXA1ZMyFHUAG0wBO5nPoDL75g23UREVCPsrGw1rTe8LPHcgBPoiB3p85wGgPDltgEPw0sjNNJG58ct+zAgGVyDKqpj5zIixZL0n1DFPAMTQq8YsUQH4XiHHl6a4Afhs6xP/yT/75Pqw/PkOEcXgH4/irQst/XsA1yOC8COZyKz6J0dZXThuigI7cyWiLFnGOAHVIZpMTBsCed1CBHw7FOW3mDx06yA47aIEniYxM2PzmthO4YwDz2lDJySmoIwEZwfeGGrW+ui6eK6rAej9v5ixft0KE54TqwN9gtb966owLGsJEHl19RejLQDYwTjsPERRWGCipuU1OTWkBsIEtLi/b6G2+oU549dEi4MzAK5usU54sXL+oYhOlTHjri3LTSjXO5lAyKKKwunw4qsFCgVXgYEIbhGhN0OoJoUHBwJ+U9synKtjJLyGhTi46d/xvf+IY8neeQr6fTWqy8V2SxdBewX/j99jtXgksfWZOeOu1yY4q0y46d2+sdtf/pgzLeC4vwIE/Di2fU9TK2cb7v/18H/TPH8+hBdU7afoEOKK4XTdAItg8lW/hknVimGJRD1mYyZeMDBf0dmIhCDhsJZ0G5fqSStlvfs5WtTWsS9hnmFXRpeEPI3D08IA6hOZVFnZ6X6p/pnfehiDApVN5jgDT0loP8W9dpf5bgL3MQu/f/QFPzYHM7+PUHr1e0eet97aeWOGbVYXCeR/zRsKGBjD3z+cuWTvaskAf2YR0isCI+LGN7ja4t3Fyye/fWZd4Ena1UAwb00ymQxpHDh1Sg8RDvopAlgAAJf8SHD2/cNyIGhvhxIO4I8vYALyiwICTMOGzl19Kva2C7MKyls2/39KwSZAAPfmN723IDgzZ/5KhYHJL8J9NqjmAuIbaBjUGjJOrg1qagwsPzc3LYxFcIzww+O886w3648D7U7onVIyYTQqFkyrY3N21ja0OvlS/k5FYHXbdWLlsL2ifuki2owW3R/YA72bW4F1Bw6cgZWOYCNMqG0mWNZQbYqqwwNGbtHuIbk9kZDRSDRGoQMzeuSNSkHdxUpCT8n/7Xf9qnIN25e1cR6dvbuz7w4yHAJCSfF9WMai8FW+jm/IK7+MENTJwl4IvJF6Qk0BQq7RBdKwwOaJdFiUiBBu8999B5mzt0SMfUNO5c3b71Gk2ldBdIOWY3DU5Tq2srdv3mgiKWENaQ8L21t2dHT56yo8eOh6l/zz65fkPpFRsbmzoW0UXz/vjFjUNerCcWGPMAACAASURBVFgmviMRU2YckMeZ06flS8DPo5v+67/+axVnsE2Ks3jaxRE7euyYuupaqWRZ0nqLQ5bP4UzdlVF3jbQZCTSEfD44Qgd5vDil9Hnq2Jxmw/WNFrkGMKGL44jKpqhIJHirQZb8F3/xF+pscKLjlPLMM8+4CRCbKAbizaZ4w3RH+rNUfbDJKB+vJXqeums96yH9OYgwHLP2+CGNdgLkIFhD3beHz3op+/sL9EEWRPSQHiw+ku5GgacB9QhPsm8MYZCmdSZoI6GCjNkU8WP5eMwGMy7Djo6IAlA5cSTiVoM/u75mTbBqTJhEzUJAw3UNtMWIeRGMnJh5SO0pNCUY1x9QZu5PNvcpd76xHSzCPw/m+HlFmmft7yvM0e6gTTOwng4WaP47wyzIgq0GQq1x+/pXX7RkDBEFnGoc4Bi6sfYx5unY9YVFW13dkcINCTKBqDRhTu/s2skTx+zUyWOyqYWNRDPBWo6cCKONx7Ep2D+sW3f8E57utc+NufZtBA4YAQU+fdiTjYx71thrr//URsfGZZCFgVVhuCjsWVFdjEH75t7eu7s6oQNvQBkEvgBuxe9jlueTIGG6WmVVevAD65hgCdYsTSGbssTeRGDVvVCSRyiNQrBlEPqGBzmQCOtB9gdkGHpiE+wiiUmCDJ4OmgINN7sB5Zhgj/yQNVp9Gx2fsVR2UPRBKoJCkokhU3o6GoQH3jhcZz+1etGO/ZP/41/2KWDvvHPF3n3v/RAZEzLlcj58YqAEFxkBC/BARPcCFqiWSvveBbxxdmOFi4ajMSwQCOB8LSwQJqx0hMAOvBk40BQZcGcMjG5evSafDIZvyE45umxvb2mQt7q+JhAec38CbNMDeeunMjY5MytV0P3lFZHvr1x5V0dZyh//Xeq5cBGAXfi5LvVNCM5AxTY+NioWBLJUfHpR67326it6f8iF6U6hs0FXonjxmrpx3bbNTI5qQBOP0+0h+fWYdzpjujQyzMSpBfqQaoMHzv0WtND7noaBE5abBbm7GUWHh0M8YYkaOuqkP/zwQ/ubv/62ThWYLD3xucc0LVeaSauhhewbZGe/QNcxM2fThYsqZgiUMpKdW1KXMTfglBBh+WCWdAKNhmfi6XruF/Jo6Og4dNT1H+wgP8toONhRHjzG+9Tf6XMyXdIkU1/tWH1Q3AFP4VuN5SzQF4U6QxfXrNsA+ZEhsQWKJA9BGyYNYoOY2fLWllwKkVOQKEIShw+6vJPglCLJORiinNbgviJbZ6hNGol7UkeUKOA1rqPkvuIh+8P68z6/uqAwKPzsINANkx4Mbg9eo6g473ebB15/v0gqVcfpdZginT4xby9+6VkbyHF6w9O4IztSjJoML/Fu0t774BOr1EjhidvSvWUVJRopONAM/6HmPXT+jAq0B866L7g65k910dwirhFr2VN9vFlzsZLyGcMGFwXIirrI73CveD5bbW8C3r5yRZ7ssJB2yhXBAVg4MOxWB51Cds/6bnrB7Tj3n2E5z8vjly7baHHU1pdXZPnZ2KsLPuD688zL7GukaAM49eEhrwzJhIRwQLyIS2CUoX9QrikwKFTawSE1ipxzsCqmkXLTMfcmoTnZ2t5yqh6MGTp0iYjSlkjnrFbv2OeeetYaLW50Ut27Up0QrwHdiQX04FQRnZKiZyr2T/7Zv+jzUNy4sWDXr18XNgIYjiqnODJqh48c0YN+7fondu2TT3R8ZlkjE8aIaGZiUouZxcq/OR3FMU4WtAZux46KeSE7QvRB+DVo1/bIdMY1TdIednft1ief2NKdu5YjrUQBoz2PtScBhWkphPrCgA2NFJWpxgc+euKk2BVgzph4S5+fLwQTHox7WMgo01hIXhj9+I7386CdOXNaNDsUVO7u1rP33n3XVpeX7ZFHHlEcEQR4ro2oNjoRYIhulkmYTY0X5Qcci1GAA9EdDq9UYp7tGNlJ0vkDfrGoWSBsaOz07KQuk/ZuiUXHL0Xchw4m6jzfeP11e+WVn4hi1WnuyZyJ98nr0imwKMWxJIUD1WanKxEL/sVcm+i/8XpI0Pk68VplAuQBnBwn4ck6vckfIveAcOqfO+Z50rXK9AG2QuSUx59RxNTB7jn6u6vPwDHY1JC5M1QN3ZrM8Xs6Usp+E7ovpx8KM9mIzDzwR8CLQtetrzXF3AQKFF4eAyNF26pWbGFp0erdrrVkZdCTCEJiD5n+p/XQsYZF46PzxqSfHD/8xTMMp/Z0TaGfahaghz6rpmNsfET3zVPMvZPkN/c7whQPFttPYcy9mKXT7mMcdf+O5T4wPooK9D5E8BkIhQJLoUzGu/bwuZP2pV/4ggng6YFDZ8QP57Ylk1nr9pL207fet62dmhUGRzU4xBwKDBexBxg0A8KzZ07p72JsBZ9x9RUq0AdOSyrQvpYfFGhw/dBBKyPZu+rol1SqkdsiA0Gsfntmb731tp7ZXiyhTRSjMIZwYMUM//m7Tm2yY3U3O06WFMRyqWITo+OKL8ORL94zFWi6aOLM1P3DSslkbLA4LEii3vL7hdSaZBaCOdOwOcg95d/x5K5UrbKza6OYeDHDUhgs78M3dqBT8GoQCNYRiAMiN1dBJmTO3+7E7NxDF63e4uSWFodaz1FouqIzaHSfowIdbcKx//P/+ld9/iMdMkcHqGWD/GDRQJymws6AMuaDjz7S0ZgOAo9d8JN6peLWjfJsBWvO6r+rU00lbW11RUKQwmBB6dLs1ohClBzN8a7VVdIJR3kw3aXbt+3OzZv6WsdlCen0TYGjK+8KDxAmpSQtwFoAj+ITEyjKRsPAASxdac/yFHCTFUUGBbiA94QHLMNO8GQuPPQaLaZez5bu3tHf6aiVpKBuimLk2JMy73odGy8OSqTia9fVS3RUsDfgbdK5UtQZSrGw6Ni1sLro/D3OSaZJkn8iA+d7HSqiMOxH8QTskeTn733ve7a0uCju60A+bc89+7Q2Qqh7FAqKtFRywaVQ1KgumwS5hJxy3CiJf2f67B4LFAkpIYT7gU+rWNco8GQHwh9tCOrBEYwOg7WAhFpdQ+BxRwssKjJuPhTBJ2HQGEEKSLqRDfODwcaZjBO5lcVknf/kmXz6Wfi8WMLGR8bkXcymjklSvNOyWK8tuDiCrjrEahUKNjI1acubG3bz3j2rUYSDxSWfL9hbqGuU4jMet/lDs8pxRI3Hg8e1R6EGVRRTMD4HiSblCoPnAXvyqSfUePD90YYaNScaHtHxNWE4+RHW8yPdD8Uxx76VSgzg3XfhIHsj+vvBPw9eW3VY4ndzqZDUN+3h86fsy7/wrGWTZu1mTf41KpDif4N79uwHP3rFbt25b2OTMzY3d1ib1Praqu3VKhJNzc/N2Lmzp3UipOmINi5BK9GJb5/FoQqheQrrmd9RLmZUpD3hxX9pTchpMSrS5B2yEcfs1dfe0J9ppOAo/Vin7Y42RbyiqSfgtoIpOMHgOBfyQBvIpfsxdc/QdIuFIW3mWPticcxzzs/GZ4hNhhkFAiuuHw0ECUsESU/OzihmjxO60wm7Vt7dVeFfuntXG/jZs2f1XtY21sTSolunVsntLryfeJJCDCEla7Nzx2x8YtaqdU5baXXuim9TVqJ76rlFwAGcPpxUtFn/3//yX/c3tzbt2rVrIm8jzaZrxigbiTPTzbeuOPyBCf/Fy5ft0Py8RBzsUjxQZBfSVdDB0H1j47kN46JcknLw7t07njqQSSvOfmx8VPQ18J/DM4dUoNmNkGRvra/L9pGJKr4JillHbUYOGrBJPGbDo97ZT0xOqfPi2O9Mibhdv37Dbt68JbUf2CuySn8dCO8+bT12/JgwZ0zq4VWjv4epUoON0u2K2sdxF+jFCfnBpzXhjnbcWDjTLMi52UlZYDqm7KIHHkaUTprW9um60x5wol/ByQ3zII6R4KRiyXgwJcXbFVfAHj5FjzwQGHrgW/zd73xHX48QYXAgowIdUeEQ3UTCgqhI+HGJJQe+xabg+YBsVpjI8fpMybledPRg0yoawBo9HiYPixUWyHtseeGRiGcbSWtbHQe/o84xKthsblGBcpzyQZEG56Mz4c3xd0QVZMBNz0yL9cOmevP2LVtcXLTd7V0r5AZsbGjEcpxKyH+jsPY7smrlF6wZXWFQI7qmTNrWdndtDaokQoqBgoQQwt65GglOiy7G4JqfPXUynKKS1iKcmCM6w6bgE8L9XFxa0qwGE6Unn3xSSsYI+oggjqgb+uwJ4mc2qh4nUYJ/veP2U2hjP1ElOmof7K73V5FCHXrWV5AA3sYNO3/6hP3Sc0/byGDeOsivk6RYo1BLu5f4Xst++PKrdu36LRsqjtvhI8fUmDCXabcbtra6bMODA/bIw+ctTxJJH4Wi84OV9h48R0K5lUGSKJA9NAJsOO4/A8TxwJPFPcC9QDsl0zdvX1f9Piylvr3045+InZHO5nVNSFtBqEJ6+/HjxzWMY3Ljlp+++cGawHOdZoiQ6Ds3b1t1pySPcnJVCdfglE9KOQXdbSzwt+7K1z6TpVFMCtem9RqfmbHixJil8/DDIUaYaLk0T9ubG/oMM9MzYq+RqgMkOZDxmC8NCvkeTl35AVkEw+IYHZtWvBVmcTxDCGWoH7DfxMrC/0bXIThCBp/x6D7H/uvf/yPZjUrUwYJPplTUgDfGJjyl4uad23KMO33unB05flwCEYkcJNxoayJO4eKikVawsHBTDxWFsVIpqwAx5RTWqDh6lzhieI/7HM3n2OiYzR+es/HREUEPGNKXKyU/OsqnwhU8/AZHmpiYFCGc5IPo5o+PTchQ6dq1TyR75nsp3igB9XCQ1FsctkcffdSOHz/mtEFSnvs9W1tZkfJpe2PDRoaGbGykqHxAHNc4QvH9FHk2CWTffLah4qA9cuG85QukWXOLwaBd/qsCTYpGh2O88y65Xsq8E/PFu2hUYBRleQ1DAcSqFYNwlFYSPXjhVycTZwO6bi+/9JIwtTwmUGMj9sTjj1mrDcPDpcrqXtjYQkHUkKlDYQz4H4fgDqkeJGEwcHVWB9dY6TZI/msOhVDMOZI5V9sVXdFxmz2nSTEPzltKN9Zw8kGxZpM5WKCjIqWH1Ex+0khzR4tw64c18GR4QvfMz2NTdQ+Uro0Xx4wnd2d9y1o1uL4Y2uxp/Sg5ps8AOudqUNZKLGa1bttWd3asTHArA2AMaoLYiAIdT3QtlwVOi9vFCxdsfm7Whogd6wAdOD6oE5NOcx6Ai2oV4cORI0esvLvjGLzoVg5vHNyIeF8q2JG/Spig+zUEg/WhurqpAF9o+BQ67ejaHeywo6Ehz8Ld+/c8x7DfsccefcQev3jBshTmdssGVHxhqqQEJcCWePu9D21lbVPp4sWRca0D9xzp2OrKfRscyNpD589aIZ+VI+N+fsv+4PSBja1jyq7y5PtlHSB2kqfL871+nw8W6FCoeQj61AO0F1176eUf29bOjmw5ZQyWylqMyKv8gEzPYGLwKjkYK9AomSEBkiOag61Rqtr9u0tW2S5ZsmeWjiVtMDsgCBXISonpQF8Zcj27wqGpDT4b6luZ5KN0yrL4AU2M29jkpE7cJcIAeJBDhwWFD6wauFbN1H7TAXQGlS4mCG2b7NV42qZmDiuHEldKty7gVNiWDbJQisCaizb1aB1EayH2e1/5DXlxKJEX0rXy0JyaMjYJT3JHA7nxqSnFXnH56T/YifQDiSzC66DVEa1rYWHBbt++o2MhC0nBpgqSpLN0zbl3kT7AiKz7oNrBSybYdEY3xId5oviF3ZcHlgdEJungny2Po+L/8z444uLz8eYbb4rOh3hDxvnQZ+RkBad50s6fP6ekB3UFPDidjpVLJR1jbl6/LoI6KkNsBDkVIFvll7Ba/KMDj/vCpQv2xBc+Z5kc+DaSan/I+Br8DTi+JRNuWoTJUoRDu7yY4VRKhAP8oKMjsh5usHYKIhtTmKJz7dip3/jpT+2jjz5UOjFDBqTreO7y7+CIvHYk6OFzg537wJaknLa1mhQMig74ftfSGc9FoyizcKJOP7rWUPp8Wg010KGQiI7nNQZ13qcxU+/YfXIfHfE/e4TjnrEJseCBErQgAw85GoryPpH/AlvR5c1Ozli/1bP1eytWK1d14sjlwfi7EjO5QT6JHB3LFQo2Nj1tvXTSFldW7fb9+9YlyQa7SgP7ZX1xXEadmtdA7NKjF5StmaWBaGNCD8xU0xqU10wmq4JBJy3cMgTsHuQ+H2RzRLMOXYsAeUR0Kq5hVKQRQfH5ovlBVID5k+ukk1AbtZozf/Yx/l7Prt+6bXcXl3Xbf+0rz9rnLl20RK9nLd43wRrBgIoiiK/4x9dvCj7I5jH4YfjvTCcKLFa+42NFYdAU6mhwGMmz97HxwGiRVaeG3O5oyGu4g2Mo0kFY9lkM2plAfKeb7dNB/+TV12x1DT8Os0qtbulMXhmhwBtj4+OykY2CHoDyeC/ZgZwYXfxq1hrWqNSsWa5Zo1yzbr0ln4xxvOjrWAAQxefpRjSisLdglbGGEmDOUIJzOZ20EtmMTc/NiTe/s71j9+/ft0rJ9Rf4aB8JlFwKNJsg1wcWCPUTtzogJRSEJKicPXfBdkpVyeplFSEFNv7QztLAswhDsmit8Fmi4GU9E//DP/rvBHGQjSX7u3ZbsAR2jVyUCWTVRw4rBLYAawMeNHBwCr28O0vRNcNNRKTieCcT1j3xdVlQngMH5SWnN8XuR6cEhAJzANaBDxB7Gj5KG0+BhNPc60u6PDE+bkk4u72+cG7wbi5Qo1GzYnHIVlfW7ObCgjaI7a0dDdvU8cbj4ktyTOLiDg4VVJzp5CnQULag0DCkLO+WbGdrw1bv3bPyzo4WH0ekyHRFPOokhP+GDRQG7EsvvmBHTx1VLiI4uTDCBEo/AVChQGdtZ3vXHwQy7KT3x+YxLjHAyeNH9D4YNIkZAgFeeDdeHyRWsPEwiW9pkXznu9+xne1tiX/Y3C5fvKz8QPBsXAbBDVFm6tgbroHyC1F6NugkOBJG6jK47WV1PlKQBmc576gcV1bBkae1F12ZY2EVC8TRYuCLKACPBMe0Pzvkiv5b1HWrMAcTG21mOLDRuWQy7ipGwZYa0t8DHcebP33Ltja3bbw4bplY0mq7VatXalbfq2udaECpvLi2rjHY+CA+HfPz1kkmbKtcsTvLy3JOoyozKKTYwrpJp7o2WPBu8dkvfN7GRosa8XRbYNBBRRc8mH2441FcSjfx1jg6je6fLKLP6o1FYHb/HG8NfaNy/vw6R/DPwSFhdA8+Cw/p2vT79pPXXrdr167LlvrXf/lLdv7kSdndWjhRwG5RDqI2laa99e77suiFjyuct9mTpNpd3Do2OzNpZ06ftIF8RmpChywCqHEgjkmWAdBiVWidRitPl1Cg5XmtDtrHivtDTp62Azi0sl96JpodrBLC5OT/nSVVhUTzltb67KFZGx0f1XNLQ6FCBrQlMU7HmnsN6zXa1ixVrbpdsk6tad0mDKsp0TOj+Q6wEOuXAkk94hTGZlknJHZszPa6XduqVGx0csoyag5jtr217c9uCNgAjp0/PG+TExOCx3j2FIXWbgkC02bY7NqRoyfs9JmHrFRhzsPG0NY8j81CGDjPWJsTthfoaHOPjKdUoP/if/vTPgb3S4t3fYfq9nR8B+9hCIdnq7oRoqwmJmxidta6MROZ/I233rKrV6/t++RSQMEcCwMFDzXFDHwEm1FSddPylaYbIT2XQRBdLbs3unhkliRgYH7Cz4bL6wOXuB07ctTmDs2pS0YSzn/jKCseNhr4StnuLd7TTYO+B0xQq/oUnpPBpUsX7fLlS+qglXISo5vFCjRmnUZdEvOdrS1hocXBgi0vLtonV69KQURloxOnEwWnxaRF/sTZnL34q1+xfHFAC4Xi6IURrBvOpRdoaEQ3by0qPBLeN5AJn/H+/SU5j02Pj+qBgOYnn2yFvAaPBikNKbr4nNQ0yP32t7+tjpOIKU4Mzz3znDppzF5qtYqKHZ8vKtB8DfeB16V7BvdjYEm9ABYB2YC6rw6O43jgJGuoJSpS5AURza6D6i3YkrZbHoTqTBB/jeg3ryGl3oEBSMTzjLoENmN5JwSBg3i7oTiLJliu2LtX3peHBHBYNplVt8hvZPLOKMGbmA2NYZ9DaPhAx9Npq4CzZzJB7h23Jh4RIRGdDAWUn0AcFOgXvvSLgragLvLgSe6sjQo7Tza+oAILHaB/PucKa+gYClh0XPXB+YNUm59XuKGuHizIB79G9VvX4gGNL/paFXRcDRtNW11Zkf/z6RMnrMdzA3UQpoOUapzk8BJPW3WvaS/95FXb2Nq1ZCZnlSqFAoZDQnAfa2xyckwQBxg0pzu66M920BEWTWn2Au0DXbcvoEjzjHmxjiCQUOIlbFJ1DBAHawfo7dVXXpM1AXg55khg0U1OxZin7dUslU3b9Oy0B2cUBtx2mFNlAivZpiCOVnXPGqWqxZodG8oOWJomicE+14+5UDKhppMfD7ZNoUdnQa3ag/o7MsqRyhrdnjQW1UZDdS7KuuT+88zQeFKkkZkDzzHH0rxgr26ffHJdPifg6BcuEnQyruuMz3V1rx7ICh6yK3YJZv6hQEfNTPSM6Dr/+Z/+Wf+tN9/UcC7FYiCHjALD0RrogCOVmQ0UR+zY2bM2NX/YGv2effTJdfvRj18WXgrOxoeEvcH3zB2aVaHmT4co6HrTOlKA+/D/fUfzI7O8OZQ/9r5dvfaJlascCXpii4jKFRR0SlTgmJn1Thz1HwsaJSRdudsa8vUNDSDBvUn2xeQJDjZuV83WnpJ4yeZj8eDpAL0PY/mxYlGYdHln1xZv37ZzZ855IGkBbHRQi4qoHLC/o0eP25ETxy09RK6dRwtpgq1FalIOtftxu720YrcW79sjFx+zt955W1N/Oos3Xn/FciQqDw/axYce0g3X9WaQyQYVYBaK8crKfRsaHrQfv/ySvf76azY9NWn5fFad8/PPPqcH3Ol43vFFnVj09yihQ4NIhhKSTpt47V3ubjDviRaIaG8HIAoXHwQzfyXJ+r8Dg0T4ujDjwNWNvjfqCKIeU45vB7L5ouKthycYcKFeiyAtXm53t2w//vFrtrG5Y6OjExpkugUBQoqU7VX2NEBkDXJ/uY68V7oZDHi2Sjv2yKOPCB+s7lWVvI4LImuAdd7aq9vE6JjsC1544ZfEzuiSJYnxvPBN2LBBFejokXO/xXhhrhFCcSNLoNAp68j6mQ46gjQeQCJB9PMpfDrCayNJ9acn/F7oIr/wkC0ZPItZ80A9dIWixUkmz7zH3ezqza69+97HFktkrFJtelaexVVYCDAmFYTn5fDhWXXSbFBKJMGneD8x3oOBo5OB0+Z8isgWHjE6YjFc3pxwRuPjkV7gvVESPVavbl7Ff3//nXft4/c+tAwDQixuEyltPpnBgtWaDSvtVcXeghIL9g+cRQxWgi7fzKq7JdteXbc2AR7xlKV6Zu26QxC8X2KrmK1hBVBr1AXdSmfAWmnU1VQifkGKPQNaMDpii+urdvPekqULecsNkmrk2De1rbJb0iaBGx4N1MjwqDUI3t3ascXF+9bq9O2ZZ58Xc6iCk16tLngWWwv3LHHYCyhT8WjhROanWBpLj2eL/c//4//Sv/LOO0HS2JLPQQFDe8kQM+qeN8gqO3bcHn3iSdusVOza7du2XSXLbU3JvXRpQBQ8HFMTE3bq5AkVR2LsIwaCGA4JF11ECRB66JUGQt2IiXuLOgg/ibtL9+XDzICRQRMXhQICrBEdkSfGJzWQ4nu8KPX2Oa38/JnpSZmPj4MrZjHlTlu5vGP37i/tKxoB+XnQWYSj0AuJpEHe2enK6KXdROQiOFLYEkonPAEuXXrMTp87a5lBCnRHcVUUaVdkmbIE25aw67fvWTeesl988ZcFCV15521798rb1qhXrbK1aeOFvL3w/PO6IaS2cNPwLIEdA3Ym43HP0bD/8B/+vV27+rGbwwzkFCf0uNKaHxRlOWtF0IRSpQPDQdxcJLleAIRl0uFwHJZlnYtPHvhQ4GUdLFD1D27Rud8dhqFhVOzVJYul9+BIr3uyDwAEidkBi03xWsHnlcLhnG+nanmuH93V6uqWvfHG/8fXmwdHmmXXfTd3ZCaAxL4vVai91+nZe3YOR0Nxk2TLlEN22P84Qg5HWHZIEaY4wZAsyZtkyWHTdtiitVCcIUWalGyHhxrNUOJMz8Zm711dXXuhFgCFfU3kngmk9Tv3PQDdtI2IitqAzPy+77377j333HPeUpnYXxrS5BufF+gDiljyyCRPy8ahWuMg4ws8l8oKKAlYK9fDYY9So7MeiKdASe1qy93s2Wyf/LgczKkp3DjUvep8nCjMS7qoYhB2YpDGISAfODp7sX7L4iEVD52YSZ7iIv7aHwi8oRHAPdUk7hlLhLPfp2pH03v+bGCx6LAT1OZ7zTN8112BWfD22zct14M2TVLNK+3vrS0p2XH2jk+M2PnzczY8XFIVwb5RgCabAyEKNFMF5WA07PvXRQI59B3eoCeAfgpMBadRau11uZ6URrylA6Ms98huvvOe3Xv/thXhhdO4ROem07Gtctn6hgchqCtAz8zMqIol6JINN3BLabdls7ex/NSSnSMZcvSQldLcliEGjXDgkKT1lkoSPlvdWFewpEnNfqcSYAYCw5AGcGKraVuHB1Y97lhhaFAHQT1IWtDM3keQv9Gwz33+s9bX2ydVu3SSycCu4EwIRVOzcxqOYrKQdUuAJinxe+n3T88rBOh46J0mWP96bfz1v/Y3u2++/oa4qDQVzs/O2uz0tN2/d18PjuYRJeLk3JwVSoN2/c4du/PwkZot0m0tl4MFjqnJ9/GPf8yee/YZp57gkl0Hl/ZOr2d0nnHEND6yA8D1oq9a7JTDPSXY3L17V+U9DZt6tXZyGJAd1JtNKx+U3U8OAaUet2iHF8xsPtoClP1AEJ2jlu1sb9rS0hMFBTFLCxyYBAAAIABJREFU1Ojs2P7ermtPd46sv9ddqsFWaSaRKWLtvrd3oOYQB8LP/MzPKTNLpLmmdgjQZyCCbtID9OMV6x0csaGxCUE5wBuYBGxurFrj8MC+8vnP2ezkpMq2w3JFQwNwr2GbcEgCcfD5Fx/et3/+e99UwODg49T+whc+p0PoFCN0vC+WxCclUxB5l0rXmawOPA6a0snCiKanZ+RdeU56Zkw/BUEjAnc8BE5Ci9f4/lpncdfwDWdjV4Q8ooC+6EZJGqzuJu6HBc+layvL6/bGW9etVm8Jl8Smig1Gk0day9Cxag3BclRrPHtdP2tNTeljazZqUmMkeQBnhaEhWKTVtMH+AW+kZtL2/AvPBW0Mp4nxmTzbDVa8SFkqyLjBrsbUsSkL4TXex3gAxt/PQhgxMPs9CM7NJ4MpUb/jg3h0yJlP7qsfks4sEE3RRzyDnnZXzVYf+HHzZzWnkmk77qbttTeuKzjnsr2WSGaUGHGQ7e2Bs5YtX8iq4mTfEJzpT6iJG6AMtfbisIxcR4KetqRcIRAErXMCNQev3Ho8QLusAHk1MguYxvoYeqfZttvvvm93b9yyAqJCoYfT5rIYiDs+smqrYaOTE3bl6jU9Kxr3sMmO0gn9vXpQtp31TWseVqzDFGHXrJf10oJVxDTziGAvgjyw7d1795T49Rd7fVKwazbAePnQsD1eXrKdw7KVmVfIpq13BOgDSp9XLrCMdlG17HRs/tycnT933gq5vA30Y+CREhyXSOMAn7UjCBSqVkOjnWcRTHNV2YYDNrI2YgJ0sr/+/L/z73fhep6fnxMHlSxSLt2379jS0rJGp6dmZm338NAWl5Ztj6Zeu2MptFBxXpa9UlpvBLcYBwWgB9xwIy840sTERAjz+rFZBKBOOU+A1oi4Bjp8rFPmn/tMtNFk25BNFlg5mSU0My4KIvvm5qZed2hwUKPZ01NALGzWPhc0VxbBiY4TScXWVlcktiR7eA0N+Ngo7iNg2z25vBXyBVlbwQenkUkTEigFviPOLy+//LIyjYGBXonSeAYdAzSOIEgppqzeMVte27RCX789XVu3n/qpnxKV62//rf/aCtm0ffaTnxAOBpXsO9/+tt18/6a0SSjlrl65LAsisqF33nnLvv/9V4R5UY7TOPzKV75s4+MjJ5OcYoIEq5+zp7EefiiLT+EHz44lFkT2E4JupPn44uH/Q5eeDUbWKgGoU2GciJmfBJ5wAJzFUuVQcibBPA1kCWF1CtDKQin7wGS9ccRwzMOHy/bejdvWgi6NLCYiR0wXQpcKWtTwUeGyUrJSxSlrDUkApTv9hb5C3uZmpq2QQ/EFzW4/eFiT6H/Ds4XdQ+bspoKuMyN6fTTkUvmn8uNkJF3XFqqGswE63o+IQZ/Nrc9i8h9sqjqUdKIcGCZWPUCffp0ccMF3UFS+oELJbYwHsRpq6rm4Szb+eATooyP48HndX77o2Rwc7Il2OTw8YJcvX7CJiVFhyFQUBPoolqTcj8Dq0nXuHs7+kqmsB2idz2oYkj/yLJzjr4bgSYAG4kCXXIpY9uDWXXvvzXctCyYehlfgQidzPdY8PrIKEEyhIJ32Qq9jvs1OywbHR6zQ16sA20Z3p3xoO2vrYnQwz4AxNDGEIA6xgSlk/EoxCCBuYF6NwJLoeCSjyaSkD9By2UTnutBjWeANYAdpCHHAd6zTaMoIhMRqenra8rmC9Sj7RzMkGj0nFSsZvOEg9LkI1g7JvI/C63gPNMuT53qmZ5P42l/9G93xsTE1qYAqyNrorLPZCUxks2Qsr731tt28c9eOSceRagyFH8MqUNHQY7148YJ94hOfCO4EPqJ7ctKHzNkNRL1jScaMzCkC+6LldU12Vf3wrEU3QY86ZxPj4wqkm5sbtr21qdM+6r0i5IS7CBfneh9TCtS8viQUNRYKRYnSn3HnqnwIGfgQdp7OqmTC5Rg/Pyy66Hjz2dCipfn16qt/ZE8eP1YpMj83q6Yj10ugLfXm5J4sk05lDd4wEvqWSFml0Va5s7a1LaU9WcVDfm81bHxkWI3I6++8Y7/7u78rPQwkEzksZPGUSglXxcqH+8gmIkCD51OtgJmihSBGSmjGxSafBx9/SqcC8mczM+dKxykm7i/PXJOMQTvbq1gfNPCFRSYU6WG+uMh4o/58hDnOBpQYqOPii9mkZwzeSKXf4AHaqVowdBgtxxD3xo07tvho2SyVU4efLAiWBuU0TaJoG7SPcFVPj4/fhqySg5kOfvXwQLzgscEhmx4fV58B7Q8w13qzaol0UhnWhYsXQibv2POJlGhkYChLDSBFyHrZHzEwf/h3vvMEZw/37QSXV8Rl1P6Uohiz9RiKZVEW+NIfDvA6JJXsHKtBKsYOjUyJ1Hvg5fpbR21RAxmf3tmr2I9ffdNSKXSNe2xzfStIcvvASTqdtCEcWc7NiW4HFk8AcslR7z34Zwz2W+wxVRldZZc+5uwNamQPCNCyABHMoU/kw040CsnoAy8YRbnH9x/Zaz94VQ5sNIJpysLiqLXbmgptJ0xZLSPZkzMzut77jxYtmc9YvljQOgacwmkHOYBOvalqmNgEtAdLqdhX9HHuIJiEy1PlsGzTE5OaUq1haYffJdzrmRl7vLpiu/WK9fT3WQdILIz9EzdKxV6bn51TIkhikMv06Bxqt+HOZ5RBN5k10PyFB2g/uYL7ZnAq8lF6v5+iUwbpYdaN9siv/to3upSGfFB+Pqp4MRUDVQ6cZ3fvwG7fu2e379yzJytPA4uhoA47+C1YNYHj2jWsscDxwvQRCwTOoeb4FSo0qee48b5nphubGirhNGOKrdjXKxyIhcDrMIYttTt853DzRjs6YVavVoNDtWvesjldCChcrBqXUBTcNzE6gyCfyN9pCBBg+op9gjGgMwDkc2NpTrCAwOcYekE4iYD54gvP28K5eZudmbanK0t29dIFGx/ut2S34x5mlJwhQPsAbsp6in12UKnq9RhyAUOXhU73SLKITBL9yq/8j7KpwvyW8gk6D2U3X0xjckh5VgLkklbQ/uxnXlYG3e64RU+cOuNnXd4Vni+l7KnK21lsi//TgdxqKfASnPmzGAto28pogNvH5gq4tfi8Dhvw5bxl177+Y9ljhDtig+1sVnBS0kOZ8oXpOaJj7R6gu1apNuzVV9+y1fVt6yazdkxTSc7WIZElSJNMdDoaA6ZPwbqNwyE6rBgwQSKyVrVSoWgLs7PWg/sP3fssAV/+NjY9O6OuvO8hb74BYcQGa8yaY8M0lqTRGeM0qJ4JuGL1uWCPN1VPJykjbKEhzTPaG6cNxEjRC5s6sET0c7HnEAK0qsA22ao3imMGzj0lQPcUilZvdjRJ+H//3u/b5hbmqWOWZYqx0RAsqAEqtGVyKZucHLfpqXFpv0cj05P7EGYS4ufg+Ys1A8NFULzL6SLg1GnVLZOm6HdtZZVRcSI12LAR2LPprK08WrZXv/8jgwuZz/R4z4fvQZSKPZxMiJFTbTe1L4EqGjCnGDICiml3pJ2B4w4O5eDPezu7qpI1Jt6oK0BzkbAyGH4B2nlKPGu2LA918sgkIYBAHAN5D5eXbOtw3wbGRi2FoBbQxu6uYgrTz8Q99jMzHOfmzluh0Gu1SkNOKjRAq822aJ1AORp4j36fHFUaB3GHdD5j5LvHSVyvrMwSf/d//l+7UVmOhwG1Iaq/sfDlv5XAJqatpiCcy+2dXWW7kLh5KmxmJmOmpibt8pUrCpYo2DGhFnWhgRYIigSc/b19g3utv1dwY66fLLoopOJGtGmbncXOZsKuXLqgrJVmZC+TXu22U1ZwZEkm9WfXPvDsn83A51CgCSPYQCOUtgR5SZCyCZm0SqTsoFKTNm4ql7d0T976h0ZsbXPT/sW3v63D5MrlSxqBxXECERqGWuanJ2x+ZszIBYJvygku6r24hB3WGpYv9oZ72DzhZrPgYSTcuXPf/vv//ldcSwJdgFpdJrs8IDAyno0mBJUturoaWSv3l5H5udkpOdyQAQL7cM1Rsc8nvE7tf9j8cchBDR9R0lxRyyfX3IT3lLsafjakxGRsDlOFoExgDiJDJ5BKZDEExobuwplgHQOZFmAwEoifUc0lqdfB++5a+bBmr3z/D213v2rNo4QlUllrHR2r1GRdCousVV2zJWGaMGXzRR1yYBv0Slo4vZfL1p/P2znkYwsFNcMZctqv7IpudeXKFTk8k0hoKlP8ZK8WTni8QWhPJrcSjfL7qb12hr3hjSAP1N5Ejb2XD4oiKZCKcabQ6lrPEf8/Odh8Xo/XioeC3itOmfI8gs6Ha30zneciYxpeAvJKweDoiL3xe9/6V/Z4ad2Ghsetr9hv3ZYLQ5G0II7EWpqf98Y6yQyB2zPiYDt3Rm6W1QF9LHFGQIznRyYOffGoVbccPWjR7Rwb93oM+Vqh18JooZntrm/Z9TfftWQbnadjNX4TCX44bU3IAfwUVMDjIyvXajYyPmYvvPQRu37rujBm6V7zOdpHMtKg4QfDLPZnCMa8O81jMujpmWmtn/sP7qtJOFoasuRR1+oyL0jZ0Mio7VXKlir0yPghkUlbsb9PsKfgpC4MI6RPDwTpzs3MW3//oB3sVyyTzdv07HmrNdv67DFAn1SRCtDBpSb4Pf6x2YOQ9CT+wT/57W7EHRmiUHnLom57aUSjjmagxM2TKQ2BIALPdNdh+dDSiZSm2kSfY3wS2/NcTg00Mj0CM8LyKysIha9Y+WDfN1SAEbI9+SAY7gdDLAE1a58mWxyzyuGhXVw4J98xyn0yaoc4KDtoALrEqW8oHyX1TDItbFWnaDZj1cNDZdJY3ND1RxQn5R729nBpxVa3dqx51LXiwJBcWv7o9Tfs/Vs3VeaNjQ6r2ZTPZW3h3KwwzYH+ol29MKcyj64ym0v0mfCaaoJle1wTpFDQoRA3NPANDsv/2V/5ZQkqOcUOzC+n7/Os2ce14yFHs5CMliDN9bABaX5yaLlGARl2Vic6JHoySqAQNhnNM36pugmFloJHEMznZ9mkypADLcqNGYLLtwYZ3Ilc2GzYcJiLRthKZVoMameyQgWsMDQUN7rjxF1niugQCYcBATpNZn8klsEffO9HYh90uilL5wpWYXAomxXFCoiGTc89ojfQV+rXFCEYNfePg6yYz1tlf1/CSngYTowMSz+BASWYBvUmxrp1u/bMNSUX3BwkW8HmnXHkYj/xAPrj6tfB2DYEcu6BY7an4vpOi/Oqw7NpVw6UaYP0mk+5sFpDIeP2dXQqRxo54jF7BW7CfZvv96TEm+9cO+8Hj12a5+mMbW7v2pGl7cb79+3YEKPK2OOHT2x/e1vJhTslFW1osGQz05NqPvNvGh6T8H7ks4uqo2uh+dVKZKzW7Gi6FgkEgvrwUMmGS72WzyXtuFmVXopySDGSYq1E7k0DzWl3jcOaPXnw2LKJrFUOKra+si5IBE70cTJpG7s7MuiYv3xJOivddMoWLl2wrZ0Nu3HjPVVNU5PTCtDECxIzPnOcXnZjYI4JmnUd0WyBL3nITAw/e/GKHeFVuALscSiolUSg2WVw5UBNSqSG5ShOQprJilhAlUXFv797IGkHxMWmZ87ZV776M1ZvH2lCEf0Xx6AZTPGmLvcc6Eh7LjzvmMy4eqWvi8T/8utf78bNI3hAYD8TXK69QMBzJoOXKLiuvP766xKMYfFA7QHJZDSbST3nujJG2Sc6GAvlyZMntvp0RQuTsuCkI0wGl+2RDCBfyPZBApc4jaQ4m2GjdWx+dlr4L2avBGjJU4KXZnzizKENxzOld4yoT6PpCmdkOu2ONG45/TT8gcasZMxN7uGbu3v2aPmpbewdWO/gkL348U/YN7/1L8Sn9ay1ZXs7m3Lr7u8r2sL8nL38qY/ZM1cvWLEnK362MkUvNLUQvXR352efDsrowAO3RELxtdfftP/uV/4nt5iX3rDrYPDF0E88Vc+WwB5QT62SPEP7oFj8CW83aC3HLNBxyaSGFzQoAnZNpz/gzLEVJVKWYyqCiWJGSGOSYA8tjSqGZjJUKviyVDDxuZ3tSPO8Y5kf3z9m8Sx0JvZ4XRkcaGjDM2iU87Ctv/H+XRsZm2JsTGUjGPRBpaKmIAyimYkJVRqLDx8KXyR4SxP62KfHqLo6SH9Cz+vgITkpvr+MvI4RdU9ab19B4lskA3mUz7BAQkOE9RHEeRzP94P4LMxAgXaqYOfZLPfOFdc8yDvPI+LXjucLayT4C2sMo+5n2S9BDjVmxTGzjpm6N5lY17gZxb3qIvQOlDuNEnlL2ATgoeVKU3rQPfmSGB3Vw5oOLw7ZKHRUzPdIE3pqctyyOT6X4/EROvSx/hCgLW0PNw/sOJWzK1evagANJ5brb79uyeOWLcxN2kgpbxnkTztNVVsuy+uemFDt6h0YJhlrN1r23tvv2VD/oGVTOauWa3ZYroo5hfQoQyOWzdjo9JRNzc1Zrq9orY5Pe8KMQtMZ9gdrCrdtpkwj1Mqa5X7TAAbqIOOGwcVBLlOKZtPmJqbs3NSMmotbG5tK8KiNakctNSnz/b2CK6Qb3mhpHRAXBoeHNKUMtLG2tikkfGp63qbIoFsdHWL4YQq8Cwa0BFV6IB6gXf4iNot9D57SZhP/8Ld/W3KjnMA8BD50dKdg4cCqACsGL2VunhSfDA9Gw/V3r9vykxVtKLQ7yLwZGcfVg4UHeB8dV/hQLHZA+6HBIcEWiOCjPUxXliCLwJLEs2vMzXv5qPHnVMqmJsZEmyMjPDc/JyzbHak9OGn8G2yx4SPTHCpgW+77hXNCXQ4JfAYah/IhK5ct2W7ba6++Zg+R7yz2WQ9ZZqHXZhcu2Lf/5b8U95EqQAWZMOaWspahUr999KUX7PLFeRsdGZRxKw1GqcDBckk6xst7UWqJ7aDhBbeb4CD5h7/2dfvuD34kGcLIJyabUHMoVBjx0DyFCU77+crqwqY+m+XFLNU384dK9ICD6cc4uDzcnGiknAjbxCaWWBwhuISyWeV1wJ/BGhnoiJ+PBcxagQVDkKJxK93koSFl8HwfpSFqhjybidFRGyOrLXDAcZi1NYhC/+PRo2V7+GjZBofHLZVlffWEUe0j0ZYkX1ut29bmprrydPNZS0jQRiyUzUjTG0pUJpW0uelpyxB01PQ6srGRQWmYXL58RVK7MoXY31d2RaLCn+kH9Pf1Wam/T/BThJAIXpiMqtkX+K1qTIZqg4OTKkY0xWC+Gx+ZZ+QuOEaQ8IPzVNVMmfNJSzIwRwL2HPnoHoed+xwt5+Jz0NAI6LqaVElrtI/tsNqyd67ftky2V01CVPQQB2NQiwQEbZhSX6/NzUzZlDBoAltLh7Q7Jvn69WqrY/XjlL39YNUKA6MK0C88/5x94fOfsb/+V79my4/u21Hj0D710rPWl+NA9DkBWWipMkHQO21t/ucY0+iyfedb37FO68h6C3022D9oo8MMy/Rao9W27b0DW1pblajR6NSEzS6ct75S30kmSnIH2eDpyqr2Eo1/ID8SPhp5JGWCCUEHGPUOw3O7B/vCk3uzPfqVT2WUHUPbxL2p0m5a/8iQVO72Dw/V72BtT01M6uCiR4cURRIxfhJyXAxTOUuk84ZGP1ZrNLRlEe28SsE94qoH2Oi0kR69MM8oPv69r/+6MmgeMBgOmTMPwzvD7pdHwIZ+pkZHcCggUDPmvfRkWdkMvxr4dsnintHStDIZqG5y+u2a2BUXL1wQb5DF7n0DSidvpjCg8v7N95WdszFU9gc+NWUI/F+m6KBD0ZTkBlGeKoMOTiFO2fKsRH6AKMgxrBFuDA0BsjZKa7KHB7duKRODTA51MMNmHBq28ekZ++a3vmXrWxvuqoESn1YWI9N1TR1+5MVnrdTXYyOjQzY7d87GxnEud5lCF3+ntuBHgA58dBoLDmAP8rH//G/8l/ZoacWJ+3p2waMhyA/igEIwj/gjEewk6Aq3dPH8s1v5JNMJI9sxQJ9t4sWFolM9nO4ep51XHI6RABcTPJz7qjnFgKd6kD5WE4j8gGegrCOMd2uMNWCwKu0/JDUKJIaCHRzU3e1NW1g4Zz/55S8pi2b9AQu99977Vq02rTQwYtl80ZI0tViDwZmGUnR7dd1WV55qrY2MjkqBEXomWDSfm8OVQK7NmUrayBBc1bBR9IxSUtGjTAWPfP2NN7QOuR50IGDdsLnRT+B6UTikmYguMP0RqikJ1mtACAcdxsQ7bphcyEuEiyYcMJQqolD5OVYcXVq8SXoWg+b+se+UiJw0BSO9MRrswqoJmg4uM3hyUHqAdholI9PARPXWkb33/j1LplxIvlZr2uL9B4bGeH9v0SbHR62vN28jw4Myj6W6AJeWAmUw4VArF/ik3bZKO2E/vL5oIzPndb++/OWfsGeuXLIf//B79uTBHSvvrNvl+Qkb6uuxQoazpKk15A17Dg7Eq3oVoJnA+83f/C1BBIMDKFymLJ/LWzHfK1dvdKIZu366tWFD46N2+ZlrckhJhoqFeI8eEHRVoBZmGtgb3IVerM5aWFvVFaw5sKHuQldF+xkWSeuwquGWvmxeOvVcz+rmuuCNZE/WeocGrEkDPZ1W4L9y6bIGy1zel8MV6NCDc+eI3hP64xk1OKEgctE6UEVNDAFaY/ynZsmxEj4d7uta4td/57e7BGc5VjBVl3GMEkiATcJCk/5Ep6MLB77gIVGKkwWSXT9ZWrIHDxdta2fbMZ2Bkg2NjFhpoKQSmqxDGGgvWUi/FcCroeW0XEuBrFejjZmsGpF3790NcqX46aExjG4Gk11pMSiuXr2iMfJoqyMZU/QlQhebbFoUvjKYs3OAKSnAwNZWVmzlyZKujw7//taWQyH5gix2BkeGrX9oyAZHRux7P/iBfe/73wtsEGcwkFCCe1LWT0+O2fPPXhKzAvnG0uCwjYyNaxOTjSjj7rTkvALZX01XtiI0oOOE/eLXftmeLK9ZOoOnHhs4FQxchUaF3Dd0fwOE473H043ocI7H0g8G4djgCiaoH7Irkowp6yXgY5FOJxjC++0BnnHKlpNIfDgjsjo8E6J0dHwvMhVOAoocWIKOcGA08H/R/Lav2GuzMzM2PTlhq6tLVj7Yk2D+T//JPykY5oc//JHU8ri3NF6gaNVlM4VG+LFgs/Luvh3s7dn5hQU1SmmqRsU9AiblLZiymDxoQgfsnoBIxgpNFGom/pU/+OGP1KWHDkkiQgCVQJY0lx1KipmwBq1SNKcxGc2p33Lu3LzUEgnG/B8/x/85DTGYBQfvvkh9BALy5xbKWvVWvCLh52TbdOZwi3i/+gShotFzkaaFVzqe6bq8rhQnu2hPoEHSsOs37lgm1+cQR62pihVGVF9vwQZLfZbBIWh0WD0fgjVB2umWIbsL06K8V/04bW/cWbZET796UOjMXFg4Z6PDJdtaW7bVx/etkO7acH+P5TMJaVbHwRYFaEtZvXFsuUKfpB5+4zd/yzK5HruwcFGY7ubGliZ5c1n04gdlS7V7eGATM9N24cplxaYemFFoZmzv2OLDR+43mWbNoNaH6L5jvOxBgrSMQY7akhfmAD+PngYKhdWG5aH+NVpWLR8qXhG8bz98YMcIm02MatybjBl0AOov3yNyqMxBUlapNC2dycvFu1xtyrG8Um+4LkxcP0wb4+Yk6WW3lfOWlVe7PmB4hg7797/+jzWjW8wXtVgRsd/b3pWy2+rTVWGLYHNI/nHhMktUN5SMkIku9JGrctomuB5WDwV3jE9N2Og4/n3uDE6ZSDbLeCQ0M1HBsllxWtXgYiKsQffcxXxWnj6Vg+/9+/dPhPsJtteuXhEWffnyZS0cSmMtVh6GsjjXfUWvQ5UBQXh3z+roezSbtvz4sa2urKjkpcQu9ZV8wGFoSAaxfQP9GsCh+/29V16xN956wzOxINwN3Q/FNTYekoyf//RLKvGxuEFnoNjbr5N1cKDfcumUlYrwI4OeAXZJ6AY0Whpd/q/+1n+rAATnF6WraDulCgAMWoaiXmX4puXsjdEz4NAnXNkQUWPeGzZw3Pxng7dzUv2L8CuO5snLOv4cfdI4FLVgwiCL63mEoC/9aR/mONvoONsQPKvrESfQqM5YF6I/1THELVq77ZQsrvCjL71oly5eVHVGJ991UKDkeUMORx7EtBYXH8hZhibwiy+8qJFb/izta0mdhg1J0EM4i4lSbViHx7i/2UyPbW/vymj46epTNcY57GngQtmT76BwYh+fVqAKDjJUZQRQ7hHXLL4t3nalPjm/U/ITtOu1itgm4OxgnzR7+XzsAwSKpKoG7zrQDYHG2Kxg6H4IOv889h5iBqom64kSXgjQ8dmGRArlNoSHYHFs7ZTtzbduWLFv2HK5PulDv/7mm9pHA6Ve6+8tWDaVsNHhAZvCWSaTFHzHgJfjpD51CrbOD7UtYxuVI9vYPbS/8Bf+QwmSfePrv27n5mcsmzy29956zar7W9ZXyFgmcWRHbRhXzs/2KVfUDBOWL/TZ3uGh/e//9J9Zob9kV689I04xOuyH+2Vhy/h6Amuhy4EM8tjkhFe2yZSeO/HinXffk0WWPAyzOfXFMqm0fE2pZjQ0f3ykfcloOxUYz21h7pwV0Mw+rCmTZmCFuNcG4mpULV3MW+/wgDWPO+pzIB1AgFbVTvNbevh5q1YalskWLF8csIPDurR4Dhgjl7uU8+rpYTG1jdkvcU4J29nK+OxhzT77+7/+a6x668n2iOXATPnG0zXb3tiypSdPtEAxJJ2emVHWIooTN6pRF3GbBgQ0HrLDA8YjqxWd3o4HOok7ulYTGLhhPqWGiLyXb/IY40SuI9jSo+nAlaer9u716zrhwZfYJGQmF84vqPn4zDPP6O+I61DG8nNgnRLJ2di0Ax7s8bEkSMHYaBT1F4resabRlc+Lx729s28jiP+X+kS/obtLuGfS8A9f/UO5jmh8OJaaHTSC62p2Enw/9vwlda37SsPWQX+j4xrYHBz5bNqSx4jQYAv9AAAgAElEQVTyo48A7INqVlu/Gp2uffeVH9qTJwg3udcfduxRaQ7XElTxIM0TAcmUVSGdGan2oQDHLT/85SwJH2KJTYiz3xe76fBQT/NlH2n2ZqcDJ1CwIsQSg7b+39mXymYRP48KdrFh69rMZzK6YHggGC1YQfEO1UZD9EyyZ465Yp7GY9fmZ2dlAkpm0tdXkmaHmplAMt2uHRwe2MOHixLWopdxceGCqFVd7j/wGlzqZhDdp7xEaTCdtnKlLGzW+dPHtndQtbv3HyjZ4F6LHgkFTNfnNDm/NjRZfKw5ctJ9IsnNblmfBF5kPuLErGCubMaGhwY11DQ7OyOpW8psAjuZVDp57NVW0nWCJS/L69C81cCJi3/4BK5nWcqUlXWdZlonzKGzayH0cdC1IEDvH9TsrXduWjZLcDbb3a/Yo6UlTRuyRrOppA2Wem1+ZsrOzU3ZEHuCUeq0G22cZPY8cx3uKWtZzjoJ6LBz9uWf/Ir9/ne+LSbI8uNFa9bKCsy5FHRMKJxejfj4OVhsygrZPnHe13a27fs//rEVBgZscAiKbk5i9kiGQsckCJNxYhlF3CEO0e+il9DfV1Jyt1cu6xB/vLRk65tbrt/TaYttAUSKAxHTvr35HiUCTJgySYgxbAGXd+SSG239G3ur0qgjC2hVmEqFnFk2ZaWhAbGFRoaB0vD9dGnhTBoWGygA2jxpcc6BOCr1piU5cCW3cKSKWu70sOWgQ9IoD5vX+xOhhxFpm7/1T3+niwrW3vaO7W7tWK1csVQXv7eWFOFYOB/92MeUOT9ZWdaNgdJE1B8dH7cGkoD5vGfBAQznmITfSTlMpuOMho5boeOSgMg12XSgwikro8kCWRzlqWrN7j14aLdu33bp07AB5DCuRtKRstRSX59KSQSb8IrDEwwsktegPJXTs3V18ABv8N6HcLePj2ygv1/c7myx39aCRsbQ8KC4xQjrgIFD3+kf6LeLFy8q0+ZeAOmAcyF72qqWbbQ/Y0MDvTY+NWfDYxPCygQZYeQJFNFpWD5HdkSmmbQq2SO61smM1ZuU3Wk5dKyursumC/zTq4CMsOqzGbSGX0KADqMj6kx/mMURgzUbGZfq0yZg1HoIP81voh5FCOM0oLIpVJgHdS0xM2IpFnQkWMTSwQb3Cfi0MqyQ1cef5f8iAZ8AHW3leTfs6dXXyCYVnNutujVqFbmboGJIk6i3SEl+OpUH95RK7aByaLPn5uW2Do6ocd96wzIJD9BkQkBLTkf0g3e/vC+rJCillJ+PltZt9+DQSgODypz3D8ruHyloBCusM3xobSBn8kKRI7Oj8nRacmD4BjgjitgL6tAQHpKuKPV1deDDRJoYG7FLF+Yld0oWHV3c/Wd9ZJqfd6DCg3ScFBV0FLLrCCkJ5giKgg5z+IaXfVSzoybhq6+9Y5VK2/b2qwrQ+HxQKRR6MlZEx6Y3b4VcRrZZNFBL/TjcOHtH/Y0Ar6kfQojN4fXJvAQVRkosJf6HIIjuFH6RKSZAkEOAahf8POUHCDOnBa2xY+u7O/Zg6YkNjI1ZK8BLMMTy7AHYGQkU9ZzEwA2lGuIAzWWoptoKkkwDk9SsrK5JVoEqn4qGOwjGPoLRdCppPZmU9WSz8lNFBW9vc9t6+SyNlh3V3Dlecsc9WTvKptQoHJwat7GZSRuCbktlA6QHTIbJNHTBVteyOfpieWH9nW7aLJ2Vkp1MTkJFS6IG9Em6peOWxCNWsB8K0FpT/83f+Ttdsp2N1VUt7q21TRvqL2kEOZ1Mi1Prs/xHxjgtNwjhbOymUGjqZtI2MDQsugnOBBr2dKBMm5bAvbuzo0yWZg4d/gsLF8TiiJxrGTmqfHdLpnqjabfv3rN33nlX+htgizQYX3zxBbFHdnZ2BF1g/CpnazKcQGXjcyHujWWXxj9TSauUy8qAK+UDe/O112z5yZJNwSIZHbNOMisaD2Pk0L0uXbpgFy6cl3XWP/tn/9Q++clP2Pnz58O0nTd/gCIQ8V55tGgby4vyf+sfHLZrzzwrh3Eye05KoI3jdt1ymaSaTDSveDSpbM52yxXrAVZC0xhBlXZH0pp0ooGKcD/hwCJYnHTmg1GogmHAKVDSi18a8glNQw+uQaIuDosEScjTjNopbfH7PpBhnwnQZwN+SDFPhiaIimILhDFVvvdEjjLQySIriOdEgD7JSjGypRGaSFghj2EvAYgGbts+8/KnZVDQqMERT4sr7g3Qrji3+MIhljM1OyO9lMpBWQdwBx2EFAE6rbFdmmxsUqRGCdT8Pjg86BlSvWl3Hi5bvR0Ch3S8fYKVclo82g+MaJ8OF3hmq56xZTM5sQMizszSj7izD/548A69fIcl1PfpBBhhSI3v55571sZGR/SZXe7U7Zrc3y/an3mQ9qrGK504Oeic8jMu2gmGbkgMMtbpJm17t2L/1zd/356u7djxcdpyxX6bW1iwgaEBBWeEjVjL5b1tudWfm51SkMZANk4aChoK3G3vmSBE31H1x2HPQcy+pPGoBKXLIJiPe3v1kVDwo2akCdisMq+Qlbnvo+Vly5dKqqrAkNkT2OkRqEm1vE/jgRG7K/ZTh2fHiDszDemM7ZcPNIvBHrp186b24hiaGYW8/56HdtkU5RbIc3d717bXN2ysf1B60gRrphGZkwAFQC2vOFSyyXNzlinkNLCCi4vMkiVRQF+joIYrwTmdLVqLiJxC/a6t4NuQjIILdJEwQPMkk1f2ncpEnpUPWsYDPiY8f/kXf6lLhgm9Bum9nY0N297cEreZjZHPF4Wrxk3FBgTPwb8Md1xs7S8/96xsYMBsjngoEjY/VsORQArQ/4Pvfd8e3H9gw0MjCvp02y8h4N+PLoB3M3ng5UMGB1p269ZtDcPws3zm5599VhxooAVheAwnQOZO+yaiix4nuoA6GLSJnXDcENgU4MaILtG5phO7+OiRVZpHIqXz78AvLPBnrl1V5vkb3/iGfeHznxNGCj2QaxHbRePTR3L7vXvzlj16sKjPoYGQgX67du2K9KfJjCjrCBDCZTmZqS0JpAQduJ2a0sSDMK1OdrPRss3NbRn4MmkpOzJZzbtojTY3GgdkETmvWjjg3L8P6UI/0fkFLVIZd4RGzgT2k4yXQYHQEoyTc54Oh3LrQ27DBHFnyrgXHKPZ4LrAWDwnsTeClKLgK/oWQcSf/wO/d9nYljB7/bJgO5VienJfDauFc+cEhaFxwCZkfVBZsSlhDMXpw+eee05NaJq+VHzQGsmeZYHl+m7CfzFE5d6NjI4INydYbOzs2b3ldWGF8XDS548N1VCtnd6X0+asB2igOhI6GlPeTDvR7yDZjBsOD7zAquFa/cB1Y2BXeYsqaRm5CZ2bm5ONGYNZmNKyhqRnoYFhHxTyvzvUIU0U3X+0oPkvHzaiCoPBkcoUrH2ctlv3n9jv/h/fst7SmLzyegeGLQcNUBRSZu5hODXEWc4mji2XSdjM5LiV+grWW8SBxstveViKKso68Mb2CfwRtKhpHpM8+WHifY34PXHtSQb1mECbs9ffekswE044MHU4WGJFLTU+rTevvqQhE/YTjAkfnOlao4kN2bE9XVm2/X0q5WOxvkaHhlSNRSnh6L6Djs/Q6Ig35Fk/lZodNdrSet7Z3nZYtVhQEpDIpqxvcMBgRyezaTtWjD2y5FHCevP9VqszodhryWxesJmejioO1yZXPwHqMUwx+iS8n5IwF4ZzuNJ7HBoEg1gAtfGXvvbLXeGMbHxm+ptNMS3AfOr1lgYGaNLgNwincGpyQipODx/cU1d1YHzMps/Pa/QSsRTeClCck4UAzwLa2tyyH/3gR7a9tWNDw8PChoAj5ukUD/TKxRnaHv/O+7z2R6/bo8dPlNmV98tqJl6+eFHNQah2ZBkaGw16uegwyCm3x51ysypPW1ZEZAWFt0BhqtbcgotfBL8f/fhVe7q2aXNz5xRYmN3f292xT378ExKP+o1vfN0++tJHbHx0zKcVRdonm6v7YmVzWsZuXL9ht+/clEYzDi8syIuXoB51bG5uVtxtt+hq6TO6eh62VzStXEfCWSeIKHVkkbWyvKIJTOAg8L/hkUFpJOBwgXNK+XBfZXoL2p8GXOBeE5DZPD6JxwEtCdVAa/KocIpWq4RS7ylyNk7/L26ms0H7LFPDm0Wu/AY+G/UvIsThHF/P4KOeN/eOrJgDDryX5jIwEybB2Sw4Ht/esqHBfgXoRr2h5w91UcFGh1tC2Q1NZ7BnTAtkEdZsWguBd7wG2bBUVGFSi2xuc2Ndz4NqLA5fLK2u26P1HQOBjV9xyOaDinJnBKI+oDHietY8W2c6nMrpAvvEjJFq51QfQ3m2q+TpvocDMkiPxr4Bgk4wDp5/7potnEf/ZVIeivCVnUvsQlWM6et3ybSSccIQ8IlWZaA9RWGitVbCFpfW7Y/evGn9QxOW7x0k1AhOoOkHJRTJgqNmzTqNqtlR0zKJYxsbGbDhgX41vbOhShD0EgZOOGAjAyEyT/x8C6yEIDN8coNPDnxumCvsHZQrduvObTVoqRjVBwD7ZzKS/pQ3BMJwlQdoDfikGAaCsWVWqZRt9emyHZb3ZCQNG4hhMnlBtlraSwyYVMoVMbskBZEv2OXnnpFEQBv9HTjLrSMFaISTqNSxVKP/lslnLVcs2GGjZpyCMDwUf46YKmS4KWetTsISmR45eEuJj8YvVeQRU55e6SLOBkOJi9TwH6JQOuh8AlX2c9Jt9wnixNd+6Re7nL50FysH+9gWG+p2vYVe29sva9SSJhoayGwMGnTwSrkZE5OT0onGq5APj+ITvD+k+sCnWCAsXrql77z9rj169Ei1HwMBA+g1z83a3PyMXpeGHYsKcSJ40DTioMtx2oyPjYs/TXZBRkEJJR6uHD38wfHAyNQIBmxelM44BJaXl9XNZWPKTVfedznbZfx8+amtrKyqUSftD/Fkh+3llz+twQQgDt6fw4FZfjIVIBrU5sjUBAez+GV1c9sWF+9bMsVmPLJq7dB6ewtqCF26dEkwCZufe8J1sTHJCNmjwsrU0W+K8lev1u3x4yfi0EJoR1UMhbFPfvLjmvJieKBSpSGCLX1d8BN2VgTp92/esYNyVcLolIk0T8Sx9pTYxeWDpGWouk9oemcbjZH1ISzzTOPpLFsDVoPcnDWIEcrucDCrYtCfgyVV2zU8gDh4TZ4T10/XnQqlw6RZgDhmpibVWKOKYEGPjU1YkybX/oEqIw45fgb7I4nvM/kqDz7nazfrTekrUA2hWcJ63d3dUSYNi4L1QhV2/9FjW9s9FB3KmRqnnzce5FGXRofZCVYYHdfZVH49HpACFs1mgwMvx2iNKJzAH6ft3NDwDGVyZNbofeNQCwyoPKa6CRuQ08m0gvX42IgrRXbcSJhqr9CDO33H6tUDNcA42MWMChocR4mc3X+0qiCd6elHx1NaEclsTliuzlq43E2yyCq+75ZJdq0nnRBbaXiwX+s5anPE60Nn2r8izc9Ffnw83JX1ohriKVTmfSQy6KOjhC0vr9jq+roMYt39hQCY0/qg+S9zBu6/ng+iY24/BjRSr2OE3NI04cryE9EEkZSlcU/FjAgclbHMqxnM2dlTckBwJkagMU0mDVWvN+8u4FRiR62O3blzx54sP1GAnpiZstHJcdc24f0zZMFH1pPKWbtJDy0rVkw6V9TvyqCd8+gjQ8HwN/oxqnrquqIj1xbHu6lIJajGgctB/su/+JclUIqeMcapLQTxERvJOviOHCRR3q3mM+q4Hx4e2NbmujZIHr4hdKVCwQZHx9SFZfYfkZNob09pv72zZT/80Y8cI5JhbK8+RJXx7vKhTU1NK4tGAhDeNVgqzZSrV66oYypONVQpTnsgDi4qlCZkZTQnGDWPlL4Hi4v2dG1VWT8HCeOYUSGOTa4TNNdjP/rBj23pyZI28iQHDt6LwUcR9+z79+5qsIZ7BFTBw9Yobzol1gnKlgRoDo/Fh/fsxo3rJ07Te3s7yuB57RdeeFGiKkARbvPlHFvcGzRM0MDA041hCapLj5eUGfmQRM0uX75of+IrPyFJV7InzAc0lJhOKgvHDJYM85vf/Od2+859q1YbNjKCnkLh1NdUFKdYezuGSgCUnvoZ09LYdGJDSbozfMUAFQO2KxQ6NxhqG997mnF7dkggRgKUaxKlrlBUQJNFGVOWrZYNDA6ojCdA8/snPv5RYbD8DBtyZHjcNja2VF1x6HIfwRbRcQYe8hFa13ngZw72DgQ/sV5INrzB5dOyrDmmCxFEeuud69ZN511n+v9DUS6O6/u1B0OCGJIkeOOGnyF2h0ASsufADVeA/hC2GAN6HDIS4yUIIkVFSW5vo1bV85byXsJlCjgUMbfl2iiVhwZK9uy1q8qyUZDDkZyqi6qmi75yOmeto6TduL1om7sV6yZylsz0qJmVwdtTrJ1jS1JFt/DobFgmeSwcOimGR0eVG+wMjA+wW2MdcV3Cnj0OeXUaNHJc++IsI+EU4tAUYgNKYtt2tvfEuqI5OzYxrqAtNlM2p0Eh1gjQB0kIMYH1APsBBkU6zQBQwR4uLtqjxUWrVcrKmqEJMi0KM4jECsocg0gIs21t79rc/DmbP39eRq8Ee6QmqMBgAZHNEHj5+907d23x0UNR5BBPOrdw3kpDg6LakWgCv/ble213Z9/2y+74AwZtGCGEqWw+qyzxomSv4Pg4mcsh5gdcrOooaVmjkTWU+B/+9t/oiu7DSY/BYrstDI8GIaXDYbUho83V9Q05fU9MjaskJUhz6rAA6s2WdRJJW7hyTdZYx2QVaahzPiGE0y03+Mat9yUNmMykRGvb2d6ynlTGxkfGlOHeuHFDWh+TE1PCiMk6+aXGQvAlBHd1Jgejo8f25P5D2yfTAjI5N6+MDenSG++/r6BNYP/ISy/ZxMSEbirB2cvYpEqeN159zSbGcWq4Ilt7bihYFg+Pxt57168rO2QCjcVHKUR2IpoWsAIeaqGhQ9n37rtv2507tyQ8QyBQIErTbB22Z5551s6fX1BAp7wnqB/WKvrMaAe00RyoVDRg8/DB4smhQEz9xMdfsp/+6Z+ShRcZdLtDZnws3ULP/tJWqdTs61//Tbt587aVBobsE5/4lA0MDCo7514waHRYQe/kUOP4rvvxwUGXmEl+OHP+8N8dvnAanxZ1EPKPTTWPSMjNOj4dJyUJyO7yngsCPx2ZbqIFfXTE9GrbfvqnvmrbW1vaVGRU7daxPXz4WH8en5iwS5cuOlYX7I7i4cK9W11ZlVoiQ1GwfgZK/ScaITxfvoC6yKYxPc7kegUFxSZnPGCiqmIccRZc9yFVPuHPoUI4e3idWlSFquXsEJFg55BHn9FQiS4bERrigGKNo3cinn1golC1kKAwvcjcAlRCKKMf++hH7OVPfdyGB0snIvnsGSrYRuvYKvWWvXfzvjU79D9yEp7CNw9OPteApkWWLBoRoVbNukh5HrdFJT3uYMZrGlzB6UeZdNapgeiWePbnh9zZRikwjii0anqe1g4c1PuIK5UrqmI53EnOyGoxdu7rLylzZh5BgyDg9Nx7aZZIYfpkWhio8P7de1arHNrY8JBdXjinZLMq1cwdVdsyxS0UbO/g0PZIBmdnbXp+3gfvgmYOVTWJF3vQ2TQkYHXb2duxh48eS5xreHRUmi0M4sU+RSaZsZ3tfdvc2rUr156XmzfwBuwOKIGYBDi8EUxiIUPA5yepIPml3gnSooI0aLqL2+59i8Tf+Ztf69LRJDgfNxvWk0ypG15FNGR7V0I+nLKoMpHe95UYzXTcUHoRna7tH1RsbXvHZs5fsAtXn7UjOuiij0CZq9s3f+/3FJhxQGAQZL+8ZwPDg8qSnr/yjA0PDGnjrK2uScKUTJdBFAj7DMuQSTNAU8S5ula1tbVVnYyUsY/v3rdSsc/GJiYU1NHzgOnBDeVEHh0bs2eee1ZlMU058F5culkMBOjaYdWmJidF29nZ27WsFLx8E5PZ3r51yx7cu+eTQ8Wiyh84rJTNuWyPNdsdYWccWGweHsarr/6hLT16qAYENEE/IVM2PDxiV69es7m5eTWWao2a7iULmEAeNYdpWN6/e1dNDrKhoaEB+/JPfEGj0GROBGjKJpTsgD84sZBMJYP+wQ9+pCYjWcKnP/0ZZccYLpCt84vyiawTvrcyk7aP87MY+Qxnf3lzLwo+uS5KFBR3bnvrROzFg6QPkogOGJQF4/i6jEAD9YsDir9Lw5vyWs0R3qtlhULWvvTFL4q9Mz4+ISwdGGp9fdOGhkfk2oOdGZ+fw0AHd9DBYArwzq07yrRR85udmZW7jnjXQamRAABvHhf56+/d0LgxnzFeK587NqRc9tQPdJXWIdM+C/lEnFm46Fl8WnDHqaWVstSQZktBJqj5uc6JB3IXTXKT2hjofFAmSI0GbNfhFy/7sezaRZEuiZRCv/UV8xo6gXftErQ+5HOcyNj9xSd2UKlbvXms6yaByvf2O1QnfhHqZy1r1yvWadTsmLVXKmp4hXOY58RhAXQALVATk0FSmEzXB5QCjBauwckFCNG7gYRGxCtV+Y8SoKuVmmYwSKowrwWOBHKgwoSJBQtCAk3h3pDoUSXBfvLX7dju9o6oayXU7qYnrbcnJ4OGrY0NG+DAQiuoULDd8qEd1OvW09tn49PTYp3054vay3wBe7KGeDZ8bk0NJhKaUIR2i87LtWvX9Pm49yQZCE6VD6hK0nb1medta2tfvqVMRKohnKLCdbgCeJXrEr87TG/LBiwoHAqBdKHo0wD9t//6X+kyuAH2TIAucqO7Zqsra7a0tGKF3n4r9PdbhUZWMmET05PWQOe1Jys8lhOERuKtew9sYGTcnv/oJ8QtJkDjJLKzu2+/+Vv/RKU4ATbdk1aQf+6FZ2UVk7aUlKxoBNLhly5GrSG1tHfffsceP3qoIQRwXMZ4mR67eet9ZZo1fOhSaYmdcOHABHu49YbxWRT1GNnmdxqHPNRKvaZAyYJCUQ48mEDABpE9kMaIj2Tlzum/vLxkd+/cURsJJods5uHbSlQfDmjLDqsVZRaUJQRA5vyvX7+uh8oDZmG62l1S7/nss8/Z/Nw5qzdqdtRt+3RbCKJszsUHi7b85LHGyRlimJ2esi998XP24gvPaRKLTB7zU6APyk2CKg9cDcEwLEPQRRFPQxcKnFHm0vVU5DAD1JLKqlkRA2/EXiNc4Ri2/38M8mf/jOVZHDzhnlGhcE/4ObJn3ouADJ4IzPPlL39ZDjjf+c7vqz9A6Uy3H9yekflrVy/LGJQmbi4HW2jTdnb2xS+nCmKkGvyTQMF7cQDy/jSXKEuZPoQCyXoAwoIvL3Ej9HyLRU0hrq4+1UYEBuvt83HdmDkThKl41P/IZCXqpLHuwNEHQ/wAqyM0/DwABxeMMPmpYY5wMCk4B5gkQkgEWfoePnCiebEAFziWzvf7tKXrzTBIRQIgLfNMRvsBOIfMD64yWDUHeqvusAiZNmsCFtbY5JQGQsia09m89fYNWC5ftGrDEwTCILAA5hNQ7VrobDdrloe9UOyxfI7pRz9EgffQfwcH5/kpg5Za4ymbRWyfSFUMeuNAeKwL1kOt3hBEAL+Za+FQZb/I+UQCU12N3DsDPEzTBrYS8AivRbAWZNc9ttGhQRstlWyWUftU0qoH+7b44L7gzWJ/v9U7Hbv76LE1u10rjYzafIgnjXJFlOLNLQ6I6gmtknvNvYfSSWLH+/GLXhgsMRIsNEPo0zGJem7hkg0Mjtju3qEa31IFDXa/NPOpJoBQWEdyAdOh6H0al0hwIwz18c/0dhK/9Jf+oy4O0ikmmMzkiAtFaWt90za3duzqs8/ZzLnz9mh5yW7eu2ODI0PWlksDo85F6yt4ifjWu+9ZOt9rH/v0Z61/cMSOgD4aLbt3f1ETgZeuXLaLlxas2WnY4PCAhgUouyH6E1jBdnmhUm+fAu/jxYf2/vX3rHpY1lTZ3MysMuo7d25LvpQypNWo2yBjwgSGwCcmiJBJA9Cz+cgewbI4/Xg/4BpA/+3dHal8PffiR2x2bl74OjBJvYV2c16ZIFAHwW9jfc3Wnq5q3BlKFzkO2J+yw0A3o2SOWCcLDSz93r17Cm4q8VDSy+b0Ow+aAP3plz9p3QSb03FeggFl6433rktACF2H3mLeLl08b1/+0hft0sUF6QmwJnEoh53AMlDD6MgzYShLro0NTu0TipF+eAomhyk0zCw7LA7/jI4legPsBJMGRfmAzoa/CkEx6nfzu4K3+J4E8rY2INltrdGQqBaToUAW8m/L5xU4wOa/990/UFChZKd0/uxnP+OHb60uqcnKYV3d+pmZOdccxyUEjDSTdvfzbFbNQx44GYreu1JTlgZcBv6NOh7XwJojPWWkm2tk41FWniWxEKAJzIiDETj4LGcD9Fm83p1k3HVGmyx4JHqG7fcxZsWeIbsw2AfvL410GAkOoSh3PuG7O4/ZZUsDBh4ogLwfwV+YLMmFDvm2OPeaZqTKCnxpsYfyRe1T7NywdssXei2d6VGQ5r2RGWXaLp9L2zEKjuV9DQwxaFLqK2qISCGHAawwPMO6jQ5HqmLCxCHXEO8H944vEghlvuHgVnhKpq2QYxgLr9Cqql4SNJ4ph7z6NJJldREx3SN5aDpEKTXG4yPb2Fi38eEhu3ZxwSYGB628vWVt+gwI9icTNjo5advlsr369jvWUyrZ1PkFBWnuy+TAkPoVN2/f1HNGngJ8G56zpI8ZfstktZbgVQ+UBhWY+XXu3ILW+eLDJ/byZz8nYS8OQSoWGpB8Nir2iCfrAIsibpYSDRme91n2z1lJATVYv/aL/2mXW9iu1xn3sumxcQ2sPHz4yHp7++3Flz5mmXxBrrZkn80Oo4tYuMMtXVNDEeyzXG3Y3MJFGxqbtGQmZ48fP7XllVVRSq5de0bDI8Jtj5g8w4iFLDAjah6LGFiFqZ5euraNhr356mviZCMoDrSwMHTtQI8AACAASURBVH9OHVnKf+GI1arry/K8glyja6ua8Cs9dMqZQtHFsqG4hDF18C/Et5kkSxeLNjA8Yh956SM2NTNt5cqhNnS9WdcDY2qNF3308JGGV0aHR5SpEaB5cFwfwYlyjz0UNazJch48eKBR9Vg+s+lZqGBuBClgigsXztnExJiNjo7pfr75xhu2s7OlzYIWAvSzT33qE/anf/7nrEgmA7f6uKNmEfgkWXS0pxJeGyAJ3/AuexRFjGKAdqgB4SMYJJ6dxOAcA0T83Q1cg5atOLv+KrHM9+wV7Qi/dodEXBeF5iVDAzduvC8cjwOKMV4+Dxlyo16XTgWHztzcjE1PT+n73377bTs8rOoXripXrzxjo6PjCmRc7+7ejlQMCUBUW2TKwrvRdUkjaetKiQR5ng1ZNs1pAh2VH6wZKJilgX51/wn0bB4yUr7iIcMz5ItsmtdC3wVT4lhVUC0RnOPINd8bbdd4zryOY/KhgeZ3WYeJwyFeyjqrxtk8woM1nWYKzpr0DPfcRaBcGoHvk9BOTLuDiBUrPdqQxYwsDoHp9zAB6F4ABDk34xgZGrSrly/b6PCQ1asVa9SQfUhavXqojJyYDHRCZUsKGGWEGQOnoovyrPFQiHCWpADUAHUHIT/4smJtUTEX825RxvdRlVJdxYOfmQhBPozto/POnAJwTbiPSAHTz6LKHBkoWZFZAeRAgV2Qozg80HNGnZLM+e7jJ3bnyWMbnpq2DBIKXbNzE9M2MjCgPtniwwfCqlkjHN7Ep8PKoSrRUQJ6valpX5LK+flzNj4xJfstmG4o7tGPQsJVAlUangtBGqZVB/0h2CTQ87iApKoHen2ubePMl3jgn9zHr3/jH3V7MhnbXF21xTt35FYLoRuslQlBcBUETOD9wThIZdOWL/bYxta63bl9y7bWN2xkZNSmZs/Z5Mys7R1WbWV1w5aXV5WZzc3M2aULl5z6xhx6ghLLsaq98oEVB/p1M5LHXStkcpbodOzR3Xt2693rVj8o2xH0N8xkex3/JQhQAlECknUhug7/mNd3wRrwnoTlCIYopzHu29Nj2/Agj/Cem1WgzheLVmt3bP1gX+wTpCMZoHFvu8IJf5qFhhYI73vjvfeU7bOR66LzFXz8+dj1N2JmSaZHENra2rLvf//7YaTdmyosOM/IaOodqkTs7+/VQiXz3tneVODl39hoXONP/uSX7E/93M/K5JSgTfkqJUAaZZo0c6nSCFMoa1PTxjONkwB7QpdzSpQ7UkOJPM3cIsQRs8CYuXmHPg6Fn5b5sanIe0eohffmGjXxFTIGPgMQCNkuWJ+mCjMZsRToRUxMjqmhS/D7g+9+z4d2mm1leZcuX7WB0pB+5qC8pwOM+0IvoEM5CV0r4JFkJARUz9gano01Gmr6MgVL45e4NDM7Kzx7aHhA95wKgsqLspbACgcWdsHt27f1bGEcwAZAA+bChQsnkA+7HBF4Dpy4Try64LD0Q/y0PRboeWDTCNaDSzJ1qsDrMEcMbARfORyhdSMlR36HG8ygkj8/rfWgHy6LLclYBtW82GQKDAun/HgWLthAz58M3RMkaI3zMzPS7RaooOQnYTma5vWqArbgDYTI8jnRFRHfB7+NcqS+/qMYVRgzRyif9RDmADjAeR5Q3qioaOKSHkiqNjjh8Cl3dncFezCUBJ0OmV54OhIm6unR4bW5s231dstmZqdsmglM/E9bTZscHrKB3oIYYmTCDL6sbu/Y050dKzdbVhgatsbxsRUwyjjq2jNXroqh9fY770hCADssGsysY/bkxjpJYULUY5IGGpscNC999OMiQ0zNzlm+x5EEnhd7X4NbMj/Bg7Wmvo97Rvq+hJ6ptZrJBZ0fb7iLNhrEqUSz+/u/9o+6BD8sgVB828XE9fFjPfy+/gFbuHjZSkPDAtn3D8salQX35IWqFU7ZtMqAdK7H1re27O7iIwmWwMG9fOmyJbtJddTRLZC4ESB/Ewy7xxpk4wgK0SRqdRSIkf9cvHXbdp6uWnV3z47p+ms00qlUfIEBgUdKCChxpE0WmRkC36VDnLb1zW19Jrq2Y5OTlkxnrG9oUNiVxlJRlmPCsK/fZR3ZJDSvcjltZDYtgZ9snVPu5s2bdu/+fR9/DzKa3OSo0hbjX+xos1Hff/998b95rag9wkPidWUiYO5IQqAnO3RT2BHxvXlAm5vr9qd+/mftJ37ii8IAaSIwkq6ufhDX8ekjb5iwcVX2hq56mBUJk3enma8aERqG8yz7g4HZMbKY7Z3NvN1p+pSWFxtj8frY+MoUoEJaQpORESJRVhG0IhzHxnnZO9xks2yItfV1+9a3vi2j4p6eos3NX7CxsUnXcGiDYdYM+iI8cxgMuTSCWb4hTmU3fUqP9+UwZ5PzDMUXb0PrK9n5BRhCuPOMyycTOmC8fycZarstrJpDFsiEa/2FX/iFE+MBrpnNF6896mGT5RKc+UwwBXS/gKB0QHBYNIQjixMvNkvHDWo5uNGyDuPMvI4mzWST5M9JCpLBFYfgzIEmMa1TdQVn93jmcCJYFUg1ofqJYyQ+Pi2TiThspL4EZhNp8asJ0rBEEP/K5cD1GTIKDUJJZsIC8vUnMSn5UXgmeHZtwLZAi4ffgfKALwQ/odmRSVmZZKzTFgTGoJwOPExgmTcIbuBceyqTtb7SgKrjxcePrXHcVv9nemzE8qmkNQ72LXXcsdFSv4I/3qdwqpc3Nu3B8ood8b5j41YmQyZAJlI2NjyifhqVFAJMo2MjXs3J37NHBzVDdu541LEHDx5qmOz8xUuiaL782c8rkSChKBZ6RR2lKvBhJfZ1XbROQaIOqFs6lQsQR/rErNkPOpKruB+PLfGN3/ndLpM2tcMDK4DhQS3Z2REXWV1UZDRZAJroQc6z6Q0InHzNHXlJ+8mGl1dXNQE0O39OYjODpUFNqrGR8C5UoyzgRhrfTCFZyPBI1pJHx7a7vm73b96ylcWH1kQ/o96weRwwLCFFKkp5TZCNDIvlwXtU6ocKBix8soxIw2EBbGzv2OOlZWlfvPjRj9rIxLgdU0rRpaV8QYS9J6dpKpqnNLzA4wnSi/fuK6iRWTOxxoba2Ny01954XVgro+oq9Y+8OxvLWPkgBk4x2RsL95VXXtGilDuMnL2bytbyUHuOjyTzyIHHJqGx48M4fVbszYuK+DM/8yft+eef9bLeEBZyOUowNjWsZE/mv9gU3k13+k4sgZ3KczoxyJ8d4kA+9vTrhA8so1I+U9Ta8oUV7Y5io4z3jNN3+jfKfDDTEPQ56GOjlOtGEVHjunw+DhVR8I7FCiIrQlv8X/3B94TljYxO2MLCZSUK4s1iCNFp2f7+tu3v7wprzqZ7rNNy/jUPAVxR2W4eDeGSMj2YPQRamETAV/Pn5myMEeCRQWl6c0C6xopXARrxhaFA9tho2K/+6q/a8vJTGx8ftb/4F//jk8OQoM1z1L0MLiM8Yz4rBwJBRDBJOOz4HrJ4Z9M4C2F9bUPwiVg8QatCTVzhxz4GLcu0VFZ/FvyCZgiEC/49lMwnOKYYDx4cNewakpoT3rWE8rVyHYoSrOL4t6+lrpszxMlIAg2j5MEWi31PQIwURgTLIuQVpVhFHguqf7w+WejK0opP9WmYrK4M1IdZTFUkF8R+QJsbfjc9BlV/XcSUXDxM2T7N30LRNra27OadOzYwOiJIYn5y0qZGh6y2t2trS480FTkJT5xKoCdnm/sH9t6du7Z1cGi9Q8PIDLosqaU0Jk8/jSlpaHnsH/YYsSba/sEwQSiNw4Lk4fFjVADNhscn7VOf/qyqEaomritSglmrokges8YDuykyOMzhDc5R9kAc744ZtO9Ds8T/9vV/0pWYfBPVtYweDJkKOG6t0bJMLm+NlutceMeUj+gGkBg0lvfKmvzboumWTNizLz5vz734vDY+1k9kMmwgZtChzLHIKC8B3alt6DyjYFZg6m9x0W69864CtTWbNjUyKvCfg4NpRDry/aWSyzImTPZEY1MTOhzYLGTWBGawLte4aNnmzq6mpa4996wNUbYQNGU222N1qGZ4Eh6WbWxoWNBOf6FXWPgrf/BdBerBgQGp2RF6aFhgg7OxtSlhKGHdx8cSfYlNNpmVhoUYYZcf/vCH9vTpio+GhlFxTmfYMzRnoUaR6bH4wfd4MIMItEyOK0P7E1/9Sf05ciPj6Do0N29AnjI04jQcmyYeFB8IzGeCcWQZxCaZho4DEyGWYp4ZBU3i4Ld48hLSg3ahoZMsOxT08b1jAPeMPZqbgpOSRTiHWka0oWcAVv32u9ctm0OHfMryhX7rLw3qmQIJMUG5t7tlrRYlo1mz0bF6DRcTPyhc0a2rZi6bjfuMV54mQQPGRwk7ODQga6eJ0UHrL7qN1dn7xHguByawBroOYKMc1PKya1F7Ocf3hD4YG4OBUqmAHRqv3gPwa8d1iPWrw+roWI10ejjg5ARp8dUP4al7Rk9gYuMDbxBIqU4JrDwfkhyNQUeVwzNeOD5EFASzIsiizxh+hbM6BuZw/IZs32lxrFepVOIkEoxMOVSlKwH8kclqhoB+CXuPe0OKyP/7NKSjKliS0cNhr7A/YS6IASUBsYQyaILy+OioDkbR+OjR4BfY4R41RfcFfwaSA4++e/++3X3wwHoHBiXjeun8vI1ShbWbVtnbtsO9HZEI4NgjjUyVXG40bXl9yw44EI9wmWkI6uS9SMyGBgZESMBQhL0lSViEzMjc5Vzu6ovbO3ui3sGr/uRnPm/jUzOigwJb6DO3O9IrgnoroaxkTI48KZJeeRe1o6QqSDdfcBxazwdpYsGESRxV/s+uhKRbpPxkXZSBEKyR83PnDxaJDx2g0MYIaMJa9Zrtb+3a0qMVpf99gyUbwTfwwrzlCkwhNn0cE85wvWGpRNp+8IMfau7+3HkwvCNNx40PD4jOY5223XjrLXv66LGVenqskE7b/PSUleQn1pIwOxxJ1OooVQmOh7WqLa2v2cz8nJ2bP6/FRTbPCe1ixUll0fMXLsglhRF0OrpNyms2TyopzGlvd9cmRsbsuNW2gUKvba2u2w+/94o8DGGXFPt6RXFigqjQ3yefQgI1AZuubgzKbMTors2fnXVgMh1gKpEM0OlWNJ5y0k8ocFpjuzQwIHsw6G/wmwcG+m1iksaY2Ve/+hWJhAN/8BWVsWIzJWZPvGfEhJ1L6Zxebb4TdoZLUgrS8C188v8xQ/bT2zPok8zKK+aTfzv5SekHuC4xOHCUyoyQiRp7Kufd246qgi9KQH5G0qQh0FdqNbu/+NCWn65ab/+QqGDIOHKog0dSgrbaNBYPtU55bSimBDgCHhUUju10xwkCEtNKYqKAPyLDVWVbWllSDwHJAgY7LsxPqxnG2o4Vjmtoc/A4pspBS9DEIkmypeE+S/EsX/Tr4VCWybLrRsTGYaxq4jOIWbJjzWDLjqdGjjk4Pdk3kAuZ4+4u03AwUg5t/+DQKoc1r9aAO8ik47NCxTAoQsbKSZs+VFIaIZGr9qnwvg9PuHKbJG4j31t9EpQU0T+Bc+zaEJ5AEIC87yHWTN31T5gGRSMHbRQCrETStN7Ntjc3FaRV9uuaM/oZNbizTpk8Nz9vs3CTabqyj9Kuw03zDd9S9ju87UQqY9V6027duWMbWzvWU+y1hYXzNjMxbvlM0oqZhKW7HavsYzqya9tbm3ZweGgzc/NWLA1as5uQT+D2/oHdRjRtcECNaUbmCz05W5ibs6FSSdUdlQSTtodVfxaoH5K0IiGKg0ujfWQ/+2f+rKiLHKKYCjDown3Hkq9c3tc6BUbw/eBDN2SmTKASoNGzj0NKPo3p8JQ3i9OW+Ae/+TtdbR4miULpXIWt0W5b/8CguMxqIklx51huyEetpi09XLS779+xqZEZvSH0u3x/wfqGS9Yx5PgY1/QHTGMNQvp3v/uKra1viZdJ8P/S5z9nF2cnrSdpVt7dsbs3b9rxvy4pJ0eGrYAhYzYjU0tOM0xBmSJk1JJuLlQ4S2fszsOHNj45JW4x5QUnNBv1weJDe7KM4eiogjOC4EAZzzz/gmzbGboBwEfKmEYVDcpOrWFZS9ry4iNbvH1P9BuyaLnIQNsr9dvlZ69ZKpe1xSePbW1jQyeixJ9Ck/DsZFlsBgJvvPLK93yE88hV9sg2kuggwzpJpWxsfFRBA7peo1lT47O3r9dGRoft53/+ZwUBQONjo7gNk7uen0IZjgPGTecB+YNu37FZGH3QYiauJxw2+uk4szeU4pfzNk+DdgzQ9KwpIyN+6yJWp+aX8Ntjhq/R9TDcIlF9ZaBOMWSN7e4f2J17961Sw+J+UuR/tK7A9tBrIMBKZyZMHAq+SUKt8wAHBIbjuNQGNYGIgXBLzUAOP3BrIBSGK1jrX/zcZ2xuYlT6x8riUUgM+tEcOi4p4LCeqIxkgJmUBl3IrEW5o51BZheYLbEaia+nrF4NOT/EYoPP72tSU36R+RFxW6JaDPhk2Vx/tVrXWDTNU8aiseha39jUIAp3m43vzUbp8IQmsA9I+WdzA4f4bE5suKSl4oyeyPYALYqlvVyUwmHqTL/TAC/20DHca8+wgT4mJ8YkNIbeMu/H4fx0ednqNIPDsApMG08kEpbJYchQ0LDY6MiQKIM8N2c2wO9m4MPHv7HtotdFgL55+46qDxp0kxOTNlzqt2yya7kkE9E1a8M8SRzb+tqqbe/sWI7BNHpjpSEbGBkT3XBxedme7mxLIllypHiRDg9bH1Ra8ijdyITVGk3b2tm1nf2yrPGIOxyq/UMjdumZF6R9w/5Qc1rO4o7NU+WJ42++P5zrrlahS6SSQUOlC2qAJ6PxQfFQMNHf+8e/3pW3l8RJqiL00/STUInwFMo5d9CoV2u2u7lhO1ubtr+zY4e7B5Y+ImS7ShoC1xevXrThiRHLFWgabkoUiSGD7Z1d+/EfvqbFBicT7ePzszM2nM9ZMZsS95lMcmJ0RERzY9T06FinGU0ceMVgm0Njo9ZBerJekzPJk7U1CXV/9uXPipO9vbltq6trTusqFGx4fMLShbztVQ8t3dNjw2Nj4kWPTY4LZ3J4JWMJAKXWkXVrTbt9/X3bW9+SqwwbBQcFrHZgnEwyap0wVQxPllfsjTfeUtMQ/Q6fFHKgX/xPCR11VK5+5zvfVibGYUOAJdiiWAaHotjTowwCI9oDsNXqoUq9VCZpkzNT9m/82T/jBPZ0Uo0WHrY3Mn2MnM1/2iR0dTL3azx1a5c6ZsCkIxzjQcIz6Igjx8zZ/8/pQp798Xph0i1m4+Ikt08ci8la3XXl1CJJFKpgfCsyfhSNCQGNTEnjvEdduWC89/4tVCFscmrWGi2qOQJnV8+fMXUyEioMNaNwcW9RtTg84c4mCVU9QB7Q4Hj/2VkaTzhyML5b070lG//YSy/a1MigXEOcq+qsCq9i2p7BcI0hQHOvCc5UMxU1sNAnhiZ1yh0PpoCBWXOqgqd7L8ulU06HqtI2AdoPgijM5FBMIsh5hnHgY+QOXF6AYAyuS4C+c/e+sjtNgKoKcJqXArPA6FOq5WnVFI4HKpcw5easEce2I5eeZ661go64hpUABE+FkLgWXFGkHqjnSdaZEKyA4iUaIfSXmIpFgzk6WQON8NpMdfYUMzY1PanGINkzPTCUB8t7+2riAaEw+q3GYAMR/bwdVKr25jvvSmIC+uWFhQWbHB2R+l6i07QWDeSa61HzzFfX17SODsn2i31KOlEYYR73+r07nnhdvGTTExOaSERsCWYbGkFAq7VqXWuTTBnMmUwas40rzz5vo1Oz7jsIM0P7w4eV2DeEMcmucjiHCstZNIEPL6PulMgP3N84lUriGNXvEr/2G/+o6ydnSuWDF0GeKRGQ+aCA2HCO76LRfO+uDQ8OKTCsPH5iCYj0BnqQFmeYgNxbKln9qC0R7qsfecGeefEjdu/RY/vuK9+34eFRKxb6rFap297GphWTCZsaY7IvZT/11a8ogD1evG/V/T1rHB7a81euWQL8rtmy8mFZQRnuYd/gILOnMpFEtGm0NGTNcs0e3lu0e3fuSfS7UCrZyOy0PfPRj1jtqG2VZl0ULwjoVy5fsoEBuItdsVEG871W2dm31kHVNpfX7OmjJWnC0nHPFfJW67SsOFiy4clxyxbzNjU3o0GeN19/2x49fGwTY2NqMsDnlU5CC5rigKYTydrefe9dqdSJLdI5kloe043wwQlSC9MzNjcxYY1yWapidKAPa4c2Pjthn/3SFyyZdb1pMRXYSG30DY4skWHyMVi6x+ZM5CmHIZlIkTvNhwMvN9BO1Fs48+VZlzeNToIzQTbIckb4gv9lEEgHeHAZP8sGiX+OVD0vs+PgjuPmNIg06NI+kp7BW++8Z8MjY5IXEPUs8KuxIBM2S7kpXRZ3zaH0JQixkQjIjvsDfeDn59QzNj/lN4wB+Ov8TqC+duWiDfbltZFOpEGjm0lwMncZ1TjiF0Ch6NLLHUl4ghKhJDLo2ED1xlA46s40aOO/ndwrDWIE6mOAn06/xzevsi9+RRhFamkuZAbbQRn1Oq48m0qGSIDUi0mmNZSC6lyt3hLsxwHItC2JA/eDL5m+Dg7KJYnmqg87edOX+w5xgEOBCk/QGvcF3J+mHbS3MAvAwSlfxtAEHxsZ8mRuf18i+aW+fiUm/X39ci9KFXx4SOp7Qe64jsfp2rpVyxUbHhyWnszw2LjlevuslejafrVqi8tLSsIWzi9I7/niuXnL0pdafmLba08FeYAlc2AARTKnsXdYkQY4ytmHtYaloDhSMVlXSdbFhQUlbYy0A3s9ebRoFdgk+2UdfKlUj9WaHWsfJW1ze9/+zL/156w4OCjjZVUhmsg8VURUkD3xc4x7VE6+gVTgDX72RdxrsbLwvsWRJf7Wf/HXupNTM5bK9rjq1TEOwGA+rqvLPP760xVbefzYlp88semJSQmbEGy6NNXASgLWyb/TPMNlpZNOWRXHiKEBm1pYsB0W0e6eDQ0OW7Pesr3tPWseVqx1eCibdyYTv/LVn1Rjh6z2qFEX3LG3tqnBGcbBWSyFvn4bm5qy0vCwHacS1tNbkAns6sMlO9jYsUa5ps+G+3MDg8jBkuUG+mzm4nmbPX9OGxNBb5wVpqcmLJdPa+EYppora7a6+MQ2VtakCws0A84NNDIwNmK5vqLlS302c37ORibH7P2bt+29d27a/g4i80UFVjiic3NTNjg0CIvZ9g8PpKqHdCGLmIYijBECNFTD2nFLDYWx3j4bLvRa5uhYWgKI1h9UD6ww2G8/92/+vAIxDACpQjJCXUfpLWXdtAvex2AQ5ff19zARqD9/IHM7DdAxu2WTng3IMUC7PVXQgjgToLUgZR4MZnZWh+IsZc/f5xQ++eAUHSVwMuH0MmQxV56u2+tvvqsA3QPXHRgkl3E51nZTXOZaraGmoPBuuKl9/WHwZT/onngTTAatVCHJhISuaBqWGSVG4EtKhjn7wudftr4izB8XnIq4fQzIGrc+YYkHmCBUHZ6Ncl+ogYK5QYiqHz6k/JA7ezyG+xJeKx5c8edOz0pvHJ0ciB9wd9HEsAaNIo+dDQ12TQMeOITGOXZulSriRFVBBNDCZFHFXioUbWpiUtfuGt0YnhaUbMkEIwwhiRESDnEydYL12tqaficY8yHwCQQSQlue+07DDegQASOqYzJjONWQATg4B/pLNjUzaYUS6m+moRUOVcTImtWabcNuwcC1fWQzM7PWPzgoQbYezJj7++zhyrK9++67Vir0yimFQZXBvl57+uSxdRp1kQsQ6xclkZH9w6o9wa1oZ9dSuR6rQE9Mp5VMMp1YGhiw2blZb+6V921rc01xL8HaY9Sbe3eUlJcjsBomCH/6z/6C7deqYq7x5Q31KIrk+yCyoiLVNLKtfK+5oUWsOOM6OcsKSvwnf+7f7Z67cEGTNsmeHhtDyCeXlXIdgyUSwd7ft7WlZWvVajY/M2f3bt+VSMhsadhKjSNLN+G3HlmDaRm0IRJda6IVkU7Yk91tm7qwYB2oX5msA+mNtm2srkvkZGZqQs0CMGsC9OTUhHRtmWzswxwS78Ia+qw+gJICjikWjXYDwXNzd0NWWpXtfUt1utZtUCY17aBSsS30rfM5Zc+l8RH73Je+qEYPAzYYQz537ZoNlopWPTiwOzduWXln32r7h9as4TzeEVsDWKTWbtr5SxcNk7VKq2HZIkpbWdska1nb1k6hPEK7d3npsXAnSuVmu6Fpokqt6mIr+bw44QRo4Xekbjl3gz5CtGlw2C7Nzlkxhzferi09XdJB8G//e3/eCqVecTRF6WP8FRWzQsHq8CtjgA6qlrEhGJW6/v8CdFxA/28B+uxiiw1DQZkhY5f55x8L0A6N+IHxwUV6kmXGiURBMzCGuN6KPXy8bDfev2NjE1PC+twXkGYzo9CxVCeLJBsBdvNGGYsd6IFMT9N9Rx0FC0ptMhSCBZnRxuqaSnqMGYA8vvonvmz9/cAjDo14phr9AN3ZXJ30M4H3dDN5gJaebwjAJ9cX7s+HA258LicBODplf+D1z2bcsbN/es9PPyOQCTAPBxiiWgSQOLXoGRp4J6wPmlk3b9+zb//+H0gDenxiWh6MaNDwmWKv5ASK0ti6D8QQtGNFEL+P641G0Fsbm7Kzo3oW0yPJyH1WrIiebMYmx8e0Xpvw0Kl8lGWaslvch0pDJR3CA6WShmAA0cmg11eeWnn3QIcpjA8y9Vxv0cZmZ61/eNjK9Zqok6V80Wpg8htMNWckkkSNAKaMWiTEgsHhETtsNu3h0rItrW9YqicvZhdwp7D3FNrpvfo8VGA0FpcfP5IEQSaRkIY5UI5RLSWzVpV7Sp+99PFP2vbBgSXRow99g9iYP4UMT+8v/xdlEWIyRCP7LGc89rAiZJn4u//BX+py4UubG7Z+sGcXX3jORmYmbW1nUzoR8kI76tje5v/D2JvFWLpm6Vlrz/MUsWOOjIycCQqjXAAAIABJREFUp5PnZFWdqnOqqts1dXW1aVoIt9wYXyAhLjFYxgIbWbbgAl9xgdwC2y0bge1W0xfAhRGiQeqqrnk+U86ZEZExDztiz/OInvf7/4idWacMeZTKOJk7dvz7/79vfWu9613vW7Jhp6/S//T41BLRhK3n5y1Rbls+FLU+TZZQwAKpmNVHfWuFJtYJB6zc79jM6ooNOcno+iLOgnB26UwBen6hKPoUKnfvf+l9u7y+Kv2JTrOhse8gxPzxRJQeMEfwZ5yoUdejmdntt63balkmmrCYhe1458AO9w8FTbQHfdsrnVgknbTjWtm+/s3fEiXnow8/VCVw6+o1sShODg/t4w8+krodk2mUkpjQQr/Lzc7Y3XfuW3FpwT569NBOayje0VGmJD+1w4NjUYQe3H/bHtx/yw7292zj5XMp7tHFBeLws1sWYSGXl9YJSnwcghYPq4HSq9bt6tKKXVtdtW6zYbVaxSbBic0sFO13fu8viyEjs0pokPQFhggwReWP5jee/EAynav5AwS/LoOeZnr4J76j2LnxY//vvLDhcj41ohz84dwuXDC7yBTd9yroSzPZy8AFOfjNR6+JORlKk/fg8MRebLyyV9v7trZ+TYc5jVkxDzwXaRfwqBpdsCZAUwa7EtEppXHYyf0mhM9hQoEYlxy4/nDKKa/paVy/dt2+8Y2v2HDUtmDQZ7v4AdrTZv7UAH2RSXv8l3Nu+HSW7D/z6ft7kRlfDAw5t+5P/3Xe1f81mbnLwYCiPNjIqyrOh5NkKRa0VCZnLzZf2R/+9//EEumc3X3rbZuZRUSKEXbn2q7n6h1Q3oN0VnT+YewxV1TVAAPAZWfCMRjWmn/+/JkdHRxYIglkFNAQ1vraql2/ekU4axep22pVcCiDL6xjIAA4zGhfiKaHexD02FbLDrZ3JSOMVocka3Hjzhds6dIlSxXyStRknnFWs9rZmfpitWrF8tm0VctntrA4Ly0b6T0nk8qYj8sVO63Ti0rI6uvq9esOdw+YJdVsdeur225rzaBPwkGD/LKTURhbIpWT9jP2VvnZOau32ucV5PSB7N9TH5P2KxAn+4CUrCcn6smQTgd0P9jzusB/+v6/M0nmMpaen7XGuG+FtWXrhyf2y8cfWXGpaKsrS072EsJ9b2QbT15ar9m1AF5ck7Ath1K2MjNntXbTyjgtD7tWH/dtEA/bKBE1SydsAs44maiZR+Y97I9cU24yccwEG1uf0V2ahMsL9uCd+wLqA5QB8DHhIXpi3XJXgDqkyT8oLCOdzpkoY5tmG4+f28bzl8IqgSbOGnUdHLVO29597/NaCDSc7ty8aSvz81Y/OlV1sLuzJ940o94EnUqzIRhl7cq6La2tWLvfs6cvnon9IVfzydh29/ek0DZfnHP27/gWDnpqiNCE6vW74j87R2s3mgwNDAy5gVsNrIbgRKJHnWrNlmeKtjo3pxINdbKFpXmzSNBu3r1ll65eFnNFI82arnT+icQq39LqHKI4L6kZMHjdCdoPBdNls7943gzQ4vJ6gyoXm/h1/Frl9a/gqxcMED9QafjBC/y+FoXLRhlCCNnO7qGyvO3dI7tx+66FKXnlq0dvxAUQxxRxXXDXWUQeIO667T7PWmLnePi58MVGe/jJR66MHA6lJcH9++L779vnPvfAQlGy59chjvP7MGXM6gewi/vnMVW88DpNZ/y0QPxmCPbvC4eX/7X/58VrLxgxbz43BVMdgN5QioeD+8EazFQiWJOg8H3svf7Fv/oTu3X3vs3NL55PKCL1KbxTeLN3QPm0THfXNN0olpI3zOJn1xyQ3HsMnTn8kNmtgTWjfDcaybX8wdv3BSGO4ewL4oMK6bBhHegelKIJOowwwL4HA0lIENCRgAAWpIlJvyM3V7SF5SXtf4yCD7d2lZXrSsfAIcsygIbnzkAbMGiz07Gjs7IU7UKxhOYhGNHOFQqWTCdl6gqdD/NbGq4wj6jEgkoumNVgcncslbpkOmetTl8HHbS/jtQA/SafaxAqcfHmEwRDeoecX636ByEHlJu8nOpheJnNeQb9d7/y1ye98cCKBKHAyFqhoe1Vjm3rcNs+9/7nrFgs6NRLIODSH8mD62D7wPa3DywZiNrnbt0TDvSErPGsZJ3J0CaJqAUzCRtGQzbASwdsSs2WgGuUBbF4T6gkcyabE2v3OpLfnJmdkazm/NysmmeZZErNSlGc0FLl1SxqOszjoSXgBg+HloklLdh3Av4vnz2XXZLoMdWKVZtNu/POfbt1947KYOIJ+s6JUMSON7btZP/IzqpVDby0GIKh5Mnn7PNfet/Wr1+zX374ge0d7qtcQiPWyT+ObGdn27769a/Z+tplZWbgZ/DJO62WFqzEkwY9NWPA6vgNtEGWzgLkMOjiJEI20epYKhK1QjJlmUTcw+XjOFdZMpuyqzev29zCnDOSnGDrw2gpk3kXbg1+Kepnsm5ww2XwbvNfNK2mF42/qC4waL/c91XufhU/9QMWdMmpXthUHLrIyi541T7FyF+QMAMQpYna3v6x/eKDT+zJsw279/ZnLJufUaXEeDQZG8wUjchi0ArXjux+MDbruI3P69DEAOqA1uRPZqIj8ezZU40qw+OFSUBw+PrXvma3b9+wSRDNBD9AXxw+wl09RsqbzdVPC8BvYsxv/v+nfc90dTKdfV38/a8GaP++6/U6G12DymcC+NCSTu5AyKLxpNUaLXu1u2//6//+r+3m7XsiA0SiDGM4HQ5/vfhQjVhBXtDm3uuQ9PjUvD+ZNUwvuMzNakOwG/eVLBopYA5AquBYJGRfev89UdbCAcIAtLyJcGoOUOhsCQwvVPG4PoZMoRV8nStOU81Fp1cBHzmaSNjS6oqqq/3dfRs0OhZBPW44sFw+Y3NzRdEp1XhEwiIwsTaehM2mdZFxSGftxu07ai4jnxxLxa2uNRMSSwNAPJnCqHcobZXS0ZH2nAbgUAVMpiwYjlpupujwf2iGQ0ehdMMlLiBTzTnaJsHdUTj9ITIfj3bu7tBu3Wf3n4MPhan6+s+/8R9Maq2mxXIpGyfC1rK+VXp1s5jZnbduWWEmI5A8BB+w1rJUNGVHu8f28KPH8op7/8tfEgb2/R/+wMrViiUyaUvP5C0Ujxjm6jKl9OQDpU4VwD8tablsTlQluuRk0TisEIAI0CnkDb0NBV7ohhAiGqtFO+CckE8GOehZDPuZZseOdw9sd+OVpFIZy4Rgz1AKmTBMCOg08KmJKHSjwZubxxUFTCCTBjq4NrHWcGCXr1/VZ4Mq+MknH4vGxI2kw80NhPlxdHQoJwsYF6vLKzr5GappN5vKmOEwV+tViUEBdXAf2fQsvO3NV8Ltaq2GXVpdscXCrI2xayqVLJtMSnCdTCWajGmvrayt6v7MYnqKxCkKX5CEnevreXn6ejfYd6u+oL19Wibml1f+9wqa8KbfPq34ns70fMW8i9f9qi2UXuPxbF8PXPB2ByrTt3cO7Sc/+8A+efTMPvvu+7awvKJnJ788ArSnlSK3eYRzcKVAQoAStT/QYYcyHUJKMILQHnd6ywHpmUABY7IL/RKgpm/99jft9t1b2B6o0+7zyacD5acFaH8T+Z93+p5N36t/U0b9aRnzp2fRF4fqr2bX7qdNj9pzvf5zGw0dJ5oMDwLA7v6Rfed7P7DZOZyFIhaNxlWyc7hOl+HuJzohLb4mWGtSdAoG0ZSiDrqQpeMpeWfKPng8Un9n+9WW2DmozH3xvS8I4qCFQKBmvwNFsEeADlKIQY0dvVHzAXEU7qgyB5oTIEtGr1nCWDRBez05f6Px3obR0+i6BuMIqM+p4jWaNQ3OYJgBHZeDfsS+k3HDUPpC+cKsTaCtwpuG0NBh54ekSMdYN6JeBOid7W3h+7KlQ7Y4k7WVS2u2uLJqwVDUsPfGtITn40ss+DCGDjPf9sxrGPr32q0zZ8gxnUH7PQE/aQr8d3/jv5lUm3XbOzm0cqtqtX7TErmkXb99xeaXZm08Qmu5q5n1aChqwy6iRUH7wfd+ZPm5BXvvq3/JeuORff+73xXViaYCgdQJGTHlRaDsazIRnGdpeUWSfisrq6LnEGTAtbhYvL940gjasMkoAZxCHVNoEfcgKHVEDULuemIxKDFmVto/tKcPH+tPGB8YsAJz3Lxz29597z01Pl9ubVq5WtXPJAvu1FsW6E2U1ZebdcvOz9r6rZuCRdAxpXlQOi1ZrVKxJWg7sbhUv7BUKp+d2tUr63I4YcHBFKC8A75wmq5BS6QSgiWoDqQN2+2oGkHzGa0P0Za6bXWhVzFAHY1FPcxnMjIGLZVObIwfXSxi80uLNjs3azdv3fKm8dysvqbvvSahmBUeNc534bgIPBdMjwueMtoVjg3iv2468Py64DMdjN3XFzmm30xU1ky7Zoqq92aw12uAeDpde7mxowD96MlL+/Jvfs0WVy9Zo9XSfYSbr862oC4mBFFngc81sKCSh7H42IdHOK8cOJPguVkdqPF4VD+DNUxfgD8ZqPjie+/ZlWvrsgxjzU1nLefwgz6X40hMHyzTX/9/3aM3M+k3M+U37/vr92h66MczZX0N65+i9HnP3lWk3B36COzBsJqEHHx4VcIDptlFc5F/n35eBGVho+KYuzUhWMN3gPF7CTRUdYo7mIkmGvACjVnw6I8+/ECZYTaTss8+eEfNWg5K/k6shTEWV2Wr4oTSGToIE29NBuZCIb2ehl8KZUGGxUYjsT4IfHuHh9pTi0vLjqePnVejpT1QrVXt0tqKEh8YGewbsOuzakVPEbQfb1WovrB/2OOdwMjmV1es0xtaOEpvKSjjZQbdYMH4rkHSzkkmbQ7Ltdt3ZGKCzECI0T1ZVzn7s+nseboB/+kVlQwKzznzPgtkOogH/vh/+NMJAxB//hffsY8efWTX71y3q9cv2/r6snU6DbkEg5Fy2mUzeSuf1ezwsGRHx6cWS2dt6epVqzYbdkKHvNuzuXzeIpOAdRstrX0GK+AvwxVEUS6ezSBiYPc/+xnRzISf6lk7jVlEYmSgKJU7j77ic0O97gfYF5lUmAUzGlj15MRePn0mas6g07Ny6VQUwfUrV22FYRi0n7td29nb09gn4+BseviNExIoMoHZvL312QeWyOfsoyePxRDBCRoNEbRyr19et3g4bO1WS6IuuErTrc5nkAUFR25ZvVqT4DiLbzgZaeoxEA7q+RGsJ4GJDiym7SqnZ/bo4UNRv27fuGG5ZFIsmX6zaaso7wVMWfqr7VdqoGLbxb3J5HL29ttve9NnAQ2z+OI4DjOmCeGP7XqO5+dj3q7UcpvYBR15o3kYhcp6D0PzcbJPywqnA/S5v57Pvdaf/itcRucvVL33tDq+hJWC4vE+fPzCfvzTD+y4VLW/9LXfkpMP2CANJF5DaSy8dsQYcFgiVScH+9Ytn2kNkF2xGTUCHkalDfeKoMpeCdBoi3L/GxpAuXf3jjwsMZ+QLPIbXHD/2AEGEPfcb5J5ZawPNfiw0ZsZ7q/LoC++741QPMVlv/gXAubwVyh60+8h9sn5IeiLNjkPQAZgYG0kUznBR588emrxZMbCsYTYHaIITmXQyp59CQBvX2qNkP1pbB5Y0TE8RM1T9mtOATIeE3RBkP3uX3xHEEev25bRBPcd+ikZtc+MoYItH51YqOf6UQwhKZNE/yMYtBz2cu22JpdhXKlixNgaOGs8li8gbJ9JICJnHKb22JM0hXnGKO4hGwzkVTo7dUp0GFqEEUFKaTUk81lLzhcsNVuwTH7WuoOxbWzt2JOnz+34hCG1sRJOSeNGo7a0smzXb962uUUnF1GtNCxOD0Tu3BciZX5lw147Hz7yDYE9lUmXTDED4Q4mPwPne/3hMOCRwB/9s/9lAg3s29/+tp1VTm19fc0evHPP0smIdVs18aBpfNGhZSKQyafnLzbt6KQsgX7U4DY2NuUGvjQza4V4ysIDsOqJhaHI4iTCeOagbzVES2bydtZu2Oe+9EW7eeeONoij7zjmgEo0JmlUEyNqxNSRt/DImDQaHdGfYM/bL17YETzonV1hwKPewBq1ms0UZuzBgwd2dHIi2ytodzt7+3q42KZjZUMjhbWNHOnq1XWrdtpW77bt4PhYPHB0Be7dumXZeEKj4HDBt16+1KZxkoA4wKSccJQCB3ScgPQ9MIxMZtNif6CjHU8lLBpj9N0p0J2dnNjTR4/V4Fien7c0U5utpuANMmpwVbIRLLxYmBw0V69dEzWPk/zq1WuChXB7drbuLkP2cTDYDGTsZDX+iew29oWwkrK/c53nC3lIPwBQ5AJJvRlUfBWPi9e9yfO94JNMB2hla6LeuRDkZ/71Rss+evjUfvKzD61S69hXv/FNS6SyGjDg+jXBNkGUymk8QLlkaqvTqNvh5nNLxSK6J0AhwBXOrDSsigyqqPwb5YbtDieCyf17bynL1mfxPP/8wHh+YJE4SHzJF7Nxm1BToucHkj+8Mj0heHE//Mx8Ohx/GlzxaX+n3sQbAfp1KMTTj546cPl3J3TkhmiA6cFKf/rzj+zh42e2uHzJRlQ2BJWp/sH5+05RBoEyfP1prh9GhH/wSCsCASF+lhTzJqIyomvz05/+2JMsDdn7731ezw/taGYFCKIMCinTbHcsG4zZ2dGJvdx4oUSQZzxXKGjketjpWvmkJPiExp3ct0dDJVmoa+ZmizaJxKWi2e91NNsgE4tOW5g4FDYyYKrv2ZlZrWVfSZBJ6WA8auvv3LVYPmfheFI8cbD6h4+fKkD7xglMWlOVQU1cXVu3lTUqLwbzmpJT5j//vvj7cDop+XX9HtYi1+hPDRKQ/QzcTwgCf/gv/3TCEAU4K8MTl1dX7Nr6ZYtHAhYLTqxVLStI//jHP9I3Z3Iztnd4bM12z+68dV9z8a+2XilrzkYT1q/WLRkIWSGatFalbjP5gqCCSDZtBwiY2FDUu6/97u/Y5atXFIjIFn1NZS+101gz3we2eK5vQbBH63hs1qzWrQrNbWdHPEjkSFv1hrU9XJsAjYsLXW6EkSqNhjXajIf31RxAR4OMPj9TtHtvv22DwMQ+ePiJhRMYwfbtxtVrdvfmTUuGo3a6f2AHr7bt5bNnjqqVTKh8cp0qt0AR2MRvkCaHPAbR0c1mdEq3e11LZlKaLJTF0nhkZ6VTe/XyhTXPyhYPhdXdBndbv3TJCpmMiP2bL186GUqv5Lxx+5ZdvrIunRQsvFBlyxWyEvJnQfgiNr5gk0adPZ+zi3LLYzz4WaFHfZsOJNPBwnEFLmhh/mL79RmjZ0d0TrPzMmhvyMWHQ5ShIzo/HIgDTYb38w8+0SDA177xLVkxMSHp7peTvEwnk64q6yHaNbZ2vWaN00ObDJ2AEVUXEgPSzTDU5MCwKddds5TnxcHKgfXg7XcU/Pme6cph+rPqmGGMeypATx92/jHzaVnxp5W0n44zv55Jn9ceXoPSr3beDPDuvVwSw/X5MAx/71gF/ANCVBGNJn/vBz+xn//yY7t5555wVjXF0KOWVK7Xo3hzoMZbd6q6puRqzwMOE8TKCE2QIVOCW5sbmjYmMOJsD1SHxgz2ZuihkIj5Yl/ZRNLSgbD1m21NQNZrVRv2uuIeM/9QOy3L7YTZASh4iJShTEf2Ss+oQ+MtnbFaq604QtMRuQjmCMJwsjECQA4BwSw0NDzMns/D2PwEad+1ZcvC1Q6FrVxv2slZxba2d610eup8Tns96X/j6M0AFRox2ZyTYe52+9K5d/fA6af4GbMTO3K9E78a9fegv9d8fRQ/GLuhMGdeoP4Sz+Ov/82/NUEvt1CYsfW1Nbt2eV0dV0SvR+gPw65o1uxnP/mJMwcdDO20XJWKFBOIkOFfPn9pizNFu3/zlnXLNTvbPbBUIGzJcEyuATAkYHQ0mV/KpSw2P2Of+8pvyO0gAdblCeWfY6iUA9Bu4E+ioEdBghgJQkgWtE69Yfuvdux4d9+alaqablDbkC+EIww/UvZFYnqMFdDQgW4P3Pg5W5XJpNv37tnlq1etMDdnz7c27ONHD5X5coP+rW9+yzKxuL18+Nj2N7bEtWS0lZOUoZpRAOEcYBgSMOAWlPs8rJTAghwp0pSTkTW7HdF5ikwjalx7ZM163c4Oj1Dztg6OLd2OKEfws9EfYZHSyYYSKD4kqnfxuF2/c0t2XeCzhdmCAnShkFPzkhKRw0V4vpfpaQhGs/0OynC49QVm7Mahfb+813nAyqA8/YWL4OIrc3ks4HOK3UXWPB2c9H1eg3A6OLtSemK9wciOTs7sp7/40D765CkOi/b13/qW9FoA2EVzQnGt09IBxkHIIU1lVj09sWG3LlsmHCvoZQAHoT5IUIblowEXmsgSaXK6uyQDX/7ylzU1BiTiBgUuxt2nAxD6I36AVhbp0QX94Ozlz58eZX262hTNxX9v/xt8/vinZdAOPnmdeXNetXj3z/UTCNCOYe4mQP3R8KA0i9Er+bP/58/tBz/6mV2+ekM6J7A4oJS5D3/RKPSfHfRMQWbwtN8oz6crDJIACVG1mPob2uNHD5Us0ehbXFzwzGWdMh2HPSJhDnIyS8cStpDJKRhTGcGdxkGJDkNoOLIGzjudnmh8QA0EZ6DKSSQk8kGl07E6FnIwWQjQyIYGAra2vGRZTAVCYfGjMSLhwAA+8aEaxJei2bTNXb1isVzO9o6O7NGz5wr2faoCM8tkM3reuDMtLCzZ8vIliyVQ1xtYD5GrcFS8ewK03wz0FSYJtj6Dw+071zx/84AncfCrTD9AO0cepw0T+Nw3f3sCGH79+g27dGnNVsgqMxnLgiE1G9ZvNexge8uqZ6e6UZ88fCiRlktr62r2NZptq5xVbG5m1t6+fdeykZiVD4+teniiJhxYIeUIY9+ZpXm78uAty11a1pQh2XEMWU6CiTr9bjEKe2ZTjWkeODUtFl8YJkm1bofbu/rdqtRwwbSTo0O9hoUi4Se0lukETyYas+bEHQVDGv0eBgO2cGnV3nrwQDAKwfu0XLZKg8GUhq5poThnv/vNb9nm42f2oz//jk2wuUrEtaEjuFCHAxaIhW12vqjmncovbHlADEau6y27LaQpA6YmYRAH5ETcyT1yHTBMmg0b4zBxciI/QmV5Ms5NK4suFgoa5tnZ2VVjRIM6gYlduX5NzQqNfodwP07L7bpYLCordFisC9JOVQ39AH9g5vXpNO4rB8zFqe5R8oAKfoWj65fzFxL/7jVeuPIGW17LQp0EmhdnXh+IgC4JFrq1s6cG4bMXr2wSiNpXwKBTZFvAM5SqASuXTqxy6sb+YzI5xdyYTUcF5vGlwZFx+cDhmuwlEhK8pLDlnR9sKA7Jd9991xlFMJPqBSh/8nE6AImz7WOzU2Pr+tyutvi1wdn93E+nKPr3SIfl1OTh69m4C9BvPocLOMIP4P4D8K8VWIMxfGiKE6s3u/av/4//yz78+LHFU1m7fOWaNLZxPWqTGEwFjvN1IAqse84cctPrg4/seO3ID5BhZsTk2N3esR16Jpm03bxx3VZXnUEwvOStrU2tQaRBYWqh8IjnKANaBFUa8KloXOPa8/mC4NFuvaHnLbliTJ3jMTGs6tApB31rDgZ20u5oKhBGD1ocDLZdXV21uWzWEpGwcGyTuW3UsjmSNtMeZz+lCjNIUdooHLYtPAlfbUsnmr0KCwhHcJqDVCRYWmWyMzYah6xcaRo8BRTySAr9hvx0dekHZD8TnmbKTPc7WB3nwkjec/ATVQXue194bwIrgof21a99XY4TNMYoK3H3bdfK9tPvf8+iwYA9uH9fvnzM4IOBgi0flU696ZuORQMhu3n5il1eWrZGqWJbz17I9YJgddqo2zAWtsTCnN169zOWX11SJhoEq0WaEFlFTscJmHVMvSSCJ79lMZ9MSjRpf+OVPf/kkZ3tH1mQXtdwrOYc8R2taLRdGR3Gcqhaq2nMGl5zguYkrhl09rMZu3Hvrih0x/AcCbCJuJ2USgruYMKRkVnj5Mx2n72Q0znOxohvxzJJKywUbXZ53pYuX9J4uxglZFqjiZomNBTYMmS5GocG+6TkZjCl57QgyJbHvZ4NyJ5bTWUdODugncu/paIxjY9zOu8yVVWv29LKiqEdx+z/rXv3FIDGNpTTCspgy8tLtrC46ITTvYSQDEdZlmdB5GPQ50R6RwN5bZrMRbQ3A4///29grV548qcOLxbpRdxSkJpqDvo4HV31wWhiD588t48+fmR7ByiGBexLv/EVuahwHwmD8OFxmQbSYCyfSbNsKq0GbSxGeelQceAc50bimAj8reRQPeF88FTs1lAOvH3njtF7jIXR7ZjOoC8GRxSY6aOcB2j3mc4/jyoRVwn8ukD8ZvNxOlN2sIR7f/+evA6DXBym/t2czsCdPp47JNw1epCM59YuB5JQ1F7t7Nuf/d/fVt+oXGto2IL7u7a+roqQizgPwK815L217LE7yHL5+eoZUbrzbKIhycDu7e3Z/u6eDr0bN65LYQ682dH+RobYFfAS6xMaLQYIBzs7Vj8pWQKd9sKs1jzZdMxIxGrWrTctHU9KspSHFIiErWtja4+Gdlqv2U6pZB148bijsC1GI+kCrc7NK0AT+KmuuNJ4Iip9dSAwEid6QrFM1gbBiHXHJviTITRmNpqdliDWpaUlr+qkbovYCC2OPg4vHHxOb54Dyj/g/TXwZqD218w0xOG/lvtIteKvUZ/yeg6L/JXf/4MJpU62MGPvffk3lO2C20LqH3Q7dnZ8aA8/+IVlYlG7f+e2bmqjShNuVpM4iUzGThBP2T+QRGA0GLJCKmMR1DsbCPGjk9BWBtuBqRGL2t0vvGurN69pSKM/xJU5ogZf+bQsziGlPEG9Vq9ZJp8TBlQszFgI2cnNbdt49MRqxyULjwPWrLd1OhKUaBKpkcH0ULutgAtEsrCybCtX1nVSMvpd6bQtjUATpq+e+wlUHG7S5z/3rhXSafv2//ln1iydWTGVcQEa1kbXAlo1AAAgAElEQVQ6brPLC5ZfnLVQKibGR5ugCyEd2cnRRAIv4FJOHzpg9UZDC5LMFooXZdxkNLAB8pD1hg1hFTjVCjWyOGz4txh0Iw9zBS/b2d2zmeKsRRIJK1UqtrC6bMWFOYsno9bptHTt6Ecj0gSNLJ1JufvouWH4EpZvNgnFjPCElC5w6osGnpcbuzBwruLmBarz4Px6o+ziZVPB7pxHO6XlQUU0GNhPf/GRvXj5ymr1jjXbfXv3C18UT5VqiHuGJRh9kAAsn17XGuWqqFl0wAkQYM0EXz6j1oD0vp2ONwsekSXG9gkiZG7f+ta37J133rF0EnEALwP3vBnd57z4fG8GaAfZeFzv/x8B2t+In4ZJ+wF6OoN+Hep4HeKYDtJ8fSGS5WHInn4xq4kGOJNxCCM9fb5pDx8/Z3zHdvePrXRaUXk+v7ggbJXmNYkJEJ2CifeDuGZYWLonXjat0t0LKjRgO722HR8f6r7Sf1ldXpZNHNWm30wli2YtSkYT5oLX+GedGzZmHZfcUR3Tk8HqbgALDPeY4djSuJ6k09Ya9Kw+6Fk4k7JGr2tPt7etD56OiBLeqBOzfDyu4FzMZCwIfKCpUidRm8qmNFcAITuF52c4aslckQFpHeRQcZncBUohwUG4DdYVsrLhEK5JaLCL3WnDobMCHAecYp3/fKcPWp6lD1tMH6yvZdOI9nsxyMei/UNdana//1f+YLK4vGyLy6uyJycAkLWyOR5+8rE9ffixIUK6tjgvCb/SwaGymHgkqhOYMWpGQcG9KHE2Xm4os80lM2JUpKIJGVuCXY+CAXv78+/aldu3rDcZ297xvlUbZZHKZUKrufaA8GM2F2IorWbTMmRL6awCdO341Eq7B9aqVC0wmlg2nVP+QNMO15N2vyveIzcZeAHWBhhzCDyYEz+dtpnFBWHRBBzGxPksZNE4GjNe2jir2MnOniWCYVspzilzp/OcLmQttzBrg9BEY+2hVFxaHYyeZ9NZNbD2d/asdFySqwdj3UwuLi0tSrhFWtAQ5xkFB1Y5PrZBrWaJcMhi6M826soWaW7kEFUyFNmcQzWjrrg4ULGA5kEdXFxdskTaYeJO/N5hrIlkXGOuea43n3flvcdddY4N3ngwRqysOJ9mRyVwTrPzffEuhP99/rRfhvtNNGVv3q7282sV22hB+DS7czDAc5QmUwsErdps2Y9+8nPb3Tu23mBi1VrbHnz289KKkCN3p2X5HE3TtsaFObiG3a6SAca4Kac5/IAtXEPGqexxHQRs1gGlMfSsJ8+e2u7Otoxf79y5bcl4xCIBMGmnxfsan1sf0rv+aVNdz/RThxmuzV6j7vUA7MFEU5XJdNC7qC2ms98Lydg3/336/8/rGImSAGV4NDwvy3Xa1IgZUS0MbPPVnpgJtUbb4omMHR6f2cuXWwreLAwONA2JzRadhyNj2B6k4QcKZcGeKBWBpt/rW7VcsUqtbLVGVaqNSBDfuX1bHGbc2qFvAonGpaXBtCxxwjXMmE7k3lEJBft9NfobtbqmBoEosrhtjydq0DMgBwe6MDtjjW7XdkvHih19pEUrFWuPJlKuTOi1E5vL5eTINJNOy6WJKimTSlqv37EuAb5Vl1k1AXoMiyUQs3R+RpRYhuyQEg5EcJLigBtICImBnlAQrfek9XoTq9fJ4yNK8AZIFXg9HX9i0M+GfehoGrLgWfoNRII3jBu/ucjrgHp9brwC9O/9/h9Mbty8aZfWLkughq7XyWlJbtQMaEAhW1mYl+fXwmzB+u2WnZ0cK8ujWw6/F0hC3mGdnn33ez8wpphwQmAKORoGE8YFOG6XL1+Wvx8Ut8dPH8vrDZv42flZyXh2RwPrjYZ2aW1VF6rmX7trleOSDVpdm/QG1mu0lUHRPMik05bO5NykE1NBNpHmxlm9qoMDO5sRgw7ovjLRg6UPnoRCRlxzqHp6am/fu6cFBt718x/+yKqlM5tJZzSOjmKcpBgzaWPistxuWgz7qVRC3oY8cCCVxfkF6UdXTp2ZKZoC0MHgZc4WCnKZmJudUUcZcSTYJg1ev/3KwojaU4ZhgttoKvvgYYExQ4VCZIqx3V7f0QKbSL2OJra4smTjyNi6w45dvXpVQyuU92TPck5PxIT30aDk+jUmjq7zOaaIWS7qcN6wAOI3njKXXLeHbohIAwzABmCwSt0cJ5lgoGyKppTDSc51QfjCn3gkYrjmietH+K8DUz88OrE///Z3FZgRoWl3R/beF39DjVAwaFG0woihkwg5DWK8MBn/5x4yiYVWOU0i5CyBohRQ8IpMp6w7GloDh6DR0E5OT6TV/aUvviep2eJs3gIT1IF9TN0bBvFxZTHw3IbhwIET7bIcr2uPdrRn2eUCtNc49SY7/bc5n0j8FDx6msb4OrwxBaf4nPUp+Vj9PI8G5zejkMd1esRhq9Ub8uN89PS5jA9SmTy3zsbjgG1uvLLD/SMd+sEoLtIhBUt0s1mDQBPuubtGOINmLoi45lWtUrWkKLddSxfSNjNbsNWVFe1HEg3cVLhjCA0xH0A1nk4y2ek5jU/GykyZnK0fHdug1bZW1/NgZPw6ErZMPGmZRNLqp2ULQWULAi8MLIOlViYjpUr0fUjCjk9LSq6AZlv1unpIVP8T4FElIc5yjUAaTSAVGrLesK+GY6c/sP5obMWFBZtfXlKsiKZSlspmbcSeA4sPIClLpUa2iwmHoyk6oarXKZj8v98o5Jp9TrP/Ov5O/GaPX0414TvS+41ewY88LLbUf/Sf/M3J3Ny8JnMwZH2+sSHvQE49Nj1uH5fANudm5ZRLiUlzBvC92ahJ8Y6uOWwOhP5/+KOf2ebWjt176227fu2mzB7TqbSI5jwogtaTR49s4+ULd/PIKEcDG4UDVu+1JCl4595d6SUUsjlbyM1YrXRmlcOSdWpNq59VrFGpSZwIWhvNA6Z6+BPXlDKNt3BQsqfgSahW9Tlxh0wKRaXgRceZ7JxNfvf2TfvM/bc12ffww4+0aOBhgjrxC8wsjw3OTN4qrabVoQFxIjN22m1bq1m3xYU5myvO2eHBofQBaJiQEZD9C09OJmxtddVWlhblMkHQ7gPpHOzb8YvnwqE58LLplASXKAkZMz3VwMvENUEMVgsaCglrt9D76CgL6E261mjV1DHH2imTSzsdijHBFcPLgco3dH5n+ByUfih8xWIOqw6MJb7OBCR9AA0SEJTQvmA8lkann5GK8UH15xx2eC3ZvXMGd/53wgrFd5bzmu4xWbmjSrp/J6jxegLEo0dPhD8DbRCke0OTjT30Ryoz9Lt9EXWYG7wXLA5iKqyO06MjSUw2KmXrNZtyx2Ht0JDiQE7kshZLJa07HtrW9paNhj37t3/3dxSgMSwmQXAjcX6Z6gRyvMT4IiBzqDO0MjWyriEdsna/epDYvx+EHHtFn9vHmqcCtJ9Rv+6afpErT2fKfuBmc6vxK64zcsCsaSy/+voZNKp5HuC723t78uyrt6gkg6LHjkdAFiPbeLFlZ6UzSWzGkfBcnJe6ImvVmb3yLAOWK+QlCAbHnGBEAtJt48OYsLfu3LNcPmu9UdeS6YQqbvY4957nBG7MPMLR/r5r0KUzgkCADcjSj4+PrXx0bJlASIdrbzSwcdBZg3GbeMbxcMRGLYTZnDeo1CZJEsg8JxPRWKG8IjHBPSIJJLDBgaa6wmwamBAlTKpXBMww0vCHx6DtRZATZlI5HtPXCPjn5+ZtnlFuNPKjCZsEI2ahqALzYMC9xyLMrfBzrHhqyGt6ItBvEvoQxzSLQxRYT8KAd1P1quXjaJNq3v+tv/f3J0tLyxp95IH/+Gc/s0ePHtu1a9ft7t27Gr0szuQtFY+KoxhEBB/aU7spt+RCsWCHx0dSzMK14fs/+LG12j37g3/v37cZBEWGmE3GrENAr9et3WzY3s6uWAtQyRAIApflppXrFeuPh5adLVi1UbcbN25oyo7AjGqVMKpyTXznHPQcrGnSKalVyfkLpyxgDCg2GYRS3Cw0WiHOiRm7C6b+2tZutvQ1JpFwj588fmTPnzxVgMR9gxBDA+XKtWua2QdrZhwcsfD8/JxElZj0G7bbVmDRoc0Msb5csVKpZNvb2240GXpfqynqXCGfs7VLK3JzgQ5YPjywcaNmo2bTOrWGoCNKPDUS0UzGmDOVskAkakj1U5LRWCMzKp2W1RyLRgJWKGSU5UvTJJOylZVlBWzU9MiAWu2W9EDIithILOrCzIzjZcfCzqMvhImlG6fWdKEXVVhEXu/JZdD6H88AgIZuOKwgTrCVPKgjJWhwR2qFYedJyObl34CcOBxk2Nts2fe+/yMrnaL8N7bjUsUG44AyaHoijsEzcCJHDBPqEGHMwulxEFBw9CFpODs6EssDiig9DXRY0G1IzxSUddU7LdvY2rBer21/7Q9+3y5TpQX9BuF0tuomDv0AfYHLO56rGsH+8A7rSQeO6yFcNIf8QO0CNL9EZ3wjg3YdfDfVOZ09T/sW8lyntR0k7erDUG7S2sEGZGWTgETCXr16pZFovB0tBJslZql0jhAg3QgC9MnhsfZ8OBmz27dv616imcHzJNvs9DqCPKg0d3Z3ZQIARs0aITm4rindZau2qpafyQkCkeWYpxPDdQPjbW681L/5+tG4H11dX9e96DZbFgM3h9LraNuatoV5hIodrC0G3vCoAuqoCFapqQJmrXGAk7nz3mjs8DPRWSHhwJQD0SU+Fxi2qHokVgO04uvSxkGylERLw/F4CFK1mlm+OGeFhUWbYJYdisrIxEIxG0/Iop09Gxk0T52KzA/IvmTCOQR4PptwYWKhteA9PxKbiadkJ1YMCQ8UP+8+ao3/03/xxxNKSZpqz56/sMdPn4jOtYZCWyJhd267bjed0HBwotFL3KjJoDtd3ATMTcohnO1BHIlkxr7y1a8L8nj27Lmtra0pK8PAkVMVtgK/CdAJ5AXRe6XcoBQlO5+MrGsj+/wX37NsLmvD7sD2Xmxav444Sss6zbZscFg8lK/gjAghFeaLNiIrp9Pb79lZpSKzSbJGsgt0XmniIY4EPjyTy8u9oXR8LLqMc95gGikmzFi4lBSxTHZZJ9WyaHo82GAs6qCLVEYL4bR8ZvVmU5k6uhCPnzxRYHSYHVkHFLuxnIvR8KApGguaPBmh2tG1hp4YHo2sdnqm4IYwFAwUqoABHWMzq3e7dnBSsmqjqZI/jBIh1wr2lmWsGRt79HVzwmZ5hoy9UlYRSOXM7uKPuNzRTEIwFRkOmRGZCrAFwZEsGphD2ZyvAeF10WR0KeF9x04ho2F8Xt/nZY3KANhfPTctykJmaAfcE7458AbDE6wqyvDt3UMbjIP2/pd+03IzM45WKP2GoKAhyYpCYxTJJCD+PDz6wHAg1w6YHsAdMJBoCsK/n12Y14ENPIUJAiPBv/Ot31IGjaCPMKNz01wPhuZQ8hqnPuTjMiW00Z3AkPjGyuaoNHxowwX6i0bfBcVuOjj7rBChRd7PfzNIO3TaDS34nFreY7qhJMEiYEnWGBXZWdmOjmgCnknfhGcSiScVoAPBCIY/mnw72Du07c1tPVP6Krfu3NIUHlN83A9Na2I6kUhYtV6TlRaJB958HOBoycDXh4q2vL5kcwvFc8VJF2iCypKPDg/t+BChKkfZI0ljL15Zv2Kzs7MaPCLBgSqD5owfoEURnZiG38btno3R1mm2DHMAPle2kNfBiBksezifyysp4iATJBkOSx8HKiv6PW7UnHWe1AGAhjoJlariRkN7DBiRWYkBPzeZskgyad0R51vcRgGwA8gTcOuBOJBIcEJS8OjltTk1xes/S//AFpzhDYYpyfH2kg5iLxGSZrrXsHfZswM8Av/oj/755KOPP1GARsWJZtk6FBm8wxJJmyvOSj4QQBmfLoRpaHIRYEkk+LDReFyUtnKlansHR+oQ44lGRg3HGsde5uLDwaB0LQD9GcfkhE2jqlVv2tbjZ3JRIdgenJ3YMBG2tz7/GTmZgA3vPN2wfh2LrI51Wx3dYF1zp6VSf2ZuThOCWNAwxdcZ9O3g8Ejd34W5eeHJBPZOvWmT4ViNQXA0snEWEgEZgW8cN8hE1y5f1mAJGf3u4b7t7O/ZwcmxGhI0BWfn5+ytu/fs5uV1K87M2qudbXuxuWGpXE4a0ggz7eztekMAAQ2iHO7vaVHO4vQQidhn779leBbH6PaOJtY6LUPStKPtHSl4MWrK54jSwSYITcZWbrXsqFyWfCulYbjfs2I2Kz9EDgG3QXDC7uprqHdkEGStfsOO9wWOYIimOoCG6PBCB0PRcItpMIDvofQTuV/j+GEFcF4rGIQgT9Af8nvoKIW+pjCBR9mRK9mSiaQyHqo0sgakXeGdPn+5bclU1hqtnr3Y2HYZ9Jd+04oLiwr48JalhKYkIaBGLH8qkyX77PVEV/S79aN+V1oMZ+UzCWOtXV23cDwmChXUKRzB0RufKeC7F1T567Jkj/Lmx1Sfky/8+YJ5gmvzuSs6CTR2ad73XHzrVKvU54F76MV5N9+bBHQl8OuDDNrA3iZmks2dj69rBvuvoTqEQYF8Ldlzq4kexlDBGcgxlctrP7bbBHDEvMYyzTg+OHZO6ImoM21VEhO20+MTjcKzF9JQUwMBwRx4HhKgOaAwUwV+pAe1sDpPe0RZuz91Nz/nID8ODCYEuVbWlD/PoMm82VkZwspujpH2AHg+0AFZuKnhh757eDi22smZtH5q5Yreq1CcFeWudFLSsMsM0rQya+hL/Q5FPEaonfxCSMEZSQn8SKkINb+wsGCRZFz2fGDZwCZoRAOLGQcavSo+WIjxcii/8MqdAQI4NDCHjGHDF4JWXJtfMfkNQ8fmcpWS0zO/eNaCqqbG9EmMqFJIClyPxyzwX/yD/3ryve99X5km8nwMq6xduaLGD9OFvKmSeWUVQwkUkc1whOh0j0Vs/+hQTtrwoqHHRWIJ29zcssJMUcMTPDBKD/CpsbjAjOaOhCNDMB812vbkRz+3fqMp7HX39NiiC3m79bm3bXl9TdSzg+eb1qs0zLoOL0UXlrId8W8+JJseo1pI7FhTsSkJGtB7yETBvmkqBYYTlU8EQFTvwBXn5+Y1ikpQw7EZ4j3LmzKv1qjZweGBCP3+e7nDrK3R+GvrV8SXJJMHM169ctluv3XPqq2GyjEZw46Gdniwb/s7204vANZIMGhv371tUbKHTscGzZYCdPu0LG9EmCMsLHzTwNLPWg1rwf9stcQBHcPxrDdsLpm0tYUFZcxASDwacD6HY1HCuykn/OcwK6BfILYD5ZnsLSIGSk0ZKtskHGx4xgRhFi/NVA5mbzJK05wsIuGNQA2e6wnsE41Ou/FW/Yb+JPxvoIyXxh0uONDejs9Ktr17oCk3prPK1aY933hl7d7IvvDFL0vOURrErqBVZsznwWfbF4oXDavXtdrZqXXaSNmiieIE+9mIVDIYDMNxd4GUzTG2a9euSG+cA4SehMMF/Smv6WbfmxkxGw1er98YglqPlqJPM5ymELq/k3a1C7Hn2fUF5cqV8/+mYRfuoxw4GNaaCgDSlOgPlDGDOWMA4YIA7A3UIGOSxkQzApy6XmvazqtdeYFmkhk1Wnk/jInFgok6tUjsnljXS8tLOqDRPz84dg1Fej64Ib3a2BLNkf7Fwsq8sGgOZ3+02YdkyHipdNvtzrmetO/yzlpEqmBxaVF4N9kzjWgYITSu0dlhmjAynNjJ7oGd7B+4w5n7AQQQDdtwMLSZbN7a9ZbuD6p6yJgSExgp5xcj6LBUeP4NoMR+TwcPEF88lbRkIaOgTICm1wOcOEZEimnViDOJ7Q1xryeYQphHi5xq0HM5D3AfL4aJ/OzYvwfg4n6l5Dup+Ieta747izW/Ac9n0H2UlvvYAr/3V//a5PT0TDKg0O3m5pk3XxC3l4DL5pLbgcBr+L5kFBNlv6dnJXv87IlO2fn5Bb1Hq9NRaUr2jFNuKuW66pQxnGYiuHvkdUoz3rd/VrOXP/6lVfePrXJ6atVey8KLBbvx7tu2uH5J6nSV7QPrlusW7o8llhRGRpJF3x+InkY2GMJxhKGGUV8sjgij5KmUbH1QroMVQvZF0wGIgewOaIZGIKUXXMm7d28rM3j8+JEE+eEmM1hChxo8nkWhYDYcKRiRmQGD0KgE9752+5bNLs4LZqEpCQ7MAddDpBxHiHRawbddh/88tsh4ZLsvXyprDvaHWpAEIRpgYiPgiZZO6eCBWlTBFLTd1hQnNkLLubxlEwllDEAZBGg0DVgE3Hv+JLNh07IgWKiMrmazOYtnUzaI0IQMOdF1sgeNCXsDEHJE9iAOApg4AhzQkocRHZDmC2UjQRy8X67WXpbA+8lL0gtoggm8rIFA3WihFQIkErOzSsO2dvet1RnY5977oq1eXtdr2bC8NdOEkuznvTyBHjDKQbtppcN9aT2H0Y+Jhi2VSiiwcAihB8x6dGyErmCmublZu37tirI6J7l5EZwv2Bg+o8MF3fNNJXsp30EjIBGgXw3QF6pw7v284HzOMPbeU4H9Qs97mivrwySiXnnNQf6OPketVpP2NZrnVKjQ3tjMHMYkHATTaDxh6WxeY8uhMGaufbkG7WzuWCFb0B6imTZkr4wGgkiAB6j0qCx0OIORhoO2uLKijJNAe3x8YkcHR0qu2jCaEhENgDB1x3ojWSIzp+IimGIkDX7NJ1XQ8VgP3Hvw6NW1VaeZG4RZRRVGO3yiXkxwMNSkYfW4JKXKdCKppIVJQBqErGEYHod7BzLJ0LqcmBVyOem9syaRkxDsyGccDlWhc38ki5zLWKaY16wFBzlN+ADmAMGwej40BzsD+PQO2gCDhs2h5uDY0U9HY2c24GfJ08+NAxNc/BxzPre68vTbWVfKfp2qpJ8ckUFrspp/+sv/7l+dgF9eu35DDwG4ggWNwJCa1CgskY1hdOoZaEK/QxRFAWw0kPzl4uKSNj6ZODdCVCoqXPFgSbg53QfKognSlDLSbG42rFOqWu35jg3KNUmWdiYD2+/XrXB5WTDH6XHJ2oen1j4pSz+WLA4Yg/IU1gVluTQvBj3Zso8iIQslYhZLJ63DSHWvrylFBkjY3ARqMsBcLm8zxQVtZj47ARrmw4sXzzSyij0SI8Wc6LBZ+tD+MGtNJAXm08hs9LtinhQXF0Tru/P2fWFbNC0JVrK6IrhxGJF99XrCTvm6WSnb6e6uVY6OhEHnk2kbtLi2oKAWAhQ0MXjcQ97LzE7KZas1W5bH5bjXs5ViURN1TESSzUGRgtrEL3C5TC6rkV5gGUq8Kkpg8K7jju+Zmkk7DJoDJhpTaaUD1aNxUZk48XavMQhVDgaHaLjQKb0Sn9fRBJTZsIfJkUGHXTZAaeyXfS44t9RwqVabwvdwnT4sAd2M7fPvf8kuX72m7IKNK5odmfqgb+063nY1N/DDQYl56NmJxNrTaYJS0onyRGGAdLTpKPnJZFyJSSY6EQ9a1KxEWk0/N8HlD+g4xb/pxp0fxFnTfmPPCXxdDJP4wfhCre9COpKfIW72+cCOa0Y64aALCMOfJPObir7GA6wInufB/oEmeWHnOApgSOcDJsfSVgeCiiFtG7QB/P0U1SCbPahBsI1nG5aKJdRdZP3QKIUWx/sz1sy1gPsrQUvGbW55ySv/w3pmQB27O7tiZoBX06AmMYAhRNOee0ZwBu8FxkDaF0wc0S+JeaFMB5tDrt4rqupYY2TPxBLWGVAqwADwBgG6cXpmm89eqAehawwFbW5xQUlht92zVqOpBAgPQ2YvgGWZbqRaFAd+NLRWryOHJT6Xz4IBmltZXxVdFW2eMfcJpUxgVwZIDDoeQRRbPtcgHAxYx8g1uHOXno/Pg/bpdf4zZp04pU6PVuclpv4ULxx26fl4hsUkfgRNXi+jWtbXf/y3/+6EyR8wXUoaJu8SyZQE9lG78k8BAtzW5qaCNVk18qOzszPiNZN9cSLB2eV7KFl4SJxUPDDYHpRNNBuwH2JRktXStOKEGzc6lm4OLTMOWYDx7snQdjsVSy/P2Re/+puCJD789g+tdXRqy7mixnzL9ZozqNQhElJTEKnQUThosUxKzbxmty0MGtgEfjEYKwMgUsQjE4xGbRyKaOgDGOLo5EiZCdEHwj2ZBT8LZgenNyU1eDjwCAuanzmORUTNSUOfmynYyvplBWuwWBYl5SOdZDA1sv3QeCRSPUIwOy9e2MGLl9ar122WZkcmq0UGTxoyP3ksDZEGLBUaQQMwL4dpgelifopnJDgt1+2XmFQuPGTG3PmMohL1eppARGOZcg4+OJhsv98RPFIoFM7pUBubGxYjK0f/IBYVlER2xDOm8pCJLxxlpBzDAQULoBACtCvZnJMEByirWpxwgiMDN7jOjJhw69nxccmOj87MAhE5WvTHWBBlbG5pxS5fuyaWCV33XDZlzVpV8BoB/5c/+7kShsW5OUnhiseM8WtoIi1oNLIdZBFSXwWIi0YlAZsqDhF/suxMJmuZTE4DB2x8Ph9+ehzSftDkGZK1sen4fgxMBYl4lmtC+6R34tb6OQ3Py3qlRug1A/1JsQtc0pk78EsmrF6G6fPGoYPyG8pmtVIRd9jn1fr0LgJ5p901OND8puFP4xB7JgSRwFXj8aTlczN2cnxir15s2mx+xrrNjnoYXZhJ4bA3oIJ0AFh9yEKxiIygU4WcqIrgtMelkoySZZhBpTUa2kw+ozjAPWIYiO9lOIqkB0gLCIbMW3i337tgsItpv9lZg+IrBtQAL9ChOMokM+wTpglrRyWrlU6leEdyxT3KzxRsbmlRVaSrDjqSLq2UTm1ve0dYOlOL7Mcgbu7lUwsxvDI3ZxVMMpA5zeY0ph2Nh9XkzM3MWjyZtkQ6qwy6T/8kGLXecGxtYNUJU6sJUU0gPxCk1ZNBOVEytheSvx6m5bjOb8gA8288Q5cEeY41Yj65BrRQBdaOn0H/l//VP5zcuHlDm5BVycEuEWwAACAASURBVIcGf4YCRQDk7+AsEpw3NjY00HHlyhU1pNZWL3kQyIVyE00LfgBliARRzsr20ccf64Gw6AnSTH+R0RCgyXRHzY7Faz2bDcdt2GpZrd2w8qhj81cu2bU7tySi8vF3f2j907oVkxlLRhMWiBJkmPJxAxUQ3SXxyTRUNm31dksj6NLF8GhhGgknS5SmdNgS6YzF0hk7qzucmWCggQwCYz6jZgmfE1NYxKDAU8G/sYUvn51ZqVy2eq8jXjQ+aYsry2KTwI0Fa+AzwhwhI0ZvgLINQX6C8yETh7u7FsBvsdNRVs710SEXFS6VkGkALAECLc+EAAK98OykpABFF31ued7qrYayKz+Q0H1ng+CtRhUBXt0Gg+/3Nc3JZpMuNm7G3EczXSunNovq448/lphMfnbG6ghmUbJ6NCAOJ16XS6Udxc4biAHP41odzc4tNG1iDmzvTxmCgkO3WtK53sNTjjnbAEEF/8WolRstecdduXnD7t2/p8Me2txkPNCotxrGW690DdzXTDrpuaJgazS0wRj82ePyEkQHQGtRLX6aVv1eT751eTi88F+jrmL0NxuQBZsuwn0JhZQFcnhz3TRXaZwzHadpLxs7c9HXTD8vsuGLrNtpSjvGhqNZXQw00MthwyOB2VPiwkEADZSAzCSqr6bHpiXjImMWbQ0uNEG23RXkxm8OG4IW/n0o2SEAxlTm8tKqJlyP9vYtE0cMv6tBjjGZrazYTOsHMTB6CVSA7UHPLB6x9rCv9UODnP1NZOHQQ9pzoThry0sL6jXxJtzTbr+nQAiLCthFn9lrcorCOcJfFMpn3O7duae1xpQfTA4ZUEDLBN7CfIPmYOnMWpAOMJBNJGx2rqgkCGiC5OO0BARypKEWoFf2OMkwjfzc3Kxt7G6r8qQqA7bl57I8Wbu1+qmkIfDATGdzlinMyrNRzjMYHnSxUxspew5jUBAIWb830KSmuw8uYZpm6bwJVfnPfVp6VLCZBo2cDK6qMo/nL7qeNwQT+G//8J9O0G/Q6QdFDcGRaMzpF9Tr9otf/kKDCOBT3BwMUpeXl12DMBRS0BLlyu8yM8LZxcJowx4/fqLAD26mjjDFlhpWSX0/GVeQBVCpWWe/ZMuZvCXDYev0u1bCLCAStEtrazaXK9j2x48tOQ5ZNhLXpicgNDFopYmEPZU/IcdE4WhsjZZb3HR4yeR4aFwreCjNQjYqWWR+YcH2j4/t+PREmhkJNnwoYLnZvGXzWY2hU4aBUbvGF/P4Pdvd2bGNzU3RCxaWFoXBoU1CkOJa1J2FywnVjFOUTdjpKjgf7e5pwGLc6qCoZAmxW2YUmAleLHQYD+BljK9LAEh6H0Er5mcE+Yx6fZuZm7VoIW2VZs0Oj450ncA9PEuug+mo4iJ8zrAC8wReMdoUbCLG+THlZXgI3jXqe52uAgQj0YhmscAx1GSoh7/n57O5gIigRpJFAqlw0HKt4PE8Z4KaT9lCtzsSCKpiIevm3sGy4E/6AozqUzZGYkmLJDNWbXes0enayuU1u//gHQuFWU9tp5tBht5jXL6jbOpM1CqGDNCBjlk4HrIxqjkersf1Naq4ARHMI8JO4cfOz8/b9ZvXVeVR/kvCQiPwTn+angu/+RrtCCzY+MXGBkLgXrkAw4j9he6vH3zVhfeCsIK3hP8vAjTf7zeR+gOCckt7ht8EZ/QvCGS+1Zs285RGFf+mctpzXOe9JYsKDBmJihtdrSPuC4gSEMxBk3jz5aY1gdLSGYsEwnouHZmzOkgslU6KxQXkIKoqWhvjoZTj+E3DkcMfyIzJQJKXpbmixSNhHczEDOArDnSunSqJ6pbejbJJLzj7XGkqHFQ0gUeIBeDEahIiMQtE2usrg66enOq6SWLcPsurvwQLgz0Mm+Nkb89a6NhIvQ42yMSWLq1o6pfhtYfPnlk4FhecVSzOaboZQw6b0GztyQwWckMym5PjTCyZtt4AqWKeP8NYxDhnXCzbvb6rmnif6V9+cPbhMdaJn0XzumnqnZqjCs4OqWAhsnYEiXhQWuCf/cs/1fwuN5UfBlsB3JmMDC7v85cvlP1eu3ZN48xsvkKesVFX0oHJ+uC2MBOI+5OJcLK9/QN7+XJDJ6obOnCLzmcJQHdpMxcfi1vn+Ewa0iMW6HhoOI032g6WyCdSNqw2bT6VszRDL82WHijZazs4tljGlaf8clgXAjhg3Y5xoNKBU5uygeqgWtOUH2dgVBZccH6DlpvJK0CjeEWjjyYCfweWRboJnq1mRyis6uDw8FA6IZyifGaCk05oqgI2WLenbJ1SksAM6wIdCQZSsLfKRGIWH4wsHYnafLGojby5uWl7+/u6j8AccwvzCmbKuHpo3iZFJaIMJIsYxENW6zRtf39fXGigCDYvkAaNS2RJ4xkamGlZjfUmE2sBzWAwEI9bAHZKIKADa2d7Rz6JlVpVGTgwFzi7tJU5uD2IiEDbbbaFdcP/Bpsk22dnAckAsTDFxTW2aBD1GSbp6/v5DFwf1YnLsin58KOkKorbSNlL2uaWF23tymVrtht2cnxgQYxdxY+dyN2GZ0lDC6GoSDxisUzMwomIAV5KO1A0P4ZbJrI1iwQiggq2Njb1rK5cu2LLKxjTMmDFhJ777SrLCxU51oXvasLm5trRluEXUEUb9w4yHo+jzHuoMaT/B1OkmnDDPReYtjtwuUZVkp7LDvtCG9XnynpcbMEZnjO09BmmxJykAOmxUTiZkBhttKCr9iyZyViuMOvgxv7Qnj19Knsp6KU0WGngMnTGYBTX7VMrCdBkz7UOjKGqKkQOefpSQCj5woy0Z4CLggosBDGUJ8F4yb1dleDgdk8ewDWkHBPDK+G5n6uX1qTSCCuDAK2GsxegB1QGrbassZBQoHq/ceumZAtava6kdyXbQHZfrYlTzTTpydGREsPF1WXLL85Le+fZ1pa92NySJ2E8mrCFeTcwk0pGLYlsA2sFTD8SVyBv9QZu+C4U1dSglpNfGNIoloYGz8/JMvjP0z+kfSbTNMwxHbx9aqevhsghy3ucyyN4AlWBf/I//8mETIDOMBkycMH+wb69fPlSHWJ0HMAnr65fUQDwubRaoQTovsPR+F4uimCibA+r8kjEPvzoY/uL735P+Pby8ooCCQMcjJaTnRKMwXt7tYaFxmNrlCvCtshcWkiUdnoWnZjNJjOWicSllsf48Dk8kogKb/bZB3wvpRCBHbMA8SO7PeFULGwyTGk2w44AN0NCFLpNOiVTVgJyPJ0U5RDlK+RE6RgDW0DT4f7QYHOftS8xcBp04OxMPoJr+iUPdB9fWrTTbKhBGA+jUzCRA0ScQ6Q3tAgnZzAon0JssE6Oj5Wxk1mQ1aPCxiGgEmk4snqlIm7z4tqqlToN0Qo5LPjMbDJKcQ5FMp50Pm+5YlGZAXS9IdNNamCG5LEYBKIgk+p07MmTJ6JsscHAnhlAIhNHQ4WgA20KFgU4Ps+FQ7xSr1ut2RAUgsgWBwuc9+WFRVuamxNuXy9XVH4SVGEOULKTobJW0E4AYkhlC9YdTdCWs0Q2Z/m5WVu+tGy9QdfqtYoN+x01j7hmkmTug8xIw6iKjW0EHzViyqDh1GrDDCeGxQMBmgmEUX9kp7jwHB2pvOTwQt4ArJ0DgyarGEshx4vmxARScGL/rHPHB3csMBdgOZC1yTyPOZYiryM4C6MH7poKzm7i0A3b+O1Fed6xXwQZOZjDn8xzjT9HWTzf7B5cwnqGwcQ6ZK1DraM5yAQhGGqhOGcLy8uqKOv1hj1/+kxTedFgWNXMxLMUkw1YLCotDg54IA5MJk5rFTs6PbUo8JXXk+KzE5TQ2kEfhfXPmUamzH7nf6j4wID5nNxTAii5ZxKdC2AuT1qA82d2ftHCUFGDmGjkZLigwRYawEAvw7FVTk7Vm2FvYbABa4r5AA4S4oc+i3RAe1KI3HzxwhrNhiZI80sLtnxl3Rq9nj3f3JIg2/7ugSqqmXxeE6VwvjnQwKDHjJ4HGDyr6trQvaG3JgNeN8V//ut8onTq+fpaG8LbvXjof8OvZtKuanO+khNHc/U0ODS0wkH9j/+nP5n4JRen6KMnj21j46UCLsMaq6urruHDlBFlsEec5/+5ADJil+o7kXwWFK9xmWbIXm3v2A9//GNRghYWl7TQadpphmEyUsfdieEExJVGtIXghcocPodxNvVwZHPZgnP4HcL+6IiHnMplZaUFxqpTTBS4vg4NsgMaU04DwpH8yXjYcHwNlgjbAgycsW1ep6zq0qp7DZmTN3jhFsLYMVs83WGaTxjE7mxtuemr8cg++5nPiiuqBwFmKUohfG9GOKGbjSRMDhuG6UKqhRScy25PAk27G1vCCAlkZAt4uPHzzsqnGsYBGiCQ8rnQ0UDj+rTTtJnFecEToi8SSAKuOdbudm1+ecUy+YLFMxlNRzGVyOQUAjFs0CSRiGGTXk/ZOyOzRCcCLY0/egk0fTgwCIrcV5q2w65r9JZrLkAzIegbALOeyM4xHZinIdVoaQJUTigTVwmIMtZuagAKfD07U7QxtCbwarjDkZDNLc7blWuXrd9r21np2FJx51cXnpgmyzikCAz9EaV4zwbBoY0kDOyN1tJ1b6E3nrJJf2LtOoyPsu3uQedryzFDk4BB1kZYbAT6I5T68NcJ1EA4fmlK4PG5rJTnYL3w/sVP5rewaDeYIxaIR0vlT5c9ezodfpYMDAJXtwv9z/1ib8BKUCaFQwx6Mx5lzc/SqVj9CpbslcqAKgT2RiqTsxBN0QmSmlnRx0Q3bLZse+uV1c7KNhmMLAsRIBSS9nE8GZc5BPvPF9Sin4P/38HJiaox9ZYovWE3iOboJ0GuunLUSpFFnD62WJfQHiPaz0zbQjFF112QB7AopIKx2dHZqVWbdbt09bKtX7ui5jhBnXWGkJKq9AFuRglL4xzkYeQS/YJ4wZrpdBWgJ52e7W1vq29DLj+3tmrZ+aJULJsd7nPIfvnzD6zK0M5wpOlboMHuYGiF2Tn5NYI7Aw+9/eCzdnRcMowl2FNUzsKaPT62m44FQ3697zCNR/uN4Wl4g69d1o3jD3HS0Vb9cXjn8ejImYF//sf/2wS7csosfv/kZ87a6t69e7a0vOzm4sEe6S56UZ3GhH6Ah/UQkHmwQCHy6xNFBFrKSE0KeJC//OBD0W3o2vIAgAj4gK16zZJACgtz2iDls1OLBYOWjsasmMnapN21QH+gkWwwRKhgDgdibjUgvifUQPBRFg7ZMie0n7VI8D+GIH/CGQREIgq8DC+oHF+Y01Qb74fLM0MnciBhnL3fV3AC9hE7hcA2GCqIbW29ssOjQyuXS4J/qDIePPjMuVwggRIOtcpmaSU4DrhweI9+B16WCIakgXu4tWP7W9vWrzUls0ggByKQTi+mqJmkvdh8qeuCwiRxemg+6aRcXbj/3BsODbQSGM1lspOJvDRcabQ3ZouWzOU0ztrtD4SNxygTWdjjsRNd39937FxpI8CICAsXJzOfzReU2SCsQ2bMM6bhiGnn7oELemSYBDuyGpxyEkAWZGzg1ZSDXvYkeVSEmCYDHbYZ3C3oL0CLs4BVmnWJqn/pN97XrM7L589kIIGtUTFfsFiIxuFIAWAwGVo/MLR+cKggjRY05Se8xEnfLBlOWNRi1qg2bHd3X1UCa5fMjWBOtcEzJ/N3zjSzEgAiwNDEcZmzgzeYGeD72YRM24JdApHwfF227IIzDd9UMq6JW65TUmJkSkAVXhef92DoCezWL38JzhyWZLJ4/MGQmhbYIbM5L6fBwmkAU9p3wW8DNju3YLPzC94UHAGY6WDeI6RDHJZDh4EtEg6qSywfJiOJeNEM57pVJbNeY1HbPzzSNSJPSmUWCsLI4aB2TA5kBfSLRe1BGoIp3Aip9iUHV0KmGwkxoljbynpRqLOAHZ6d2t7xgaXzWbt0dV17jusgIaBSU/8iggpdxCVj0PLIK+g/cJ1ke52eTVDYHE2scuaeb7lRs3g+Z/F81uK5nJp/wWDENl5sKkDjBEV/hcCLByYDPcKdR2NbW79q9+6/bZjLAnVwvvosKenMKAH14a/Xm4TTwdjX55iGOvyvZb8G68gL0KKhEru8WQRBXf/of/zjCZzBx48+cRSzyUhiO3CAKe0Ym+QNfboQJyg0G+FiZHeVqmWYClpZEfiuE1j2VXSa6X6TdfeNcXLGoSkJ/WEGNgQjuuJHR8OuUdJp282rV22hMCPrm0QgZN1Gwx5+9LFtvdywS8srChQ0Kcg2YE2QxSCAxP9Dg+IaXEMH8X5OWSaFQmoswO3ka8okaDg0whhmIDOFFUHjQ1iQb2eP/gKQCfS2QNAOT07s0ZOncjKvov0QDti1a1c1MUUGTXYovFZNpKgdHx/pvfK5rO4pTS1fMYymIQdQaWffDl7tyMILLW2wWkpeBToGLzhcohHb3NoQLo0lD025JIuvOCOIhgWNQS/ThARpAgmLD01gKEQMES2srFocmyMabXT84bIOusrsyQBh6jCyq34BBwBjtzQRKVWRj0VPodmyTDJlC8V5degJAOVa1Y5LJ9K/cFNvwAtDG/cGosXhMYeOcyGdVWZN0EEaEv2TRqOi558vFNWQYbx2Eo3aca0s77n7D+7bzZvXrF4pW7NSsfKxG1ggs2QghyMvguBTMioMehxx01miMmGcEIhat9GxRASLrInsw07hy3pqhPQZ6s26nj9UO0bjF9HpwK8w4KbjaBJKqS8QsNPTsm292lapTBUGH92J2jmxGyojgjDTnPPFGU3fkuWCoVM5ye7MawLyfjh5wERCu4JnDiODJIPqAK4wQyi+vRSBEyodARnsm+qVpIh1CasA5hVGBytra8JOYeoAHzlKnmtA7e/siioJD1+spWjYtnZeqbS+cvmy5hn4OUpKhs5Bm0xX2iOwDPDepOqDowx2zhrhswtzhl5L5k+26UAcDuEsmXM6paa0BJmAOWBDdXuWJWsNBuzV7raVymeCFq/duC5WCIwmXgtFUkFNukkjQTA052muYracCEeMsTWD6DAey8uTxOL47NSG4aClCnkLJ2iAEhPQqjarlWvSrme9876LS6t2Vq5at4ehQMLe/zKSt9jKDT1oE4f5qFPV6zsGjU+x9CEMx9q5cH7nnvjQGK/xqx4/4XW9DVdp+HIC+lMURlclBf7hP/6jCZ3tnVeb1m5WLZdJ2urSgmVSUMQQS8/qm6VBAD8RDBX6Sadr9WbHLByzheUVBV7KexbEgOZDJKaxUAXq/tDOKmX79ne+Y8FIyEacsGGXlUChQiSJjjsnPH5zC8WiNiCEc8ojpur2trZsf+uVJYNhW54tWgEKWSJuucWioA7KFzJGOL5oU9dx9x6NLZ3OqGsvHmuvqxsO3swC5KTGpYSmIA0K/ux02w4jpCMO/SwUkfYHVQHvuYuk6PGx7RwcaLSbKTw26a0bN2XzQ7FSOSuLIkW2Wyod2/r6Zbty5bIl41GnUzsaCBYJ9PrWPS7b3nNMaSvWafcsBtc4MLHkTE7BH4U2BMiLiaQdb++q3ONzA8ssXLtiSfwdJ2NxmTFXhTJF9oLWNoazTVgiqbQ8JJFNDUI5QxVvTG80ZBM2GWJHCNo/fiT6IAcVHXg4rQMgCUE7bvCI0pZ7Ad6txRcyHRpigfB5ul1r1BvqE2hSM+IclukdsFF5thwkjjXSsqODfVHnsrG06EuM3Q5xvqmXAS3t1v17tnZp1WYzWWtXMFMoKwBShdEkDEp+AAYAzzVpk+BEMrA+5dBL6hTYpAURCCi4cp1cdyzu9EEYwIABQVMWXq7WSK/j2DRInsbRcxjLoeSkVLZnT1/o75YW570AOFYwRZcFpUY0Z+aLBQsGKJpHloi7Up+ARURgE1LZ9cdkvmPdV7JSzIcJglinEZi4h5g/qFT2PCZPSieqOgrFoi2srtlg7KReVYLTeyHbRGgK6oH2H0HeiU0htI/+DBoYcN3JoI9KJds72NOBs37lijJVJDxlOUeDWkNKDltPxBATi6sk19Tg2Plf8m8EL2exyIsDgp/I1TjgOLC4BjmtGB6Tp5bP5sWOIPhzQKIASeXw4MEDcZ1F+4W40Ono8/OM2FckI9AQOeCBSG/fuqm+Fe9PUgNkxNoFdsMlRYS4IIJHRD9YOhHJBbAGdvZ27Je//MAm45DFoinL54oWi6fsG7/9O+qvaJ7Ba37qHiNPQUNPsc1N3fqTon5wnjZlnm4MT9PvHAziGBwSSvI8HnmNArMvN/of/md/e3J8dGD9TssK2ZQVC1mbyaYsHccINSjbcuey4U4wVLH4sOgAtLoDy8wuyJFAzRIEeLxRU5oWohbx/4h812r28SefaEHCzkAiDx1aTmEGMzLJtLr9rp3q6ChY8XADClncWbpWOylZEDAfGcKh4/HGcinBFHBnT07L1iNDGUP5YUOOJD6i7nTU+RQCB0CLI1BDr0FpD/cRUKdwLKzNTUbHoRBFwH5CeRYTb/TR46eScUT287RWtd2jQwn3Z3N5u33rlt29dVtZ2yP0rjc2pT27uDhv7zx42xYW5iTXmoiFpVnM4EX7rGq9UtUqByfWb4HbB924ejRstXHXjkpHlo5H7MrCgiX7Izt6uaVpRi0wmjqryxZbWbJhNKyGmQKuJszAd1vyOTw+YjN3dIiuX7kmfQZgGu4Rw0ONKm7lQznJHO7uqgPO6c39UnDqdx32LuEYTGid3CaHH88uztQmmSGsYDVfgxqHJ9hqkXnj3mTrC3NFjeFqlBX4IxqVPsnpwZGlQ3HrtboKConZGRumYhbMpuS+g8peMhgRjxxbI94XWKp8VtKgBVm5misE7V5XE2lgyWJmEJg0DelpHniZjKa8/CQhHlf2CT2NoAu1kQEfhLhw6uFgRxFOS3MSsidPXyiwABskEjFVmlSLtUrNCgwcZTPW67Ysm05YPpe0yQgzATY282ku0x70hkpW+hgGEMzUXXMWT0BUzVpDiQHZajKedFOYakq6A0UQy8yMzS6vqiFI8HbUPvd8HFY8VEABZmAfwxeGwYSSI9UcUNar/V1VQVBqOfhpnEK1O6fLAfXRfKP/M55YKkFmn3UTtgxphNy9BcZzfEUPPxWjK+B5APYcRMQQHLMF8YSmGNnzcIv5jPFo3CrlsoSYBAuEQ9KrJqbQnOczN5mCnZiUF/1hMZzt3/nMOzpsfS9K9jVZNkkYa5gDh8SSJJN1y3NjWIXG/u7+jjNljqRtdmbBJuOwra9ftxu37kjQn4YzDUmmDl1QRU/IxTWHLzvOMs/QD7p+z+sC1riYTFXjz+uJ8XZu/P31qVWfiKGq5G/8nb8zYSINRuhMLq3AzDwRJrF+c8tZ4IBDC0H1SqqhdRh7BDcMhuVygGQfFBWCNdoPHUqUcFTdfuhNZNGF4oxclwnSZGqUfExJgUv1PDlDSjxKSz4Mnn7wFVOxqBoB4g53+5aC7pNO29lZSTQ41nat2ZQrL8HHWaeDIToMHdwWTu/q+mW7fP2q8E2wxLXVNQndk5Px0ZA7BeYhQFM6QUtiUKZWrdnHHz20fQJYIGin1aooSMlc1maKc3bv7l27ffO2qGeITz199kwb/dLaJfvCF9612eKMddoNSwOzBAN2RvOlWrPOWcVGnZ6loinxS8v1hp216rZ9cqDFc//2Dbt/7ZqNzqp28GJDWDwBOlssWmx2xkJzMxZIIggVcULz0JzQ16XRqmm9E5VkM8V54dF0qsHSOwRQWIejvtXLNCg3FQDB83QIAF/gegH3mKk8oClcksHWaZZpKrBvYYZC5P7imiVkewrSHkeXBcgBzcaESsihoEQGpk8oaAe7zp39UnHRwpOgVWp1i+WylllZsNTcrMWp4AJBMXk4LGkQ8rkoh8vlMxtKJragIATljEOJ0pfGM2sLlTbHbQ57PROnR02TW5krdldUCigcitPKZKRT3IMhwHQb2TT3vAxfvzuQwcCdu/d1D5g+BcuNRWOqGsjubly9YrvbmzZbyFhxNmfDAXoszs2dxIXI2G71nLlB1Bv1HaEx47jJiHihTkcwJcskIEkEiclUSnrNJCQtkc3aIBSUprHLnl2A5jPw/44f7QS6aSSWTk7U5KWCATum90T/gExYYkcMcqE5g5IblRNJjKQSelrXHLp8TqpbMl3YL6wJKR16jT8XoC9MfFUpQwLw6LfEFDWLPWoaWjlcMrAZgZogzs9qtlqKAXxWro3PAz4PxAYEKOkA+RtG7DOf+6wEmzTRCnuGqgodHA+aErtkwtTsQDGMIRsC9NHRoX340Qf6emFu2ZaX161Wa9u7735R05hDqo/JUKPivK/Dll0VSQYt3WZvgGs6a34zQLtJQ3/S1AVon4bo0zH9YRYfvxasT4D+e//g70+El3peeMiJRgDhez1lVSwqf4FzkygDhWuhVTuCizy0Uq0hPQp4t/n5eZXpm1uvxODgQ7CYKK3AzGjUMSVXb3BiIwsYEn5Md1dMBKhWTHhFIho0KZ2eqruM5jHi/vAiW+WKhUZjy8YTCiiu2STUXjdVwVk3AZuovjYQWPRptSJ+870H6GXk7PDo2BbmFuzWrVs6fflNoshm941bofnQ0ICHyeAN9BvG4aEf1ZkSTCVVal5dv2o3btzUqfrTn/7M/l+u3vPX8jzP73qffM496eacKtyKHaZ74s7O7nq9zICRsJAlhASSDV6BxCMe4AfLAwshgZB4RJAt2wJrEUiIfwCQAMvg9exMz3bPdFd35bqhbo4n54Re7+851TVTo1L1dNdNv/D5fj7vzzu8eP3KHQCqpwcPH2hza91wTjyCd28r0JNYJtFhGquFRB9zYMKrvV3dNCrmkPzedz9xB904OdPRqzf2xuUALMzPudOMzc0onpsKkgQWuSx9nLDBP0c8FlJIpmdZfBW8LOUQZenDA/3VV5+7qHNd53MFTcUS6iCLj0RdEIgTwic3QjZiNBo6ai+R2OhjatN39xrGUDysg5UpReJX1gAAIABJREFUnQqFNdCNgvSaosi9hIFCN0SCeaV0Y17zh3cfaLYwo1Kponq3o+RsUYtbG5bR8yxQnGEfwIP2ToR4NKavesNdOVgkAhabbZVunGEIHmwb1XGB5rmCJgm1Do8Sh8pSIC3XVXBjxKLSuDuZdB3Fk/jGhO613ebQ6+ubb57rwcPHXrTyHKCaQ3o/TWeZRnk6qxfPnmimmNPayqJVkMZj6XxhCTTaDm7lYVvZ3PAkiL8N4Gie7jad0dX5ue01mYrgHHNtKbL8iVoQqXIOGfbMtC1xaUZclFEom20wZlcMYHkE9g/dNAIiigLX/+Li3PRIig97Bw6u0G2GCYefmXGF75sOmkJG9xhCmjOuBTz/XD8O9DCWjw3pMWKi0YFGBhUS4JcpBt45nTgHJDTdaNgZJKLByjaXyXrZzbXnew7JPxnXEGANVLR0z05v8SIzoZ0H9ywq41c4VEMwLc1ZUMEGmpwXx6j/CAkhMOPmWp9//pmFdPfuPdbszJJa7YE++PATZzh6iQnllwDid/w6KL30JBMr3QB1TER47y90A6QRJorgWvjbxlsBo8cULRTvyULxt6CQ/+zP/mzEgoINND84nRcqHnyTL85OfSMp4E7syKSDXwGGSlx0xVSqt3V2U7IIIjNd0ML6muJTGX35zTd6+eq1fxCoeraehBfsgp02lMCD4Nw9Wn0SsCtVP8B+IeHdXl0aa7MZfS7vlxNzJIozdoR00kWgFboPuneSR/AJMC2GEzOoIyn02AziLTA1ndd3vv+poqm44QqWKg8ePnpHkGerCiZ7c3Fhqh9sBShJ5LC9fPnKSzewu8vra11XqxrhfZBMWoK9tbVti9a9g309e0kWXM/es/CrHzy8r9XV5bFt5tB83mD03fdSr1lt2cv3qydfW0k5PTej1ZVFba8uK4rq7vjUBZqDE8obtLni8pKUyzpDDRofhQjmB+MsizgOPzMPrm8cPUZKCeZBAa+v+ME7PXmrJMGayZTDOkEXyYFsNeou0MAbjHpt8EZc+cbpF3ThHtesDgsWl7xwdCu2CR0XCl4WlqUT03YWceCGUAbx4eZrUKBXpue1Mr/kLpbphPTm+dUVzY4x4QTLaXDxSNTCAha9HL78fHRUYKqoGzt1kmnKbi6AlFg68zLzHDC28zEEkLI3ALcG74d6yKjNC8yiGaENzwHdM2Awrm3BlSymy8trvX6zZ+n07MKiKq22Xr5+4+tFrNn2+ppikaGODnbVbTe0vDSnZCruomCjpWFE5xfXOjg4Un8Y0fLqhifJy/MzY/LTuaw/B+o+Dhm8YLiXNC5g+7Vq3Yuu2bl5L9SGSUzmwzLQboKUST/7fT/3TEFwoNmpzLB0x36Axe71lZfIwEG8J7w/LBzpPMe8sUDOGCsimU5CoQ/FEdgJBlVhbi5MAmMxjt/lsVUtFqIUaSetI9kngGLQt5IXDx2aJozR6IJZGjI52OclmXYNANbhcJhwimkEgBodJJsvOPEoU8ypOFP0P7MYNA12GPyAqAOIijyBJVF9JsdeQmEa4dq8fPHUdhQff+d7ikRSKs5gnzpvqh2sGHQQgT4acjcnYQ0hXSDoGZzpOS6wE6ZHwJLDvw/Cp9/2854U7+DsGawEvu2sA+nSH/Nf/ad/NmI0A++a/Inqi4tFd+KXAnCcMWUsf3VyBiMLhvwtoI6BF1WkXMM7TOZzOru5tnPa9vYtd8inJyfhRYlEjGHxwgI5MELTaVbKZVPDOEVmSRdPJr2o4MFhnLKXwuWVVXmri4sqTuXUqtXUrzX8ELMI5CDhZwCz48C5ubpy8eYkNjcZbqf62rxz2/lnpXpdC6trun1vx5tnG58Mes4Z3Hv1ynlq8aHcTdKNQn9CDABtCSk57lg3NTqQsPRhIQn1is38+dWVWogMbDiU0PatLdsyMp0QfUVWWrlS0uuDN35YquWafSPoFG7fueOOG+w9NuypdHqi6um5rk9O3SXC28Q5L8fLQdeDyRWL1tHIKkMgqwl/dmFhwRz0BMG9UMLiCVVqdT19/lKHb/f13U8+VK/VsC83qeks89jZAzPRxWTzeXuakDzBcpfRnwIw8Y6YbO/BtcNGP7wkNBg2scJR7p2qLPgn0xE5VIAC2++5MSAthwJ9/959LyVPLi/shZ2cmrLACec5RnZob3ZYjIWP94uM9D+R8AYfLmyzWtElxb8R6GTBs1mmi8HtpoNG9QlF8PXhoQ+hQmFaszNzevv2rV9FosN27t4yDZDUDOAcVJYUaBZlMzNzmp5fVLXT08vXu152LszO6P6dWyKYTNy363M1GpVgf+rQhIxS6ZxOzq706uWeWLnkCzNaWFxS6fpCrQZ4etIBzTH1gzAHewKodb2eatWGKiW6aNn8qDg3o1q3qVQ2bd8VX3sX6ahDY8/OL3R8fGIsGojG4QQT83hLsVsh4Z2vk0774Of5m+gigoIx2J0G3npoIuxN7QIbUzZfcNcNrmxKaCJkJjq4AQonbnnsEBCD4YWeTFh0gigLqLNH7BjEgbEtbbfV8bPHQT3p4idKVu8qewPDIfiwc9A6gRvWMpAsfEymf/Oyx2ZEwBGwqhLJsGzlGcKwCyvTTltffP6Z684HH3xqV8U7O4/sYJfEr4QDn5/VO5bAwoAxNlmYe9lrE7BQYCfOdfw5MdDyEnC8AJzwoyfNCh9jmujYV+V9fHoieIn82Z/++6PrqxsvJVBa9do9U2jAg9gocyNC6x3GB5J8g00efgWEQM4rlp7SWelajWFPheUFy6fJ7sPh7dbtO2Y17O/tWYkGDhZ0/BkbgUfBJleWdX5x8c7xigKNMQsdAN26TVwSCXfz1VLZ7ltg1r6RFMBo1MZNi3PzJrcXp7Lm316fXziYkoOGkx2gH4c7zJSg2SVyWc1urGmJDh8XPAjw3batCw/393Xy9q0lyhgeQe3KgpNhdUooZidQr05IJcbCFOoa0V39oXnGhgWQAnfIhYsoV8iZwgfNiEQVRuF6s669k7ch6XqIKVBaDx881u1bt5RDftpta9Rtq3FzrXalHCTjYLTpdFCIsSTNZsPSg8O0G0j6XOOFuXm/WAvzi+aJ51ESevmSNIb+4tUrPf/ma93eWPXeIVhPRsfe0R0vTpmY2PBjU2rTdWPHhMzCOsB3uG+hj+0i7TUR2ATOgETpRcc9lqlzMFMogTn40zmD8bjVijAsbs6vlE1m9GDnnjhUoGCxU2DKQeC0QmIM4grut7nhSS+hoKwBwzEyI2SCC9uu13R68Fa1ckm5qbTpc7y4SPW5L3Dg/X1GIvrlr7/UVamixYVl+0K8evlSNzdXKhZy+v3f/5FmZ/NqNmva33vjjhObg3s7963IKNeaGiYy2j1468O8mM1oa2NV2RTp4oT7VnR6QqoOvRfexDnNzq+oVG7o5at9dbtDLdGJz8zo7PRYg15LmVRUW2vLajerymDa5AVfxwyPTotlHTsSRDHwiFGF9jW7OK/Z+XkvwijQCGiwpMVqgVQhrm+QviNRDsUVSh83NJ1LG+4xJawXuM50hjBSJpJzUz7xc3G251iZy3RF0hKHejLp64IJPv/se8qiHQ1QKkBIocEe2sEOCiZumBxaPUyw8B1vtk375PmCamiTM75B9h/eEYROmv9OgeYgx3aCsFnea3DuQMULOnh+3gmuGyhxYXHqn8k+5n0v0n/12S8slFpdv6Wp3Iy27z5wuk+uOGOmmpPPKfzjkGOebeBTfxm6XlsxjzMoJ3y7d/mU4Xv47c547AVtlzuMvH7bq+N9GMQ04b/zr/7MHTTdW4S8LapLH8iBJUvAWfxCUbyGiDdaHiEyU4FWt7S0oanCtF4d7uuKDoDFzkxBa7e2tbq56R+SYkyXA4Xr4uzC5vd007/41WeWac8tLenFyxfvbgLezGzzuQawP6iu3AwMm5DqUvAZ+9jUc5NJgVhdXtF3PvjQdCywabDUVqmi88MjF1pwavijiUzKEm4OhfzCvPrplPJzM76QcI7hZdPlIqcGByTrjg6P4hWoPR0XCq4LnTnjEx2wZd/trhpYP9roPG7/ZjbAVrb5phEbBsc55oKSmsqo1Kz7wMjnipqentWHH3zsMRQ2Bv7H/Rbj4MDjejaTsr8uDyupN1g/TgzB3YV2Onr94oUPwq2NDXcMfuEwzEFRxvIO3G8k57lVyyUtFHMeq6vVirmnjP2ITpC3M+FMtvnG/EYRLykRD9gAKR5Xc9R30WNDztfhAAP3a9kYPQiGJgGy/FxW6uGSiKMetqP2boiofF2y1zNRSvfv3nMKD+q3Y6YGunMmrULeBlCM9vhMMPVYBALjh7izqyv1DEv1dUVoarVsOe/0DJTFmAtHFCFGNOp/JivoiyfPzL+mQC8tLevFs+fq9zq2HX348K6KBYy9Gjo/P3VMGcWUa4qyjDDRQSyjr755qtOjQy3Pz2lzbVmFLAnX0O4a9ltmGYdeQNGElla21GjSdR+o2x1paWnFzcfx0YGymN8vzmhzfUnVm0sl7Xked3eJ6o08wagwc49bmIJnChQwnBS5Lk7JAWNNZ9Roty0y4aBjD8E7TjGgwDmEAzpeKqHlzbUxm6pjywKWX7ByWdZ50DYrJOTlOa5hbINJ18f3xb4CWALo02ZdKSw6e0FEBcMlMnSsFjAIE8/W5oYbvpcvXrgg87l5l1lM87XQEfD90cmzeCaYg6mHbhYxGF0+HPGVpRUvJycm/yHSLUAiXE9717hTxoOeyT0U51CgAwZ/fXXpnFRYWOmpomYXVzUzTzpSV5lswVOIud92eUQYw7LQfMNweLAkpHMe+3nTYTNphYMhGMNNuuIAWYQKPsGljZmPnSKtcub+jGl2k8Ie+Td/8AOHxkZGUXsXRIZw/eKiPTNNbpxMTUE2pWjQ1fnFmRaX5pVMT2lt85ZTPw7OTlVuN5Qo5pSZKWhpY00r6+tjL17EG5w0ET8kQBCIVv73/+P/9LLp1t27Zj3wwoIN2vNDI4+U/J745yIG4Z/PLy7dmeXyObvOUSjZdP/xH/yhFYgFFiHdvoiLPHj1WrsvX5q8bq/a2Rmb8MwvLSqZz6pO8UPsgApsiPqv7Q4dbi1p3MHvICSR8yenu+GMqVywBuUFcmoxCwmSG4ZeonHOMeaRJk3Ro2h5WYW/A7lq4MgU6FZT1VZTDx59oN/78U/UgQvMy6iR8pm0ei1eAGeWjxMcEJCEVA93CThrcWhk0l4qPfv6G3c7O7fvePLArAqMjfGXURSM0aEMiYSWlxaUTcU06Hd1cPA2OBom4qaw8VJMpO7GKJFE0znDzWU2J5Uim1W50/LnorPiOaJQc88cTovc3Us6UrmDUVXwfMib1WEHM14WhBcO9K07BZxpZXlu0Vt7Rl2yBa+5f4m4ZhbAXhds7YqrIh4dmCgRYnxGBiShC6OhD8Cbq0sfiiyjcT+MZ9KkTpiVwjOLtHxvnyLWt7AJxhEMAoozgbJ372zp6HhfnXZd6SQBD/lxCGnooHoDYsMyevHilU6PjqwhuH/3lvJZ/KcRUbCYCrJ2aJ8E40ZjGTVaISD35PRS2Wze4QGNekVHb98olZC+89FDpRNR/2ws71mshSVa0o0U+HKnRTPQ8viNeRHLXzdD+YLl0LYGdRPRdhwdzwrPK8/KxJt76/a2lrbWrFKlgO/v7hmOpHhTKD31JJPB9CsacFy6zYknNfuHBIdnu+OmggLDYo5rjT8MSr7c3Izaw54S2YwbFRazNAJMUpenZzZtqpcqyiTTZnfwvU3k5rw3l5WSA4TZIREqsrS8FJ57axxyDhcIzWx4HyZwAv/sgAbbLoTCzNIYmIbDp0oqzeWVtrc2PaGdXZW1tn2XRD110BaNnetC4zGWZpvtQkfPREAz2x+HaAcYg4aBAwEthf2Ixq6Gk0V5ODRCAQ/2tsAbQdg2ySvk8Jrg2IYG/+2/9scjA+mjqHJ4LaezdgBr1lseqfiCCEbAnPHIpVBcl64NeSytrenBRx8rlkmrVKs6iTs2lVY/KvsQ5wuFd9QW6EUT8jwP7NvDI/3is8+89CDZ5PL6yh3ZytqqR3gzOeIxwxyo4ijaxhuHIz+QcBz33+4HU+4xx/IPfvxjrc4vahoaEkusdsfF+fjgQG0e3mzGnfPGrW3lpvN+WVl+8VB5A82o4hOXyQrcj2ir4LlL0UFAQIdxfRHihmxaxHLCp2OwrqRD5bNR9OkicN1iS80NgXs6pJOv1bwkxPzl9OZGjV5P9x491s7DhyoWZ4JyCtVYIxQGl3q+H7DQsTm8HxyLG7AXCg6b4M8oxfiTaQMcGnoWhZpC58622/FLgqAhX8yp1aqrWivrBrqf/z20qPiYitf2GI3iDHwbkQzLujRqqjEvFj42tDtPFukpd0T4XRj396FMYkcqLC15yS1JT/reOoEFxsxoZBqkRSTVuq7PLix3x++Da94H64OTr5GW19f8wq5vbpq9gQhk0O14qXZzea4B4hINVcznDPkEhQWQ01giDH3O3klcz7iefPNGwwEG8kVze8slDpe2p5x7O7c1RWZjt4k1iBsU52pa6UV8F6yhhF692tXx27fK5zK6d/eWClkk3i2lUxhC4XYXXOYGFklk3UHv7h/p8OjUqSAImaBgnhwfaCod0+3tdRd3+NMcjPY/GWcx9rqIJOCgQ0dr+75yv2Au4SfB4bW4smLeOhgx4i04+TQwHHwUJg5C/LTxvsgtzVgJCsuqCmtrQKhTxEWZvzOhSYYCFN4/K0x5TvoDzbB0vrnxHojlKu8rB7yhqFxGo2RcnchQkXRIQeL5pQlDEIQFQP3yRtXLa/U7PX9tfk6SVsCtX+3v6vD0REvrq9q8fds2o8baxwq9wH4IEELo7L9dxE18LZw2A91u7Ll8c3XtpTyNA4wWaJ8oBwmLQNPRHrAY5N5CWQyB7cHiYtwQOcmBpw4ywUAGb6gfY+8UQ6nj5bW7ZwdHBFHKhJ1h24wxLh0WhN96q0z+/WS3E/l7f/c/GFEgcewFd6JIF/LTurq40ssXL32yIslmTEQCjrsY0vB6o6bljXVt3L9nmhf8YXshp2AJNMNNtHNVcBbzBQQHctyV9PzVK/3i579Qv9V1AjAjCos33OQoZnSvyIEZ20+OjnXr1m0X7nK16mUXBdoKL7DISMQj+k//5F/RnVvbLrSwPOrlkp5//Y2LL6kPbHunCnlNFXLefFOouEnAA816zTgssAIYNGIVDgTogD6dR9Lq8qoW5hYsEz09ObX8uHJ9GQJU7T8C1zaY4UOoMnMyFvXXJX8tQ/jrxYU7PWy+WTRdlqt6+uaNUoWC1rdv6Xs//KHFDDBHuk1GZKpvcGiD6uNIKaT2FGhk9M2Wg2gDNtyzT8bh/oHTmfHA5mEAHuLnMRVuso223wbKjKhqDZRlbNiH/vjJggZFFtcYRz2eAbpLngeODLb6HGBhmgvqPO4DnSV/jwOE7mVSnHH2ozg70c1WsFg7JlygSbtYWl/xi8thiOx91OqqflPxYeXFVyJu+8u7Dx9omfzMlVUvZxqVkprco37XS8F+p+nOE+wZuTFdr3cnHMRMpRRoKGAUmmFMz5/vq1ptam52Xrdv39HF2bnevH7tzvv73/9EqyvzGvQJsyAbMbxk7nYg3qMYGKW0v3+o/d03Dg+4e3tb00VYNRR5TLFYkgYPYQJHk6msOh1UcWVLi4GocFMj8LZWLTk9Jo2vNVmB/Y5tW23nS/nhlg94pPjvdMcdy5eB1VhYg40iNJlHrk3RisZ0enqmb77+WsuLy7q1te3DG6oaNWMRhlAxo/2jQ9vvBkvemJfiNisKqZ/h/R07+QWxGod4zAU6zYIL18tk2p7mgQdPtnNXpVpFg0RUPQ7IVNzS/TbMmHhUhelpe6pkR3GlFTPvm73X3OycnyMsbE8vz9XodZzq8tEn3/HCzlfddhIRP4M5hF2GFnAPDFS2sDMLLCN2HTCc0FqYNdRqGaaiMAMvMDVV6k3Nr6xpmEirq7jIkBiNENYEZ0wOZSsIqQNefoZ32xMiV2hsvUzdmsAUTPjsYTic3xeiTMzb3nXlY8P+96l1EwaHi/T/8N/+g1FQHvE/tPLga1FT3ugmjo+O7CdBtNXjDx6r0awZX+Si4AY3yqY9zhDICf6EogeZMN88JxoKIV9AKDLjNG66zF9+/rn+4l/8S91Z2zaHmE3u18+e+nPYQQyP2VbLBQhnt4cPHxkrYhx+tfvGXGEgDy40kmZSKX72s59qbW3FfEsbEnXaxpGdwjAPxSwuB/MiuBhLQ+HxdhsNla8RPeBL0Ve9iiChNU6YSHnphTMcVLqVpVXTjfZeY7hyrWwm6ReIF5ADCSYHvOjZxSW7ibEkDJ4acKmvdLS/p/LFpZLRqObm5tXs9vXrp89U7na0cfuO/vpPf+pRMp8KaitEM0xbgxiFf2BczhJg0snthds1bOAHyVOAdHF6qtPDI79k4P7IbLGlZIECB93YMEsz4IBsykW4mCu46E84pixRLHyA0VDIu0izDyjf3IR8SR4+k2SRc6dUxtWugvVlxy+G07KhVqbS7pb5+Rmd/Vw4nSRuqKUNxplOaXpxztgyOCYQSqTds3lUtVTxgdzWUBflkvcaQGLQGZlEzg8PvQwMniWo0ugwO+6sobeRGWiO+8QAismKn8sp41GdnZVcoPO5gpeEpZuydt/QVff06NF9ZbNg+NClgCpoNMKLachOdNfS0dGpvZZRc25vbWh+btphosi8EcwMoSY6LR0zpZhaza7aLcbiuEOWQ0pK3507sNPI/qhByGNuu93y2AnZtNgYuLngra4isZTFPRRomp9pnj28xTGpAvYqV/Tkqydmg2xvbPn5uCHooNu1JqAy6ujs5srPT0i+YU8SYDt+c6gaD7WnTUiDN4uLKQtWQ62qQiqtNCITKHiKapEdASylRlUX5RvH0HX4wumEwHDgsDM90XU/2rqr+GCkNy9f+fkAW7Yqs1bV0emJpf7ItedXloxtv1scIom3Xw5w4FjhN/bPpsBxfzhIsQPI2belpK+fPLGacn1tTRvra654hL+eXlzp4cefqo74JJlRd8CyEdZWF+DZ8Gf4GoFq52dp7D2Ckx4H22QhOeEyU5xhiZhTP/b+njAzbBs8puEFuCjg/GaajZec75gff/4//i8jezgbax47co0VM3xLPKwXFxe6u3PXVDbbiZJAkE4rlc2YudEbDYzvgCvStaHCc6jo2E/AZjJIMaGrpVO6LFf0F7/8Sz19+lzbK5u6v3PfJ/LuwZ5GdIrgNL2eHyQWf598+LEFDn4pEnHtHx7qy6dfOzGYA4Dlxp27d/QHf/STIH7hdGcnwHKhFeJ8oO1xcd3lA520WEr01SxdK9LtGJuDZ03hJLqdsZ5sRqTcGE5gGsPSigmDonRzea1Ws2knPm6C7UvzIaAVwQPYOjeSl4Rw3Uuc7y4v7VebhGqYyZg+Noon9eLtgfYvLrR1756+873vewmSclUOlpVUXjbiLtC8OHg2QNHlGoNVjq1MecH4GPBhEr+hM33z5Mk74yt7RacS9sqFhsQGnLw5uOZRClZvoKkkUEQwroLGxGa+VCEPr2ruMgUDqMK0PrD4ZJZaYkER6i/gIh40xBTw0gMOhy9DkDhzmNFRTLjupFcAXUSmUsYpZ2dn/D0UYilLwIGTMHVvDvsu0JSue/cfaro4bRgIls7N5YVTv4EYgAackwgskQQTDAcGE12wuKXhD90lHe1ggIgGLBAHOqC1fkieH1FcUaLykrER4EUahoxJ58phMAX2PtLp6bm++vIrTxkrqyuW9UejvGx9JeMUAdaRnIlRtRptXV3c8OipUCTJCPUbyywOgKG58iFIFnpg6l2B5oUFFwZTnrArWG6Sgs7eA8MyoB+agkQqbXtc45yxuIMY6JpxACQcg30MRWV1e0O1SF/Hl+fvCvSEi8zha2+NsRKUUc40PqYfOtjxghauBfmBdMFWevYIVQBVIgiWMI2s+rGIKt2WmsOeolMpdUYD84vBrTPRuDvp2SLMpowuTs+CIVMyqX/xF3+hx9/5yOpfKLIJrodFL2GKcYSadRTjAh2gZis1eQZtgwy7pwcTq2EyAbXCWYoz0yrki+r3RypVGnr4yXdVgfucTKtP9wwbi4xHahe/x7zkQB9kaRWuDeIpH2y/E2lGKee9/F3/jYl17ATymNiVmtI4/p4n/HN32//gH/9Po0lb7sJo5y2yxYLJPZSt+YUF23BSyB17bntE3CGT9rAwPtPv2woSEUm7WlcErXq3p4vTcy8zkJDaOH52Rm/Pz/T//fIXKldr2rl9Xzt3d5xkUqrc6OycWKK3YTs6Gumv/f5PtLm65iUJSyxwLF6V08sLPcHz4uUbwyN//Cd/rJ0HOxbAJJMYxfQMj7A84+WYRM9QOCnUVSSjsYhO918rl0rYpAkzeqARrgPkdBKBW5iaT025gz46OvGiZn1lTYWpYG5OFiJfwFtiy+B5qYcWqQBHvHj5UqcnxzYyQjVIlDzhsdlkQnd3dpSbntHPf/Mbfbn7Wr//J3+iRx997CQY8tig4uFv7Uh6WzWEzk1ERDGvUzJiI7W7rXDKs7hqtm3tyM/Bw/70yRP/PEwYdJl0a+DZ3DN3b+8I/KiaKFIhDYZue3l1xW6BR0eHKt1cG+vlc7PkxLIS8/dscsoTBflzQFDI2wksZQzl/wMjuUgjvebhnsRS8BZFoipOz7lAj6aSGsa5kMHfd31mwc/QzcWVllZWddOsqwxffzjQBx98ZHVdJpFUvVTW5dmZer2Wu9BYdKi52aILNM8BxlGW2jqxIhTpkOKNMT/xYHS3MjuGjpYpkvvKS9xoVlUoZFUoZhWNgUvie87qGfog+Djjs1QqVW24w8+LyQ8FOp50iWLNYeEKboHcn0a1odJVyTufudmFYI416HvHEcx/Cqax8tsFjPT1sUsahyaj+sTeNxKL67JUNWQD7LPk+1X0tafw89KDc+o9AAAgAElEQVSHIjbQ1Vg6TrFpEo4huUBHpnN6/uaVoSuuJwe1I+XiSS0tLnpqYoFLc8DnhQlEsQ6iEMZ/efJMDiMO1Shi/dDsmO3Dc5Scyhh/rnbbqvXahjq4z6ShMC3D2Z8tFrW8sOgu//z4xNMCO4E3u3teVP/wx78X3ChZLI/ZEROzIj/373kFhdDe4Afur59M+pq1Ww2/Syz6K5WyYQ+YOHNzS0qmc5pb21AVmjF2twPub88TRIZDykkwY7vlcXr9EI9uaokNrb7Flw1PjH3BDfWMQ4MnuPPkXr7v2zEpzpMi/z4fOvIP//x/GwW6WLC9u7660P7Bnh3mgBowLwHegNhPRQevnjAIAnWFcHJg0qEt/2qX17o5OZNaXcuSKxgCdbpOZTA3enFB59WKfv30a0WSSd1/+IE2trct2Xzx6oX29t54QQNVbn66qLWFRVO6FmfnvQyEtpadLvqhxBcDj+kc+O3WhpIZ/FzDgsfey4zSmOUD2sNnRkpO9zPmcxbyUzo92jVnFTUbuWfAECwUKEzQ4FiABj5zV7t7B17QMCoWs0XLSY8uTv1352fnTTtkGQQ9B5ENPsrfPH2qfJbt/h0b/VweHen69Mybb8J3i0vz+qun3+jp4Vv9tX/9b+jug4fBc7fJQg64LuKCiuLNxYVRtC8lBxSAkZqjrrmkTC5cJ2AhfuZIf2AvBxR1NXfANZsLUWTW1tesvOLBLV+Wx2Y8pMGF0Y3FYHzMb+Z6AY+wPAUOSmBSBRe23lSSTice1JsY2sBNRmUJVsjUwUvFUpKX2Ys6u5wFDNNb9l5f2amCRnRjubSXzGz6ManamFvwM0QHjfinROYhniqFgnZ27htWQeXJDgNIinTySuVanXZN62vLxnCR1hPnBE/Vyx4b2wTrTDb7TmZOJFQqV3R9VfJEk0plzHFnYgA/jicw9ZpXMom/ecAUvalnnI8lnajNmPz1N888NfBMsHOwNbToxklgT9pu1RNRt69uq2vrU8JsMbECmjg7PXMcUxBYBL9zWDJARUGEERJoEF/REQIFFeZmdV6u6vTyytfa/uZz86bcOTwWGlq3Z94woi7M+lEIE3aAsAeIsp2Mau/4SK1Gw0WZ3xRonifyR72kv772zoedgeEhaoVDLbi/LS99k1BzO32leiNNKa7pqZyl71geDGIRZxt24UVn06bf4UFCVFm73/YBiucNNsJrS6htRzo+PDJ+jojo8UcfOovQ6uVxHuSEAsjOIsAB48STd9EH33bRNAjcS5TRPPNcSwtEnAaV0u2dh6pj/oW18YgGEF+XgAKkmbTg+6MU9LsIA2jk+sPXtGnS2HfGWYLmYgea3eRZmRTe94szDZIP0LHn0AQimVCpJ5135L/5J/+zI6+46fsH+3r+4pkxZz55Ls+yYxCMURJxF5TsFFLdgrFWRkw4p84lA6RvtnT8Zl/Hu3uBjuVE5YSmCKmcSuu8XNYwEVdz0Nfxxbnys3Nav3VLd+/dN8Pil7/8S9WrJf34hz9QD1ku2YOYp9Tq/h7YSNM43nv0SDMLC+7KobMhXKg2az5d+Tzk1IFDJ1i4kgqC1JsMwn7fHaKNUohvihCGm9B0IaupaFJnh8c6PnjrTmhte1NT0wXFp9Le+NN1wSflhJ6fW1S71TH2V+8BBcx7CcNyrVZrWL0Ff7dcqWhpeVFb6+t6dG9HVycn2n36VE1exFbb5vCZ2aLKvbaeH75VbmHB/rhYg0IzQ9YKbGR/4/EWmA4nNowoOQib5V5saMtHwxuc5NwPoBrgKsM1KBR7ZjR8+eWvPeZB62JpWiuVFe+MzJwgodxy/WJBM0uLLtBg/chhwcLJLYzAquj0XKTV6dqKFdlxYWZGtU5TN9VKWOQ49BazmqCkpM3i++f75CWjq4FcgYAC1lAsnVQ3EXWHRXLM/MysZjNZne6/1fXZpWZIVCd5J5v1fefrcdJ28SWhi4Xm2G3r7cGuzk+PtLgwq2aj6u5udqbgksyyiA4tUNUGVs5aiIA5lGmSfT148MCdGwcrUuhKpWSYYn1jVel0Up1uKCb8d54hCiwHdj5f1N7egXKMzNgOwFgQXXBHpdKFFuZnVMhN+YW30Q92uKWayqWq/ZdX1zaMrYKxokJlOQs1jg4Qjw+wUrBg3lGCLjhkDaWsrWuf8IjDI3e4QFLkLOLN7kAEQhnwFonGnFSEyKvkSLmhWVHRVEI3jWCDwLvB3+eQ571lolxbWbXK9+Ts1AEKnDYu0AqhuWDDbaKtgFNQwSqmqVFMEVhIveA3TmN3XSmbcodxKcWZr+skG+DGZNRwouPQFDEPHktaBFlHh8G7m8Po0+9917j2ZNr3ADaGYmFlYAp2c1P24QabZHl52bsXlKpMJqdnJzp8e+CDeWNjw1qMSrXOY6zv/egnent2gZWh2ghRoBmOsXjqGgXaSePj9B2TACiwUO4o6D2AN/QiIVwhpO6ENCcfklxbOxCGBSZ/WpU4puJNloLfmvt/SxuM/JM//1/Ng+ahw/Tl53/5c+E3C/2HE5wvyOk5MftAQICKZwYTbG4U+Cc+DJ2eF1NPvvhN8ADGlxknuVTK3TOnPcwJB4w2GsZpiZMhnmeTpPDFeWUTcVWvL1WcSmuNBcbNdfD97XZdQC4IfGSZ8+ChfRBIf8agqeXlAXuzkIUGj5Vxt1a+UXTYU6tesQ8zHRVFlM8HyR82Cgfk7Y1NxZsDNa6revHNcztZrd29pZnVRTX6LT15+rU219YCG4LuIpuzEIBYoXqn56KcSqRddK6gDVVqmp6d1Z27d+2UZywchkG9qm8++5WGjboG9UZI79haVWo6ryrOc+WKDs8vFEtl9OHHn2p5dd1sg2A+BPQUNScWwQjjaAcZdZwk9vAw8IvlBEIin9B2T4Odw4Izr89/9ZkO9vb0waOHZsgAoxSgirU6TrUYxKJa3Ny0l8rb02MfSHCRjc2z4QdvA9MnvJZF5lTWBQqud119NUc9tfpdj348A47mgnHDwoS3Cf4o0WOxhNLRsNhEbADrhwUSDCBeWmTdmytr2n/52oyOjbV1p1tQ7KNww5kohDcz3g3B/hGPYyiV4PwfPnroDvrk9FCDYccFEgtQCiRLLLgkNTrPswuNUhklM1NaX1u12x4HGXDO3u5rpdMIU0gambfqzNd4NHI0GO/Fndt3NZ2f0csXr83kYP/Au/Tg0QP1hx01WxW92n2qubmiZmbBO3vvVIAVCvRNRfMFnpN7Zjewn+mOhk5chwkD5z6NzWowmAhe2/WGn/PsdMEpOYdnl+bdY3pUrpb8vG1vrjscgbgonBLJhATCwG2SibDZ7+umUfdBwL1lIc9yH1iHqchpOf2h1ldXPRHtHh6oBdiArHo4NHaLoRM85Vo/GJUxGdgqAIgEKLI/8KGYy+cdPwWDyP7RYxm2KQlIxKcLdp2zctBBCz2rYEleYSEN62lpYdE7qFAAY4ZYuRY0AcAhwFOwiCjZQDvsCdbX17SyCme67x3K5fWl3/tMJihveXa6/Yh2Hn+qSIIQEd4jlvCO7w5MECYtCraj5HrjII+QS0knDxY+8buhA/5dsyM65vdx6PcVhZPFIdfIVhqGar61LH3nxfEP//Gfj+Accp9wafvFL3+pw8ND35gJ55BTqNkKFCv8k7/76Sc+nbB6jGNrWakZ40JHf3J45AuVNwwx0ggVYm5KcyvLHrv4BRcT79wnT75Ws9tzSsr3P/5I05m02mx9241gL8pi6ObKogISEUgDSUzllQF/nMo7Ww8VGw8KeCbFHIZCNEqmWUvlmwv1WjWl4rIqC26zf4FRcYrxYNcqSkXiKozS6laaHvmvy2VNry9rcWtV5VZVX339pd30bm9t2S+Y+bXJywZXVzGdnV+pfFW2eGBmek7raxuamZvzwwmDgNLZbzfVLpX09tlTdZkkGk0tLsxpaWvV16cHtajT0elNWRflqkakP6QyevD4AxWnZ8IIN84RBLpBTEPnyM0NCTABvw3JyEG1FPiVfS9cWZbsv3mjl8+euaNCFr+1tKxUu6eTt0eGF2bXVkkE1enVpf03/Pmhy8EQQIygqHLEA9EhgwVyIJ1fOYy2k4qoPuo6pZ0CPQXTYJw7x86gA3ZnJkDczn0zmbwKUznDJ1fw6tNJFwB+z83Pa3tz2yP52dsjp7Ls3Nnx8gvvBjDM2FTKWXn8sHTSFFzERIgfHty7p+lCTpXKja4uTzU1lbDbnSW5Pax0UdRJtXpTBSYfOLzT8KBRtDVUurnS69cvHVm1RONAxNjYg5nx//T4xPuZmeKM5mcXdXlxrbOzy3ducvcf7Kjbb+nq5kyDYUv56SllplLu5uz5HU2oUqnr5qqshel5bWzdUmvUf3f4OG6MRVirq8Qgoma5ahES0AoKSgozy2uW7on0lBqdro5Oj/Xlk99ofn5GHz16pNlcXp1qTaWTM3UbLU8ImHopk1Y3GlEdnLvfVwGHSDpo3PsIMcBYSBEv7+ig0Rlgq3vVqnnypYjBj86zTMPOFFYQHWWbxX6Y5CbmQUF9PHiXW0oxNTJP1Far7SLJ4cj7hOgMbw7YYEyN0OeY3Hh2WR5S8BFD2WyrOO2ibhHbWIJuqwVwYzOq+lpYnNPtO7d0U76ybqPVafnjMA27vqmoyp4sOaWPf/CHfocnHe0k9WSinoTSaFOk8fJ7UmQnGPeEdvl+gZ4YI1F04US/z86Y+HGEfxfCgynME1FLKNKTVPSIIv/9P/qnIxgZ8Hdp2V+9eqWDw7e+eOBfDnDs94xhcpEePnyojz760NQpp1QPRjbx+fVffeERhSICDrd1+5Y3uD02+JmU8mznsxh0x02Cx2rys1/9SjeVikeHx3fvKDboq0hBt4E5J1JEz16+UCZf0DLx7NCEUlNqdnpWSWFaFMzYAzfRoZ4mfuOYVVH5+lz5DBaGCRumsyxjTAwk8Kj//tujQx3tvdWPHn1i0/jrs2snKWx/cF+NQUdvDvdUa1Q0h6/I9pahnTbUPHr2eELn1xVbR7abHRVy/J27ml9Y9IMcDgLoSwFuGfLynxzrDMXWzY2nhrmFGfuCEGtPYGpmekZkonz5/KVe7O7pD//4r2tlfeOdu5fpPixsGEUZp83zDPzQiUUmBTpQjaBuddzNUtDpvp89eaLdV6+1vLikzeUV9coV2y6mZ6ftjndSutaBDXYGhjDi4HStrv8kPzGXSnm52m433eUNu0PDDxToaq8VeK7gb5NNPocKWCXdkTc4MWUSac3nprU0PeciQpoH2CR0rGEy5kUXeZj0MJWrGzWrNd2/s6MCqSrcw9FQ6TzPQTgMgBuwtwVaYtz8+IMPtLq0pPLVhfZev1Q8MlQhl7V4h9GVwxz+MJL3wvSs4TOEQ7ZdbbdULl3p5avndpkD3vASeJwcD2QAtg9DBtVjKpHx1HR9XfKzQYMwvzhn/Lnbb2oqG1c6g4ITilpYUMZjKdUbbbva5QozWt3aFHENYLU1ltzYGJAw3e6peVMxm+WMQ6ENBFTQwsqKKXIktUeiSb8LZPr94rO/1PRsQR998FjpSMzvZf3y2swN89xhZNCYIM3n5+WdaTYDLXW8t8HHxiKhsaKQ/UqykNXh9aUqrWDB6SUiXiDDkbbv3Q25lfW6ztAGVKuBDYZBFUIkeyGHHQDTHIcj5AEOX5o06IAYcmG8z14EXw3qDc810nqUuihR+Q1sA1MFyTcBAwf7e4Y/gYHYBVjNGkv444E679674wn5+ORYN2UcHTP2K6lUGz4oi3PL2rr3oX3tJ2k7E36yhSfAEe9xwd/Jrych1eOi/dsYc/AEmTjwcai+vwSc0OjGou8goR9Lxb9dHL4XQvvf/aN/agwaHA7+LaP/MSGg4FpOneAFCEY8jPgff/yxVleWfdpmoPF0B7o+PdcXv/rcLywvEVgYpvgFZJ5wR+25i09woFmhTsLA6MnXT/SbJ1+ZIrW5suwC/QCjIMx7ujzAFy68CyurJpIDb3SQr7J5H/NBnZjs4gSW2DPNC1oTzmD18pWSkYHSiYiTP2AxoCBy1wmNZtDX6dmZTg6O9OGt+xo2e9p/feBxcec7H+jF3isN4/KNnp8t2kMCqhEFmge92gTmgJ0QUzqFiXrWnhp0iRQPKHYO1u33PBGo29GwXtfTL77Q1dGxFosFtWt4YMw5NBXdGzj0MJHUk1evdVGu6IPvfOIlKrSwsJUONC8n/5pSF/yYJ1OBQ05NMwz0O+oKxRw+ORTCr379G+2/fq2H9x8YJjl4/VpLRJwtLeiq2dAe6TqMpzAa2j2leyOlesNQqFmWoIyiQA9CvBX86Tg7gGFHdRY+qMX4nrrdsKgFlolGVe91TAfjBWIRRQe9mJ9WrNXV/t6uYvkp9fE9zSQ1SiYsXQaG4fu4Ob/UfBERBC8f3mVylmR+umAsk0P+iy+/tO/E6tq6NlZXVcxOqVOtqoLn9PWV01vweEniowJNDLbKWMJrxzgmL7wfRkOVb670/MVTTU8XtLS2bPYrxky8bHTzjWrV39PC7LwyqazOTy8cRjsJSp5fmFWhmFM6E1O5cqVkKmp6o2lzdJERYpl6Ojq7UCpX1ObOjq9bsxuCCMBaPV0wTR0cmRWFipN76kYEk6NCzknom9s7Nr/aPdzXV0+fKD+T153b21qdX1CjVLYfDawYKGNg7tyLRCajIbJsfl4/TCDmHPYJrcwtOE6ucnFlQyMW8ps7d7R3fqqbes37HnYjCew2h0PHjMGRxyODQoUNLxxmCvOE7eFukW4bXRT00f5A1euSPdbZOBI9x+dIpoFGY7YgxowLxgxSbj4ecsLc/IIX0XTlBHkARWGQRYfNwUsXjZ0Ev2bmph0zh0lZs914lytIIhSLfMCu5FRBqTxahHCITGDCSbHmekxk4r9LgZsU3ffVgXzdCQPjfUXg+xQ63uF38MU4UeW3VYbf+ni4E//7/+V/PYLfzIuEFBucBojj81//2g8821MKNGML+POjx48t/aZgFzJZDapNjTp9q3TOz89t5bi4vKRMIWuKDXgh3GUqBd8oxHEM8CG1Y5jyFz//F/Y9WCLANZ/Xhw/uh1SQwUCvd994KbS2dUuZ4rSuqw2dY6rT7hniYBlgGh2dAabiGLw4XBjBRUPdZk2jXlOJyFCZRPDBYDRFph0ijxLenFMEOqWG6jdVMyTA+Fa2N3RNoGmkr48/+Qjxk5cZnMJss6F7nV5eK50ran5h2YtDqDndPksiFoshVh6OK2wLiun16alSPMSHRyqdnyvZ72saTna5ZHy2gEx3Y1OldltPoRjFYvr4+9/Xxq1b/lxs8XmAJyMTzBnSsumMPekgCGIj7gSciLtnloU2Jmoh15b+4p//cyc7/+D737dYodGoa3vntpd0zw/2dE3mG51Gb6hhrakZJZXoDDSq4+PAJj/qgNZRMhaWl92BOd+1YceeCyRocPDxtZCa00mw/KoSQsrSK51RMZtXMZU113l0U7EDHzzobjKmWDGrNhizN9x0/gl1G227E5qXGk/4YGCZt7a5runFeR2en+qzL37t7ur7P/ihJ4x2ueIUllGjoYOXr6ygY5mbX5hTslBQGtMjYp9GAzOQRq2OJ4RsPK7q1ZWefvOVCiwsl+bNNmDBSfo3B+T56amjwe7d3tGdjVuenp49fe5FFc/4rdukwy+q129rd++lO2i8bBjPYY4M+kylI709OVcsV9TO48fG12kwsKBFkj1od7X//NW4wAb/Fg48ZiWMnloEFoykR5/8QOlCwWKTm1pJIzQvo4Ee3NvRlKGIlPqttlpV1J1hJwDUAYRFijscfgohsAr3iqDmxelZF/fdN7umtt3/6EMdXJ3r5DrkNsKGSgwjnpIQ9HQ6Lc0vLnhByT7hAFYI7wrB0+MOmiYCbBtBS4wFcb2hRrlmW2Nk6N76RkaGBb1XYfEG1TUVMiHZWUEK4Ge3Q6SjvCKKQ+M0ZhxYGXxvTEQkGYFBM/2EOCwcFhGT0SjiIEegQFytQczSbu7bZKE3EVtRoIML3rdLvYlS8X0q3wTS+F01IH83YOvf8qTfh1BCLGEgbr9jbYzhycmCMfIf/9nfH926fdsvAzgVC8HXr1/rrz7/wuILdPFgmVhuUhhu376t+/fvWb3GQmHUIK4pyC2Pjo+tVKODhoqCPJniTMGwJyunI4nFFLBm24uYZ8++UaNWMaa5vbau+3duG5/iZr3Z29fWzo6W1jcMbRyenevF7oHOLq41O7ugnZ0dy2sJAADNAeODfUJHQIEedJo63n+tQiZhK0jCWs9PTh3Bxc+GDy8FGgfkm5NL9ZsdxRW+X9K/y42KphemPbKWyleGUja3t3xoUEAuSmVVGx0lU1PexOMpTIeCpSe4HGelzWNSKV1fnOvzX/5S+WRS64tLGnU6Kh0dqXl8ogTFiOTufE4R/CDaLVXAfKen9eF3P7XnCS+GPTSMLQcDF7o+shnpSLyAcRxVmHroom1Y5OVixPasFPJ/9n/93zp+e6TvfvKpxSMr6yvqaqDXx4c6ODuzpBqhQLTTV44uo9WX6i1HjdE9J8kKnEqqxVKw0xln68XVQ+noBA3m+OC/wYvCw8tLy1KVAgR9a2luwTSsCDmMl2XV4KkS9orybraojr0zgnINjwY+JhNPjRPFc4Y06GxmFua0RXd3fKhf/eZLv8A//enP/Hwdv36j0smpRo2malfX/lgO1iGCpXRKc5vr2rh7xzmUTg3q9pWLJ5RRxCybZ1996YkL4Ugqk1Rn2LP5PI0jgqrzi3Pd2tjSxsKal7bHRyc+QHmxsrmMPaAbjZqub86Vw5cmnzVzolFvWQyTSmZ0cnmjxiiqhx9+ZEgg0OK6nnSuj8/07DdfmVM8TVElWBUTHua1VNLL2Cs8NYpzWtzc0tRMXulCVuVmVa/evPL3veimp6gpaHDcU/Bl7HJRm15d6ewssLUQd9nQC1MkMkCzeStZyzdl1ZoN3fvwA102azZEY6rud/tKRxIWXLHbqdeCEVl6aioc2n73pWav42bH4iUYCyS6xEh5jxrm4H3rNzqeSpwl2esqX8gF/ryDgYem34ZuHO8WiuowBASAXQyhv2H03zY7J5lMG5al4VyEiQTrBHoqnBqgNkwUYkmrBJFyRxNTKjdRcoQFO88qdcrvDXQ+FnfjAj3BnCcFOnCv5YNkUqAnFLn3ceYJ6+T9TvvbQg51D8e7QLl7h0uP2R6GYv+jv/dnIzwIUNpZYNFu6/nLF/ryN185IQR6HT8onRYZfuura/rRj35oxRddMHQvnKi4oOBPcJE5tUjINn0GmpVCygfLKbjGiB3oEM6Oj3R1cWKVHZ3SrY1NLS8s+OfEC3jv7VvtPH6kaeLPFdXe0Ymev9nX2+NTpdNT9k7Y3FwzRIAz3GT7CuexXimp32lo2Korn05oKhlXC/nowYE7faYFlgY3paqZCAvFWfWaXS86weRrzZquK9e6/+iekpmkSuVrL+A2trfsxRxJJNXo9FSuQ9m7crHf3N42A0SQ22GyENtVr3t0JJPx//1n/49mcnn90U9+4iJy8M1TVXf3lCVCnmUCBkokms/Pqx+L6ZwMx4UFL4ac2kKyTLEwdsECx7vWxcGhJbcBh0exmbS/r7PexpJkttATV779N3vGru/cuu3DFMPzw7NjHZyeODmFFw0FKMupPF1JqaZBvWkaJV1gKj+lQTyiSqfhv2/vBfifmK5r6I9nRJ+Q9Dk4LP1HFc7DPBxpbWlFxUxOdUyR4M6i1Oy2dVmvKpLPGI8lQs3wCFB/BMpgYF7MTs9ascnXjbKcjES0f3wUsgxTKX368Sc2yzp6/Vqvv3qiKQ4nTH8snpYaw4EnlNTMtLYe7Ci/NG9vczDbFDgp/iKNpt48+VrDdttYNhdkGBk6jacbHej0+sIeEUnk1MOo4sOQSg0ESId9eXkRmDtjHjV6AiY9sFIM/zlgFuYWdVNrqtwZ6MGHHwWMlWmj0bCF583pmS4PT9St1V1kLVqieIxl0hS/MglIqaxiuZwW1paldFz1bksHJ28NPWxurpt9lM9MuUAzgXCwJQmdGPtBY2kAFHZdLpkjfH50YuYHUAeSb1zx7j5+pEh+Snsnx4YwYM2k8RVBbt6oePk6SUBhUrZT5NSULss3odvHoxs+PNJ/qI7mFg8U6ZHu3HMoBkwjCrR9L8g4TABzpdTqtRUH6mD6BmJLJt8lMbEHwT874NVp5bIFLcD4mJ72c+hEE+sHwn6NJTMYNMnsQEzI5Bu2tA62oBN8+N0/8+/sxREm0vfhi0kRDj5D4b9NxCjfSrkDnPE+9DH5uwG3pmnFYnRsxDT+dxPptwv03/rbf3e0vb3t0cdpChHp66+/1ueff6H7Dx6OAe9A1aLzZLn0k5/8vhYW5tWoVEXELJtUko8p5rbQrJQ0PTttaARZMJ4CbGRZsBzt7muE0KHZNIUmBf+1XHJcfT6b9U0Ea+LBuKpWtHbrlvLzCyo1W3qFKc3xqU7OsRvtqVgo6sH9Ha2vrWh6btaHDCkeNVsJnqrTqGphOq9MjMDR4KlMNBHUMdzXGDePTs40NzOvR/cfaf/1nv0AwD539167w7z/+J6m56bV7DTNKGHkK87NuQAjCb2pNnRTrhj7xMCHznmS28iD6W6gN7AR/Gd/+QunqfxrP/uZ5dwHT5+q8uaNEqTFVCruGqeK0+YhZ4pFnV1fO5nFDyYH2O1bunv3jiOjgGkIej15/cZ4Lx4d7rC9SJlxUQ/m5ZMA0YF/7nwu73tIwUYt+nr/jWqtuoUlHFqoLy3zJZa+0rDykXsFxEWXB3tghLzcRQtaH057QT2FkMg5jPPz5gzv7e+Hjici806RiQO1rC+vOBHnfP+tciNpETl5o26FaRdRw6BvrjOdXghIGCqfzbtzg/65sbFpRtB1uaJf/uZLHRwdmfp5e3PbwoLLo2Ndvn2ryvmZFgp5L5077ab3B4lcXhc8H4RBzBT18R/8yMtsYIA7fdIAACAASURBVAWey2GrpfRwpINnL9QulTWTydiEicK7vLmqQSqiTnSoWC6j6+trNyiInFDb4XVNsQgFeuimJhTnTNjSc5jgL1KtaX11XdVWV71EWg8+/DjI4Ht9XZ6cernXqzeUHMq+5lx/ph8HA+Or3Memn1M0pW40qctqVTPLi05XGaZiavbaanSbWt9c16OHD4N7oDtOZPr4woSEGbo/7qsj4hBvJJI6JEv05SsrAzGEQum488FjzW2uukDv7u/bCybWR+I9xIZHzXrF7w0dJ0wKuM9YDWM7enx+Zre8Sr0WzIt4Ryk8FD5WJ62eoixuUXrC7vCB0Tdzhud4bmnRMm9zqSvkdAaxCA0hKV/9YVt37tzWTHFWiQRTGzAS/tF4OpOGHn4+On86aKZdFtU9HOsUV6PDLipci0mxnXTSNvrH43zMZ550ypZ4jwvypBhPMGofLmNfZz5+AkdO2B+Tzjtwo9kR/a7THe58E8OnqCJ//Df/1ggDeqTcnD4A9F/8+tf2GqBT4WRkg43AgS6B5dKn0OzY3MOJHRt8mLYdfDq9RDLuyg3kpjWbKl1cmidZu7kx73Z5ft5LRboMOKZgkxwAXIzV9Q1VGk2/qDsffmB2wwilX7en8+sbffHlV5bXIoVdXVywOcvG1pYLCF0UnMXz00MloyNlYQVgk4q3LgcFuGut5vDhRqOl84srCw2QfVLwp/NFu+edHB+qkM8qGpdhgHiaBOOYqX2ci/FkWi3MiIghqjW0srKqxeVl47csghBhhBw6QnB7+vnP/9I3Cw/jDz/8IIQTgJufnToFBIECyshKo+GlG10pvFUYDUw2JrjjjFco2vSc+/Pqm6cqH59obXHJy5NGu2UsM53PBaVXLG7OOeoyHoNmoxWSNIajdzsDtuac5HRLQBuIV/DJpUgTTcZt9JBI+CfwB28k19HpOr3QcY89NvjcWMyy1eeF5LfHUWhDosFLeLSdzRe1AId3d1czLMRyOY+veD4DhfDzY6bCUouCjNUAEByhA2YbRaMu0ExSXz59qdJNRZvLq1qbX9Cg1tD5/r6iGPI3aprJTzlIN9iO4mKH3+/AewyoZsnFWWXnZ43D871TsIY0I/tv/Xt7dkE5FuW1mrMlB1y+dFz9VNQCD+ADCiuFYKLGNeY/jjFiacW9AlrgsNnb2/MheO/uPUUQRsRTmllY8vXZfflK+6/eOAi5yK4D2hr0OA4qj9Q48CHZC5RK/KV7fYJT2fUMdU3QcCpmCmIfe9R8VqvkOs7N2iUO7xhwcA4PP38oK8fMUydnQ/HqD5023601zKLBhKnaaWvp9pZZNgeHh6qXa2aYwEzq95uO6WKJif0tXTpTjp+LaFTrt7Y1ikW1f3yoq9KNiyUwKl0uuHgC0y+wYbB54spqNe9reI95jijQ0/NzdiMsVSru4CnCthElTWZpWhu3NqxIteXvGP2jEKIJ4EAL9Fsc+eJKYac8irqDtgZF7IkCxvx+F/3OWwOu/jiFe1J83++CvbgdQ478+8micULbmzA/Jvah34pWgjrUftW2cAhfP3TPE0FLRJEf/exvjObnF7S8BE85Y7HK/sGBu6mwEAgiFdgAKJQ+fPyBlpcWg4XeOM3CaSF86nd2FNDkcFYLp2yUePq3RxrhJ0zd7gYntGuc0aLyn1CgUB36hE0kjO+yiJtHllwoKD8776XI5fWNPvurz53ITVcAGR/eK507JzfdG/gfPsq10pUG7brmCRFIkAiCnWbD3rd8w+BVzUZH+WLR6RMQ3ulsULKVLy/Mh52hA89lVGrUvJDKzc6Yuw3Fr1StK5HKKpMLC0unbMAhRZ47jhfCU/ubb57q2fMX+ug7H1u2ms5m7ZmbJR150HO6N0X4qlQyxQ9IoErMfa+vmdmZ4OCloOvnROcwpStDMn76ZtewCYwRcESYAB1GJ4yrcjmPdZYL00X0QjqzQ2ptCTrwYRZogDHLw+vlqhNrbDSTReqO0CijZDYdvKHtdUscUvDhZYnjcN7ByF0o8BDYdL3T8ouJvae7CFSFo5EFFCsLi+a3nhxjcp8L0mm74JHRVzBcxD1xlFerbddCc91hsmAnSQcYjej5y109fb6rRqWpxUJRc+msUkh2SyWl4eB3W4rHeMGwvg0YI90Tk1O/N1KbkTI3pePKjabmprV1744WVpf9kjRLJSW7A83EEqqenOv84FArPPexkZqDrjKzJNjPmo87CVPwy+WFD7StgRWLQHFvXu3aaAu1KdJprtejR480t7Ss+iASpjE48IdHOt5/q36r5eUvvjbu6m0MFDIzA7sSq1w8Y0gBYlKKGCOvdVpK5DPmlJdadWPB4PSra6u6dedOCI0Ye9HQeNExw+7hwjPpkIA+BXMB06BWmKR4N4G/BpmkZpeXbGNwdX5pfnyE561VUTGfVQaJOOn0iZTVgDR9fJ9lQi9wLsxN+WtwqJ1eoOJlmTKy4pi6YL49/jXY1sJWgmlDwEU67SIPawcsmrAOlJCYpGUKU+rH+5pZnDN1kcaIZ8jWruMJAb+PYDUQ8QLfvmIkRyFwGqFwJb087HV+l5EREljCIm8Cb3yr9guikvc/5n0s+t0i/71u2/YG7InGykObiI0x6HdYiL1Gwuf27+/99Z+OgDYYTckCpAgYMxyFNAbwWlgbGxvrund3R2ukWPRD5L1TMRwnHvBPm/CMo9eJgbETFN4Ul1faffbCRu9zxaJtOikQMGYz00V3T2zlWaZhzkI8EKkXqVxOu0dHml9d1eziohVTdIQIXM7PLkJH1mx7fK41ml5OPnz80L7VGNUc7r1WASk3uWtplGthlMJfhG0vIaEokHIwRMplR1bdvnXbXsy7z55p9+ULffThI9O5Tm4uFIeUH415tOaalSp1fe9Hv28s22Y83Z5NyCnOjXLV4h1sSbmmwCCF2RndfnBPm3fuaKpYsCQ9SWfKkjBJWg30wbAswBubLsfjFv7PvER0VCOZckTJxrZ0iCz54sLdM0ZFiHooZizEKNJcF+AcsC66EmACOikOEnim+F7gSoc0l70AkniuCUueSDquRCHrroxZ1tmDYLRwO3nIKNLxqD21sYwcoiazB0c8MDHwLBgfL/iDgDVvLK1YgXh4sK+j4yNTMIFiwK3xzKaI0SGxnAHioEgDE9VRonlBRMcYLFK/+OIrXV5UFOnJ/g9xYC8mASxYo3RzJLJAOUSxOMYCPboDKwfT9V4srtNaWZ1ERIW1JW19cF/zK4setxPDkRLNrspHpzp7vadZwott+drR3NKC5lYXVTW1MFg3wr83K4R7hg86Y/QgopPjM1XKNSvwuJ94mO/cvWvK2pu9Q19vZNZMF9gSQB1jUYh/B88U3wuT5SQdnefJ4iRPPSy9QnpPFxVtbsqKzMtq2Tj58saq8WDsOrkvUNoQkVFooMpShLnW9m+HvheLm/2CdJulHpS5p69eekm4deeO5ftHB4fGoFm6D0Yde3Evzsz78J3O5W0Ry/SI2O3Zq5deaK5tbWmKJXic96f8zoSJAjVgOckz3u6qWwsFmmfTi8d8TrnpaXfSQCZMUrwHtkVOxtWN920VAM0OCieGVzzv/LJjY5dcwb7fhakshxkybgolrCeaSkuu3hXa9yEJt0XvFWj+7zsb0HEB/bbz/bbEvl+oORD5O0H+Hf6cpKdwRplr/Ts86PBFw6/I3/r3/nSEvh/HOSAONtF8BJxC/H2p9p9+8h09vH/fHhz2hwVbIV8vmQj5WpbDQG5jBOOxD6kMNipqtHV6cGi8FPnmApLv8UmeJpuQmwYUwKmISo9lAJgqdLSbGz3ffWNcl5OXBxGNPR0gY7jVSNVG2CqDN1HwsxkVpvOW+hazaa0szigdj3hRCM0O6lej3rAajEK3tLBkae3RxYWxXkz52TJfHh6absVrvH33tkbpuFqjgRowJkZSdirvEfPB448MayA1ZhET6w8dWHpxeOxkEHuScJoPRyb6QyebX1vVh9/7rnIzRXPA6UgZf7ktk2wyxkBuKF3ORMVmJRZZcnCx221Vrq680Np99VLlasWKQwJRWaiwnAnLOeh23bBoc6QQ8m+I/2FpRIF2cUaJRRHkEACWSCU0wnksg4CmZwGKPRjo7Dh4Gf0kFWZyNpXv15qqXN64MCWmMmZioDyjm+MXrmDQt3A87NSbOj9jl3CmeQpIJm0TdQyngLqQ0LKcYVPvhx2KIa0P2CWjfiSiq5sbffnrrxTpYayVU3IgNa9LmsY0Cmpjr6NOq2Z3u9A9BzyeWLfRMGT78TLDxhmlk5aqY725eGdLm/fv+nvCyySC58rxqS72DjWXzZpxAw8a6XGmmNUwBzOEn3CgwZB7TaHDn4FMwr6Oj84VjcCnxSd5yRADnTC/z7FKvbixRwb6AAcs2O+7PfbtCPsbioYzBBNxPys4svHvOMiwHMXn3NCezaii5lSzwO2OvS+USmp6ccGFDOrbEgG8+VxIhrH+gX1KwIBZ6SfAnjGSikTsJ0MHja3w/Mqy68Tp0bHpcsRxRWNDlUvXyqWmzAtn2X9yfOxpjUU1y35ocXikI8jiIGYM4Dm+urlWpRksbLOEVAOv3FTUdX5izJ0vpkRYD8wuLRjW4oDhRYF/D5zXGHactkPXjBZhNIp4NwAcC05dq1ft7T5DXuTWLcXiKdVqTXXJYI3CaAkJKS7oY7vPybIw5DCG0IJ3CSfjYMFJ5zyJ/3p/EfitdHtCd2XqDHzuCVtj3C64cXpfOehmd0JNZLn/n/zn/8UIdgbJ3nhv2JXM2WJDm/bj0fF7v/cj3bt7N3AFcRRLkdQRwictnACDRKEUDCWDeYoLdNQjCx7I8FDpEli8gYlxwVq4oCHfLBTtNudRqxd8qaHs4DF8eHzk9GsuOhJxfGN5kIx5DcktrKpcrjgM1GGVqMwyKaXSca0szer+nS1l03GLX+igKU6Y2CPEmS4UdffOHcMA1426uzSM2xm3jl6+0un+vhZmZ7Swsqi5jVUzDRpYVkZiKt2QtBLRzsPHlvyyACVh4urwWN/81RcuFqlhRNPZvLt1lne1blf1UV+jTFI/+KM/0Pqd2+4CAn87UHy4Pk6UaZLqwrIk63vpznT8EPlPxl+ggVLJeXgkb9OBE4rAYTmxV6WboNvgoxlngYWwduQ+QjlkY0/H33MiOak4UAwzNokiDaMtRDlQBsdbbvBwRZRNpi2NjsRHDjxoX1c0bAWvCQ5XOM3IgCkO9u4dRXRnY1Otak3XTGUL86q1mppbX3UyORAXB1DA7kIaDx2U6VGOCArLFzp4ridK1N0Xb9SrtbU0M28BBKGx5FEieBpB8Wo3NUR6jkOmPZ55ZOiW4orFEEUE1Rn0QA7f5migzMKMCktAWdPOPeSAPNrfVwX4a35RkW5Xe8+ZBhMqzhWVXS4qlgEOBMphIRXy8ur1pirlum6ua2q3+xr2I/buQAVXx4tl0PMuplOq2hnQeY0WRtB5Iz4KvjLvd1f2OSdGDT8O6HgIoWJRH8JcP9gVZsoA/VEMEjHVsQ0eDpTCnZFknJlprWMEVsiHv8cegU597N2SRsgCfNHqmMb5lkCETst+MRTCaq1uK1GC+xx8nI7bytOhtOOAYnfnHKixmH704x97QedEcCuIL91crS2tWuz07O0bC1QWskVhDNy4LvsZoUDT9WKp0GFSQ+gVi2ptfcNWs7lM1syQkHVI+gke40lPI3t7+2acYZIEpzozlXGw7srqur2/UXHyHKAmtX3vewX6HfY87mDdFI0x6Alz49teOcRb/S7MMSnQkwXiJLx2ApNMDoBJBw2kMenMA6MjCGeMX/9bf/ofjngpGvVmsM/TyJ7PnEjY/eFH+/3vf093bt8KWAyYsk+WAJ5jfMNT9H6BdqItY9II68iIN/d0XoD21UbN3S4LjDq0n2hwRGPhyOlrrT7Ls3bH7lPIkFncUJQrNzeK9BkDG6bqwWwoNZoe4eh+wbroBDLZtO7u3NJUJqH8VFzT+Sml4hFbb/I5uHn8fHgNrC2vGGq5rFX8/ZjCRer1/qEu3h7aowEu5q0PH6pPZI8iavcGOjw4UT4/ozv3HphhQFGvX9/o8MVLHT1/aYXcDAsJYolwfYML3ayrRBHMT+nxD79raXWcLD6gBsI5ux0/K5bev7c0mJzuIZEhHIj+7yjb4MeSUIyZ1NWlFVZ+kOiiHUoATS3qYjDq9bW6tKzbW9uOtnr97IVuHH8EVhzioCIpmA4ZzEsMUXRGgR3CPWb772Uim23k0nQuw7bpaP2buoat4JHcZQLD5D6T8jXjQaNAP757T6XzC/s3s2g2TQ4c7j0XML4WSG6I9xoY3jCHllEUF7jrkqeVOvfy/Eq9St2+Exy8HODw8wEaMZEH20+OQ3r9bLOwG4I7smRLelIYDfFwwIaWrzmyr4h9QdJJFRbmVFicC4vXZFKFqYwqZxd69psvlYvh1DaleC6h3ExWuTzLYRoU6HUdy78vL0l6ySuZwMsj4tR2XujDw7f2qp7H6Ovixvat+EWHoIAw3pqWOKbV8WwEBdrIdD0fUjA7eLHhaPe67r4jQCq4sIEHcxhRWNIpXVTLqhPhBltlbkbrt2/5HeQgphHiWrMs5ntAqIP5WYe4sWZTF5eXhk6S0zmbYtGwQVrs1ZuGQ7BSRbTG9zC3sGAFKFAeriMsrom2crpJp++G7fzwWG+evdS97TvKzRb1L5/9RsPoSPlYyg1Nr1o3BQ+mEjJzvufrek3n5ZKqzaZ3TEwiYN3Iy1fWMBSji6+6ZtBUoscA6+fwTU+l/DGF6aLyBUyrFpXOsPdgwRoYV+9jyZPCOLkPPFcTDHqyDHy/Q550xu8X9smy0DsauxAGhsjk1/sFms9tLHrsax1e3VCcXdD/jX/3b9uwH3oMbIPJFhKP2kq5qju3b+vevR0tLS6EWHS+2FhCDFDP5n+CgfFQedtPAecLg+FRHFDAOVU6bhcy58NFYUKk1O8gra1o/82uRyf+7tL8grbWN5ROJvT6xQt1ycXDAwJLP8ZHEkAwOmo2VaZbY2M7HGiJpOfNDS0szyuRiupg/7XSSRK0pxQZ9NRu1lUplX1jkaZC7cODFvrOaaXklITp4oxx8/5NRf1a3WMuI+PC9obH9nKnq2q9peurspaX13T33kNVbsqW41bPL1U5PtWgXFW6N9RMIm1slumgOxqpFRnpElvOfkezm6vKLi4oWSzaSIrFH0wAwxqplGEj222Pg3ZMK4qR3BJYIoxwEPTTxNY7VRsP47pvKvAHuYRv9/YNK7GmBmohqYRQXQ7Cy5MznRwe+/7YnzkZM0WL7h4+Lb4QIYxhbHxOnBdUTBgW4wXoaNhTvpDSFA9XHd+Iakib7vdVUV9tglqTHKRwjKO6u7ntaQrP7QcP79uJMJ7NqmV/5ZZhGYqO03dgXNjSccyfJvni/FKXh7BeOr5Hwo2Pl4CRAgOrTjso8ogr42tyiDDNjYiOAqyKqjuK2vO3h5rMUlvk3QNl8LRodQyX8Vw2Bj3VRn0l5otaur2haUz4SW1uNHR1dKJiKqNht62r0rkWl2Y1NzdtU39SvHmPYBldXZY1N7uinZ3HikVTptcdHx9rb2/XnTbBxkUOXLpY7oPpY4EWBlbrnz8acVgq9xej+UmmI1MPC7BIGnc3iiVWAgP16h0vfL1u4d7xPbPcZUkWkyooeSnUM0Vt372j4vxc2C0AzXA4dLpqXJfUuSkZC+Y5BEO2MKnXNvTJQjg1iplfTrwYjUUmn9PmnVsqzM/665FDCJzCBASjKdaXEkOpenalN18/12wmr/zCjF5WzlRu1e0lncRFjz+jGPYXjD/DsElPF1Trdgy1EDbNtYJt5dAG7sNgpEsHOTdcxxwooqHhVqL0pqYyPvCmZ+b06PFHmpldsFEWYQ1+18YS7UkBfR+KsOfNeEn4vgpwUlANbo2tQyc86Akcwn+bTLLvd8/vhGZMpU4i/7aDDgjK+JCmQP/Nf+fvjOwdOxiogvF5r+cxAc/UpaVlO83NTk8HLjMdG5FIQCC8TMOR/ZW9wBoLJZw1RXFhAQr9xBvXlB8wh7xmMx7r64wfmPFEk9p9tasnv/nSJPm1pSX96NPvanVxSe1aXV989kul4zH7Kww6bZ0eHur85NhFidGng5d1PK7bO3ed+LywvKjpWVgZhzo+PnAuXIGvqYHyGPADu7DMAzftBZnpdflGR1cXanTooPNWUuFrSydNMeNFJgniBk/ddifQm3oDzRZntb68rhdfP3NHh6igX6kZv4PctWDLx1YQiXTaPkh6qbg6iZh68YiuMebp9/XwOx/ru9/91OY8AebA1hGcn0VGz+Y5LlSYIr1HiwKuwPifIszCh+4G2S4dFsWZRRx4aT6d0WyuoIXx4XN8cKir0/Mx7W1g3LJHo5BOaJCJG3seQJs1ljIyKwVvCJgj7ArCngJOaUytdkW4H+dHSb+0zVpDJxcXqg77Ss9NGzpgYUlXNF+YNoUMgxsOR2CudLHo6Sd06VEzP1ChApNQoIK6ju1+S4cv3+h8762mInHNZHJK01FiyNNpaUghok6nk35BMYfCK8YTDCo6oSqLq8ckN/5NM8FUznNVjKelVk9DkrIZfXF8Gw1Uiw/VTEiDbEKLqyva3tx0EEUB2meppGfPvtTq6qIWFmbcQSN95n1oNOnmWtra2tHS0ppOTi4cPUWqdLVSVioZI69XWZu+h8aIjpN7AZ0xQVAEYgvYUxvrPnT3dnedvM19L8Icmp9VPBO3lSdc7E6tpfL5tV3w8HTmF3oCvNjxN1EmpVKz4cMHps/67W3denDP2LCfG9LrLy51iVmWw4jTnuYQnF1h3cs1xiis07VfeTEX3AgpMOgQ0vmsCzRxVnD6gTn+f7be7EWyfcvvWzHPY0bkPGfNZ7jnnnvPuW66JVkNRm1ZuD2AQG41BuEng/3SBoMw9ouxsKUGGWGjBwtjPxj/HUbqtvr0vWeqObNyzoyIjMyIyJjnsD/f39518jYqKOqcqqysiB17r99a3/UdqC1ALym44o229W6bdn1yplBguvlbG1qj2xbVLo2IhUbTmx7pwld3tmxle8uC+Mnf3cmCAmMqnql8Nu8c/0IRsWTYn4DVy1lBSfNDaSPA6JnGNra27POffymKLLat6XTWm1R/8tD4bSGJ5yHyAHf+CD14v+cLdHwO9UMqnnZPnlmSz4P2MWhXzB1TA9jqI2vDMzr72GX/4d/7TxcspGAA8OxXb6oa98Bmtze3bGdjU0shKDhwMcF+Rfdi5I3HZBFIcWfMEHeXrliuci4TjWWB3gTkelyquGCKocfYaKGHBv9kUn2P3x1aOZe3teKSxaAOtTuAPOoUicbBGvS+c69OPJXNWG88stZwZD//1df2+MkTvRZOTHCn+l1NUU2s7MNhOqi5NsMFHTbIewk25cMzu7i6sNptXQsMFqWCWcZjFWfAHDqfaDwh3nOz1bZUOqsFYxiyfndo5++PxK1m/GexQtedT6cFJ2CJCFSEugpbyDaxRd2ubuZap22jaMS++mu/p4cQLE5m3iizGP9xbkOkAv8YXG889jDpgDUaDUsn0yp8KtQUOHljYFLE6D6TZwTCnLTMd1KS2Xbumnb89r3dXFYsFoxoyYrPAXglRTpVKlggEbHeaGgpNujJtA40llhcB5g9HBxQAPG9CUZmtlpeslQgYpN2T5OExsugWbq0ZH1c3ehkoE8GQrZaLAn3vr2u2dbOthXXVy2dJ9S2p1GYKQGeM4pMTKv4wftrVm/s5PVbC/XGFpnMbJmQW2KdAjPrQy9LJgR1tYd9JZSwUFLSOawTbAaIEaPp5vrEYsaCmrUnQQ94OthwYkk6z3bfkixTxxMxV2apuF337q1pY0uWivKl3t/eU4GZDPt2UTmxoSxtw7ZUyAsmAKeFg57JFS2TLSj7sNXs2G+++UupP1eLRU10OOcBU8lfBSgmHrc0PutEXWUzVlwuu3DVfM467Y6dnZ7KRY/PlwNueXXZgjFoYiwRI4KAmrVbuzg+tbvrqqXwSxaR3fnhQJmkt6w2m5Ys5tXpLu9siGe+6nkwj5hKmw25V3IYEAAx9DjRmpwWyK8d5W7nYF8LODBsubd5Zmh+bB7XgqaO3xcldjiS4x3POpMAOYrtyUi+IDzj2BHQxdNgqNBFI3bw5Ik8wlGWtjod++6Hl3Z+eSlKcDFfUPQay22aQRbMCifoD22I/encJEyZLZhIIvbi88/V5XMA3tzVldQzHkM1pYt1ux92Mz7TQrsfT+rtLxD5la+RWMVLEH8IizwUpPidNM2pGi8xNpzpll+gXQfvQmNdsfaoe97uJfDX/9a/v6B7gTbEKEW8Teu+pbRsRdCUV5SuQJfGT8b1Oy8gFPXY6saquKsUeMjg4nDIm5in1wuahLg/HqlAg13LJ5gbEoYCSeIKmp3ay2+/l4qK5I7lTM5W8gVrVqtWu76WKgvObYgRPBwSHlYnWywSta9/53fsk88+0YGB7p7lCttbCvrNTU3/LngsNL611VWNRtrMhoLW7bdlUCOZejQqAr0mBHWrwBMTFaZkIv3R7Bs8k/TnVrVmsd5IuBmHAhcbXxC6DpckXrL+oC/HvGfPX4hqd3Z+oQeY64VJf2lvV0qtTI6ljRMgCM4ADmK5BlPGWw5y0XgPdMp32F3S2bLU5KQes2R1DBoOUzb+/R4L36ACM8W+mJseXNKy7yo31m925CrH+xkH5xqB44WMjJDofrgWezt7ip2Cz814SzFAXQZuHI4jhpnbTeVaxTlOBzxyCTh0fwoMZdEI/Yw0CgvY+vKaGACVkwsd3PvPHwuWwA6TvYCcxuTt7QJeaQqwB7g+OZXyMKlopYktJVLOwyAeFmZMFy6DpVTCIvGEDh0wR+icUDeFx4viFhMdE1opnR6dIQVl2h8KMpk02zoAUPEhfJoyJUSCdrsYayqAIvn5Z19YPp7WAvK+e2eddkPvGQYGDzT3A8mMKAAAIABJREFUM0rIXAH4IGzRWEKTxasffrSLow8Wmc/k+5GUDQIh5hPrjofyYtnY27U8whzwYdSXQSYVWE4zsZfarXs94Jl0Shad+JzwNXBqwF/vard2c3lt43bbxu2O5cD3fQlxJGLZlWULppL6eV6vWWc6lL5hB/l9Kq3JFJiFrpkO7/z4xAattjpbmED8WxT6WDFnpY01lxMox35HF5XDIvJnAp7ZPTABIfceDHQ/0rBw//L88xk1Oy44gL2TRFRM4rO5mqWl0pJtbm25CWsxt7vmvb07OrJqva7PJsUhLMIAEnbEViG3bxmzlEXiTSMYsAD+G8Gw/fyrr0U7HC+mNpqOnc5jSPF0fGcZFHnCEx8z9peEqgUeE8Mv0CJHPAh79WEMf+HnQxy+J7QPi/hQiSxslWHoddCofr3ir4OBov37f+c/XlAstkUGLwlgPzo8lOsciwdwOWwpiaHBJ4MTihuei+xwnbyVV8pWXl6WXJzOgQJNQgEPmew/FRkFzuKWi+JwimlAl7hQV8bJXTm/sD6xNaOx5SIxKybT1q7f2sXpqTBtOkxwUTAxOrxYPms7Lz6xnSePbXVtRWZJg1Ff3Tn4EycBcnMeZJaQXGDZjfIqPPeqoPNb1A3iq7+UXD4aCc9icQPneW113Qr5oooMOYjv3ryz6uWlrWXzCoOlkLItLi4tyUeAQ45/g6Ud3e5XX30ttgkCG74fcvYEcuxoRA8kaKtO5wi8YHei6wZgMgkG9XooLnQK5+cXViUgYTy27Z1dHUx0z/DSWZLxftmC8xDIxxuZNrSmSlXjJX1VPpW1YbNti67zQBgE5zZi35tJCH/m9bALyMWTsmONh2OKZ0pBDUwmtF2He51Mxe3i9EQdKF7R97d3GuP1fojh43vBTInFJDpBzFJI59T5cBNyMPFeeR+kNqNcg5XQ6Q30+ywzL05O7PzwyIKjiW0WSmIZRD3q5SC0sFAqIQwU1WW+VJIzIKnQ+DNDK6ShuKcbhM6V4tqXJMJBHu9EQAt5Tl99OLbuza0YDNkwtvVms0jIxtGg3S0m1pqMbfPgwL744ueilU1HA0smwjYa9qyPwKjvDKWgv6VYNieS1htgExoWi6l1c6tMym791sIqYs7HARiDpOvUUsF2nz7RToL3ADREBzrRDiek7pz7gHuChkBYKXcklMnpzC4ur+y2fiub0mVyHK8rFmOnQVGFIYPeYGXZUuWSJctFu+nc29vzE+0+8rGk1Iuba2tKvKaxEKWWMIS7prBh7iEKMsKlYDph2dKSzJSUlSmPLGfWz7TFf/N6WcCyG6Ebp2ZwryleC17wYi4PGho5Pie+h2hn5mKrmLDwkOcA4+uwPcCfB98VPl+gtxypT7IzxQGTf9uZ9uOvA5wP7zkUwXMmpgKNfWqr27YIC2yWlxJrzd0B88BzQxCDWGtOwi4Y1+MyO1aV58/hQY9+0fW7ZB/PltOmX9g9yfhHGp8OA1enBK1ALfUofSwn9b3+6f/2fy7kGaGNbkLUtg9HR3aN0xr4JUGYgZD4qxmp/cCfJ8KqKSQwM/DgABrA+S6FbFpuahGvC5w5fqbXxlNIeIEsFnhgkVxSbLhZS7mCbS2vWGxuVj+/tFblxm646apV4eB00PfdtkzNwc0++9XXlt/bsXAmpaUA4xZimYiXXk0XqTRrqFcsEkl/GQwltdVNTmEVg4ItPZ0A9KiuTnv/grMU44FDZMBnBmRDocVakp5wDYMcEo75AMFdUWPet+zN27fqFkqlkv6Nn+MeJymqksxcCjiLLYpnPO6up1eggZDYA/jLBDy2+QDx70Bk8vrVazs7O7f63a1EB3SDvIZ8PmfZjPMi4D1RjKDOEUjabjVl8bhSWNKyrpjJW/Oqaot2V0W8NR9ah0VQaC7vZmCBFXDiWMrO339QUd0/eKQiEhLPeaGHBo8IPjtYNciEb2s1+fRCEyRh3S2F8fGIyb5WeCTmPWDEsbgwchqE/UeP1XViyE/MFynqjKosFNu3d5qsovOFZaNxSePVrYdDVh/3NbY/fvbMHj1zi0exP7C6nUydWm44VDyYvBVCAU05jOl8nhzCfMbYDbz89ju7r1RVoIvRhEur5jDCDS0Vt9hS3tYP9pUyDlsCoQZubhGGRXH4nNgDJSyCo+F4atE4mYJBHUjQMMete7s9v5DPR/P2TpMKFFFYI1AOd58/tUQuo3G+2+vruWPkB++FRdNDZBRikRrWvSryP5CcF6JMA4A74OePn1i3dmNdni3yIym2NE5gzbGIlXd3tCNoDPv25vUrTa1kCgIx0owh8JC8fDxVwecA1tI/HtNkhBcJVERZ7w7JakTHwOQYd14UHguBhSjPARmDPPuui3QsIxrXIUracEjUSQohhmBMiUCIG5ubLuAZq95Wy45OTuzD2ZnuI+6VQi5v5XzeoqGgQiS0GZXCciJWWq87tEgkKc+N/NKKPf30M1k1ADHy+SuSj0byY9L8T4ng/u9xWHz0kPeEJh+ZNl6T5y8JVbg9NoaPNWvx63ly+Bai+sS8htV5czgKq76PN7mDpatA/7P/4/9eMNJoOTjoC+Kg2wDXYVRBms2ZxikF1Q2MhL9IcVZHGomooDFy4AVNLhtxT/g/MApzwkshx5ubkXKMIopEiY6CAQ6PTihXuinyqbSWOtwsjMyhycyqBIfWalYqYoKe0WiCTJqu48mXX9gq9LcYDwS0mbFnjA7O7YxV+Xe5wErcVZqzkyhLEopkG39hKH6cyIg81Ek7c3R+SHIqCSkwjQs14NSlG4B7yqmNyxs4HGIaijRBA6TSMP787PPPVSRYrACXFLJ5GZ4T0wRrYQT/NZ10Rk/ehwu16fDwSAGfhLtub26LP4sPByrI9+/f28X5uZ2dn9tgit1pTJOJqEl4LSwWKtbllWV1R+fnZxJD5DNZ+92vvnZSa6Cb6o1dvXpjnc69DaIBGyfCNo4HVVS5ZmuFkkXHc4k0yvklcVAXsYhNUf8lo8qTnPRGlmaTrhgjpNUsYcfqmGAXMM3wOXM4UqThN/ubbyYZsgI5YPLlkqXyefF25exnZjfI768ca+O+dqOlLXatUDfDsFUw1w/MbRqN2Pbunlg8pVUUcyEVCyVvw+SQbST3gkt7AQZzspX/3xAdqTUd3GJqV2dn1qzUrHl5bdGhy9qkWMDlTq8tW3F7wwrrq8r1A4NnYgE7xStcylnPd4Trj98HXS2LcOH4vYFNuz1rX1etcXlpc/4bgQqYKQ8nvP2DPdv79JmwYYrRTbUmW1aevV2cHpdXrN1t6xmQ9J4zYcD9OtNrvGvf2+nlhRSsX3/6qQV6A7u/uLT+7Z0UrmJrRMNGnkh+c92y66sWL2Ttu998a/lo3MKEb+AUKeFLVA56QFbwtGFgcBjLMRL+ezKmAg0UcYfQrdezTDYjEQxNgwrTfCb6JxMkU7dCJphmBUnM5UqnWDxyascTwaqQE6QkDRJandVBjZVw476t7vn04tJa7Y6aQNdBs19JWAaL12TMEtjHknrTJpS3Y7M5obRmj55+auW1Dfm0IxqD1KB7EVnpX2FxPOyWgWOpAb4Bkl+M/V/9JaEmXS9JxTdT8heHPivkrwpYuBf5vj5rQx2616W7FPqgBf7p//5/LWQU3iJJ5cpu725FKGfZhdSUNRkYND4K4GAUESVDgJWy0WVEcYe4Ohbe9O7+vm3v7KiT4OLKiRVFlDe6U4xw/Hr79q29evNWSzu20qjThq22rRVLtpItKNmZlPBmvS58iY7QSUUbKtKZjVV78Tf/miWXSxrzKdAwUbGP9DekftaXDhVMYoAthNGi0HM2nJXriv4MC1XBBR7Hm1HJ18u70QWcOa6DCVxaDBbwVc/NTV69cKUnY0m1KfjODStsR+8OrdNsWz6dld8FmCQqq1guLZUVixqKayKZtNvbO/vmm7+009NTN+ptbtka8EIy5aKFKlWZHVVrVZssvKIzm3o2ny44k8OSLT/eKixGwSxh1Hz69Jnk9qge6eaOv/3O2u2WDSnQwluRDDsstZzO2Uoya43Lmiwv19Y3NK3wkHcNReXCooapflQdKDggHTyLSiTjspdt39vx0ZHEQSguhetKww1HNCxONt0QysVgImG3nbbVW03dV+RbokKFDbPoD4xPJkR3jLBiMpLwpxeN2srenpaQ0Ox+/tUvZbeqCchTO9KtCxvl88EMHsy337MZlLqFg+zCiagOC9gLH75/aYPKjaWYeJCvM2GVCpYoFy2/vmqJYl4cY4Qi8pOQepblkaNIKUXHAxexD0jGEjZQ53xpzYtLTS1x6KHDsS24dhwa8HV3Niy7vqIMQIyzWFTCkW7V72xv02WBAs30xgM5CrJBjEyDWlwPbG615p2dXl5qMfyrTz+zXDBstXeHNm62LA2TCriE/UI4ZInlkiVLeElv2unxia1nC8L23377vaiQ3Lu6biyDp1NLguOqyZoJsmJfgaycRTrTEmpcPlsHNWXF6lChxkoXSijB0jArBgN5vcBZZ+k9nI00abP/KZfLyjyl6Lt9ByymuQ47fGpq9TtrdbrWJHKs01ExS2LRm4xbPpdW6lE+l9I0SdPVaeNnw2phbi8+/bmFoikbo0uhKeNzZfL1Itooyg+pcGooteAMqUD79GN/IfjQ9OjfVIAfdtAPIY2HXh5SYbuI1I9cbK6xXocfn/qf/ck/XJDvpTj3+UwjhusMRpJc4p8AU4ACrbgjb3uprD0wUoVI0qG65AMqN0b6u3v7KlyISThJwWV9b2BeFFAKvtOc6ttbW7a8VLbLk1P79Z//a8vHU7a7umYbS8tWPTtX94FPLl0Qm12wTx7GRTZlkc0V23r+1NbWiCZiMcCoFRPMoY0pH4R3qPDG6apYivGTxRdwBcWDGxIPD37l68Fwf1L0uIMJlgELEUZOPkBk46gqWWDKmBwDcYQOEehnLnQA7vCg27d3r9/a+YdTOXjpoYdRAP83MNPmng4ZwyOMgjgIfvjxpZ2ener6aWFSLGn64GEA5mCpiVIq4mHo/Fkqmdb4B+6ND4IMlCYTGS6traxIPPTs0SPtEtKxuN2cn9vxt99bp92ySSxk80TExuxpNLYHLRdL2kq6YLdXFQvOTBTE9FJRDAAEKEj0beGWf+4mU92VrStLInjIfUIN7hpWv7mRkIDrxBY9U8irkObTecERfL/WaGCX9bpd12t6n3iDLAZD+/zxU8uEIzZoNJXcja83zItIKmXjVMZW9/dl0MRD/Nf/5r+tVA4OUR5UiWrA+jzXPhgT7CWAh/rdnt3XaUwqCiKA6ljMpK1GU/DhzNLwp0cOeprHIiqidNLZtWXh8CzxRCH03jfdGF4cwt+1QEK670yEundNCZh61ZplLGjxqTtABkS40SllEpZcKdkwYnZecw3D9samlnMXxyeWCEfs+fNnVl5fsVAciunMBr2BLbpTa9y17HbYs4t6TcWdafTnT59aPhCyo29+bfN7loUJLRTHYNfJuCVXypYul2z3yRPh4yxfJ/cduzr8YN1W093v+K14WDkcejpTmhD2Cki/KXDYBADhyOEQLB15fywiyuv69qYaKjpl6gOHPp0zWD3P3F3jzqr1miZQFtL4acN/VmftTyCRqAyS3h4eWrVWFwmBws3iUJFq8uUIWDoZs0I+rZ+EeIip5S0JF4uIbWwd2GCyALHhKJUamIM0GPwpBOO3sWFnbCSo4QE27WPLDz01HuLNPhvDL/h+Z+2zO/ysQte1O0HKb3lveN/sY4H+/T/8u+JBU/j4lcLEUsI3/kEgQnF0mn23debkY6YjmJERkkLnYyh00AePDmz/4MAVumhMTmUsMhQ7A33Ny+qD2oaiiXGUE/b06IMdvX5rm+Vly0YTNidah6lqMpN3tMxdPPqZom9I7y5k7cVXX9qjR49EV1JMDhHynlG8nxTje1yowEJHarbs8vLKLVrmM9mAUqB9qWXMCxpwzmTOr8BJPR2mBI6NmomuVG5jLDCBioQpRxXgKkwZ3jWp2LOFVS+u7ezwWIUHuSwLFtKcNSOjUByN5KNL6OzJ2ZkKhxZnSNBJCMfnlmvpUXXisYiUXMqGQ8GVzVmvPxTHEyc7rvlQ1MCm7e3u2t7Otj0mPms2F7ZJXt/pq1fCp6fhgH6OADVJQIdjHIlZIoAf8UAJ3qIVRaNatCAZzi8vuw4Q6prsJc2JRCIRYcSkvaN0xJD9rlaXXJ9rFE7ELJ3PSXWWzxYk+R8G5nZavbZjAj7JtJtMbHNlzbbLK7aJiVejZe2bulXPz2yOsTvHcTRmsdV1m8GxRagzGNiXX/1SCSHaLVA8ceVjksPonuIRxF+iZdVaxXodVHERyf4H87H98qtf2EqxaIPbhlV+fGuBdt+yoYij68UiUkdOUzGL5hFZLNna7q4FozHdk3TQE7D7ufMyYVEuNg6pMIORje87dvb6rXWuKpYBNhw5heksErd7FlvJqCWWl6wXmNlZ7Vq7jM8/+VRUzpura+u17jUZoiPILOVlZNXr9C00wNRsbPeToV01bqX+JDT38fq6RQcju3l3qK6dOC+e20A6YQsOl+WS5Vfx5MiIbjmqN6xxcW331ZqedyZBTRzw0oECSZUHFqAoxyLWnTlrBuxC2SsAObITALKAA51ZKshJD+44EzPPHc8Myy+UjjBSarWqtbv38sxmV+MUzHK6FsOCGwrvj1r91g6PPoiO57ycZ7JHEKYrBglNolk65Yp0sZBTwScjdDoNWDTG0rZk3T5h00EV6ZiamYFFIlDb3ILefV5E/zlnLYcJOwjkYZfsK3l9Hw4X/OoxMh5wpj9CeT4zw6cjet/fGc09LNRu2aqu2u+g/+A/+ntSEvqKF/xmuYgsBCgi4mmybU+7BRV4p2KVoi7LDKSfUxGcDwUVL/TJkycyNcIfQuYt4L1Qi7gZ8AxYLAQl0D0jL6btwkyekxzBR6N6Y+N217KxhB5uCjR/Br9WlDOM4tns2tyWnxzYF7/zK30gYMccInTR7nRkMQhOTorCyBqNpud0FbDLq2t7/fq1kie+/voreSxzM/L3K5VrYXBrqyvOKxkzmclEhRJsFhyaD28yGItfzMaa1GD8j1leEoDJQ8r387m4qPl4UBu1WxVqxlaw2lA0pGUaRHsON65Pu9fXplqqOg7PWFTvJ550GDkdtUtjCAp3E3MAR8JURinJQAiwIFBIYlvKe18qFe3T589sb2tL8BU8b/EURiPxpc8vz63d72rqcR4QJOXEdFjznrHO1MZbHhEL+VRAD5zEotbF74JFDTFbg77c2EgngVccXwSsR/jpVUVdE0sx3g8yb8JOc7mSLa9vqCid31QsVSyIiYFdJf8+32PW7dnxy9c27XYtMBrZsNNWIg3GVYvCkq3sH9hlpSIbSwQeT58/VTcGo4WwWO1S5L071bTDoXtydqIOdG9zTyPzafXSIrGw/eJnn1uwN7Tjv/jOypGERUa4901VoBGu9KMBixazVt7aFKNjwY6CicyTeeOxIV8L+aKHVLyk1iRj8PVbq747tCTiLXmKDCyQSNuYxKLA3NKrZRVolrRLy8sa4fEYwcoTiA+6aPW2Zr3RwBKFjNSRKYtZMpGx89uavT35YMXVZdtYXbWvnn9ifWT1749s0e3KE0fPDgd6KmmF7U3b3N+Xmq5VrVvr/ErybsnOPetghDxkMQqatIAODRLV6ZSB5ri3QwPCNwaKbOuNh2JYQREkVJmDuLy6IoMj5Z76qlAk92O3zyIVBaUfjdtwNFR94fmiCFM3qB+nZ+f2+s07OekxUUIu4PepU7yGbruF47PlMnEV6PW1FUGDgNvBYNRS6SULhBKCOibYjFpYdqOiac4n0tb5uLHf+fqMDqkRPXiUaZQ/d7gx0algxi7Oix9qcGkKvILud88OxnDog99hu8LsrGnZiuj/PRbHbxXov/v3/8GCbTAQB38ZyXFpqSi7zKvzC5HHod1ACr+4vLD7TkdLrUKpqK9nhFSUTSwmfwAghOXlskZ2cG2WKY4PHZKShxuPk4oCxmnMg0rBdxtphAUTOz86ttP3R6L4PIaHW7txMvDpVNgqDzgYYmvQt09+9Uv79MsvBM04Mrgz3NGF0MnlRvBavW7v3h/JptS5XPWEtx882rPPPvvE9vEniMdko3p4dCioY2tzQ6c7DAAVrASF0TE9KFQUkPmIrfFYYpebu1up4wisxFVPOBSvCRz/Y1hm31q3TaucX1pVrmA4rE0cw0GUqYicyDCup1vlo2fKYHNPBBCvI5lKWn/Qs36/a6kkIQVRKy2VrFBYsmAYqtrY6o2m3dw1lDbCjV1eLtmnz5/b/s62FiuwDig8TEiIj6rVil1enEuk4HibHqyD0Ec3HUs2hDD4okytXCqJ3hgt5SVKUcSVrE9rDsO0oCvQRoG+t9btnRacsrXEn1eKwaClckULxuN2gUAqErann30qa0pET5g7Ibbo1O/sHQyLWs3CTHKLhWXjRGMFrJ9M2fLevrjxN407+/HNa3HJSfDmviWyanlpSQWa91av13SAUnQYg4NzHtaFHV4cW61etecHj2wtk7Pm4anF+hNL4t1B44HII2TWDS8slEtbcWPNth89UtI89/gMjxWGZzyMPWtW7jOZPPEn/aFdvH1nNQz5iYpj4U7jEgibxWPWhQFUyut7z6H2LeZaFGdIik+lBFvAC+YwxwGOGCjZhPZYdMfszemxVW5v7LOf/Ux+zGu5vE1aLR0Is07HhoiHuPbgxkw/m+tWXluzeCSu/MPm6aWNmvdaCgpr5sVFnKshU0/X47YjLknmc0oVl5Fye6DPlsmRZosOmvtBLoHhoFMYJhIq0DQWWrqjKCfEGNoghlbK2nS+FYI38FEh2YidC81K697Or65dKjnMD4zS1OE6elyrcWejcc9i0aDls0nbWF8Vno2BfygYt1SmaBZkkqdxg/4LfOknmUw9D2/XsvqdsAqmfgOY1rG0fhKYONKA0r89O1LVQq8zfohn+7/nNca//f31PQjHdXDxb1mbstsAi/7bf+c/XFDc/H8A0np5aUmnIh4Ty6XyRy/hD6cnxs92v6cijZFNCjP4hclMhlEfXE8YcDisos/SC7NwRAPgdZDTodUwujPacyJToCXPhclgARH6f/z1twqWLReKupH5NyQgIXK929WIwwn9yZdf2METwmPx6vWWkX6EumebiikKY+wrOpjajTpBTUaBhZXKBfvq61/ak8ePVPQwZ+J1g2nDoHARDY4jyaelMY8xazLRTcvBgZNXvXGr7nP3YM/2H+2rwPM1MuSeusBMYAJBBZO51a6u7cPL17Zo3hscDClcsX8EGuAB4aRWsopTmQGZwH0djAd6PUAKyXTC8ktZMVjSqbTl8+TrxRUk8P74xA5PTq0LrXA6tVJ5yR7t79vu1rqtlkva1PdZUkbjzuJzPLZGvS6vbgqZxB2TkQ4HHj5EM3Q22DxCvcRVEBN1Rl1YBa4432gcn/b6lsSOklSWeEJKNEJbdVixbBVPPiBTJfBXAhmQ9WIaBU0OCKVQLuneYTENhn3+/r3Vzy+UGZgJRy3OQ47KMwF2u2LrW5sas/+fP/9XsrFE4ECBpmnI57JyXEPNSjFYXVu1bD6rIhCYhazVbtvVbVU32ePtHUtMF9b6cG6x4VQdogzWEzEbhgPWjwYtlE1aZrlka1s7lssuaSwVy2uOn7dTzsphTTzrhTMBm8yseXVtneuKDe8aNmw03FJ8OJHv+Sgw1wI2nEuL141L3fHZma459xyNAvck/dZd806dLVPNZIARz8JukY8nMDb7Wp8tPPHW9bVVPxyLlgjbhOcNNWRhfc1SZWffiVXA7fmVNc8rZv2hTL8Ez8XCFmJiiwQ0laCPQGBVLJetSMpJuaSDIBuIyJKBWCtYTHT3hEZwP4N5s0hlct7Z2VHTxrUCquyz3wI2VDI40VCOjsv9wedOA8ei0NnwOnWmmj0L6FcaQSAzeN8tKKTDnqxls7mkbW9u2ipZksZSn8V7zhYBpmj+DboJCrRfkP1/33WxP7nKuWUvYjwKtA9X+EXcVxbSwT90u/O50n495f08pOU9hEJ+CoD2eNAe91q4tOcLH/jj/+SPF8+ePrNSueTRRDBAmeqB0hdNwY0nsvZTsGSvY/VmQ74V+WJBVBwwVqSuLGU4VYn34WGAXkMIwJe/+KUeZtgFbHuRgkM012KBvlEfhktEhuT+9vUbZaNh7M5NsJQv6sPlhR+fndqr168VEYXy8Xf/+u/K6F0Y8QPfVkmjR2ONn/BJP3w4UQd9e9fQWCeVWiRoO7sb9smnL/TQXl1dSnkIu+DFi+diJHBxwaO5diyuQGdhW/De3r59Z2/fvFVHzQe5d7AnRSOJwnRSvF4OKlgxMo+SC1xInTeKsMu3h1Z99dYSLDMEyzhaqxZMjENAC/C75ba2sFQ2ZWFMjRZADVNDZLO0XFCHE4slLJnKSj3VaHXt5OLSzq4qohVxoxWKeSWCbKyt2O7WhhWJLKNLx2kvQJfH4QGs1VMnfQY1r9vRAUHHy2aeLmiltKzXL5N/DpbF1KqVa6tdXtl9/U5+JPhtgEGDdfv3hy/f/WkEXBicmx7nHgIcpLZ4GjOREWW2t60iwIGMaKpZq1nl+NRm9x2xK4LDkaFLHeWyNqVDo+guFUQzg+FD18ahr3sSOl7zTgcuuYG5Qk44NbmWg+7ILq6ubDAbyfP8yc6u3V9W7PrlW4uPSPvG53khZ74hrky5lKVXysLgs4WiJaJpdeLJGDgru4mhlmdMjDJ/Ak8F1+RZ6oMZj6zDe/nwQYwRlsZS1IYCFkNNijIvFnFMEWCZUEhRURQhdArc19AXfetZaK1SuqbSCjvAkxleOnFqJ2/fWq9xJ0m5moV41AprK7a2t2fJYlFFqnfbsNuzC7u/qum98jqVop2KWayQtWS5YMvr61a9udFOBFYW0n1EVlD/oOeV8wVNae1OW4Valr/7mOGSAAAgAElEQVSppCDOu2ZDSuPNzU3R6LhvofESBAL1FHYSMWDsBsjbBA6BZcN145lmsawIOVJ7wPOh0HW60iEcHyOycdmPU9z4ggu5Cm5trNvK8oq8obPZJYuh+lyEFBa7gJmjDYsnr/aotw+7Xr+IAuX5h4aj5rqi7sMhKtIw1zz4QhDOAzGLD4X43bPPEvGLtwdXf+RBu32Ytzj0O+h/9N/+d4q8kqMdWBvG8uDA9TuFRl5fV3SB2ZKDH2KG0hkN7ezqUhFTWZQ+ij0PCu8DK5M3xGymbpqxhlw5Rp3S8qrinnqIBjxRBl0nnEZFB3ljQ6VSEQUJoyYYIrJXByfH73U4sGr9Rjc/D1s+lxHrhL+rbatCUh3jok62Xjhi7XbXzi+u7Oz8UpxNCrQCRCMhe/rswGIxR/OhAIMH8X0/+eSFAl55yIFw8IiQJHo81sn94cOxaHD4bHDzFAp5e/HJC3v67InoelIEeqm9TBb+CMP7YmSmQ21dV21SuxVTgcOLm8/lHRLTExWOiYgDtsYUrCzscswwhocuFotHLBQN6msIEKDBuK7U7bp6a2241rOF4BIKfiIRs1w2re75yf6ebSHT1emOvetM0w/KL27dFtaltaq8wbmR05m0FUtL4qWKuaMoCgzZ5nKLoxBAh3RL3YUKNAVcvuBi79BJugBYDizOZL4HY/yYrpQHkimMjo5rnUzY6t6OpctFC6cTYsV07+/t9N07u7+oWJQkcD7DaNQ6HMyppJzTMsW8xaHK8R7u7/Xgb6yvCePkGgquGg/VIbL34B4Z9sfW5eAlIPjRI9shluq6ZneHpzZv98QgQlAEg2MYCVp6bcU2nzxSIg4c5wBWUaR5QDuFw93DtyUmbjeezL4aEKtXrlUuErF+o2HHr15Z96aurnU2ck0LRZ/XT3BuJJtWWndudVlxa5fVa+uyrAe+YykchXsftGQ+K/EK/HpSTTLRhKKyoCNWLs6tXrkSFDaaUaBjllsu2/runiXzedc4DIZWP7uw9mXNAuOppj2YGLBKgFzWHu3Z+u6OlnV4r9PsHH04sVuPvrmcL9ju1pZEVOBcDuNfyPgL8zVELPzA15z9jvM679nh4aFdXV1rP3R5ealrhmtmCXc9zwWOZ5K/5y/nea6BPKCh4l7Hkp+iOxwPtSgkOYdnme6ZCL9QMGL5QtmiiI5mBBzPpXBWuIi3oyIzkgPAx4R9cZgPkSoj6kG01ccC7dAP71n4yUvDp9c9LMY/4c0/wSi+YEfPkyLvgEqnHwU+H5eE//wf/08LCg8jBMwGTizsAWkxk5hiD8dWXllxHU4iLr+Ak6sL++b771SgURcyhlKgsQlkIQMkwcPuHO0cqA6eiryZroMinc5yg3tRM/gRMOZ42Yb+aLNUKGqRxjjTaXfVSfJ13EAuhSNnuVRCRki8OcEQnrk7H+Th+yNxRHkQJ7O53be7Vr25FYbFMiIUCmipQHCtTOUjETE51tZXbXt7Sw8DhPfS0pLLWCPEoN2WIfi7t++UYcjiIJ6IS0SwvbNlGxtrwuDZXDtTKdcJ0FFRsPReOh0R+yFpFpC7M775smO41oztSFgl4Z3Y6zevrEVuXjJukWjIWq2GgnIfPd638QS1VMQi0YQsLt++PbaTsysb4GYWjtgY05Ugp/9Mk8BSPmdrKyVbK5csn83K0YvIMG5EJXqDoTKecyAj5fbyDGV8NZt+ZOQIl5tMrFO7savDI/kk4+eLCnQ6cN4K2vHgrSwlh2x7nO2sOnZH0RxM3APsDuGIDKkmwaAVdzYtuVy0eTpmuXJRnReUy8bJhU1uW5bAyzcUsSbdXLHgvKyjYdvc3RVMwkF+fnGmAxZogA6N/UIFCht9oFwXwZdnkoTLNL5QsGwoqg56VL2z4JCFWUDQyzQZtWEkZIXtDdt/8VzGTCSak5Yy6A/ELLm7rdvF+akmsI2tbZkByaecvQE+LZGw5eAjt+/t7fffWe3DiWXnAQtzf8I3Jt6LwF/u6VRSePTS7pagDxzf2Okw2VLsM7GEGpvyzpoz3MeLezy3bCRhLQRIZ2fW77a57IKqopJmFy1VKFimuCTpMxDX6K5h99cV6980LEjKCFMc+45SzjJry5bbWFHSPGIYNSmBsOBClrJK6gErjseUiLNSXtbE4uhpyLcd84vPTpQ4Fmnylpnb9fW16HPf//BS9z6KX4oU0CDTLIEOHOaQDWDCUNC4Rgi0rvAaGU8UioDohOYmEHA8dLrSZfjUXP8MQpqMBUNRr0C7awy0CSwoi9dFUN9ff9FjbgjG9JJ7UEnTSfsdtt9FyxKWwi265E/wiCu4rgvmp99F+4XbZ4P4fGj/+vDeEet8/F6irgYs8M//0f+wYJkBDkfHOegPLZlIWrm0bPlc3okL4glbgNdFo9bsd+3o4szefDgUtuTirexjSKz8BeisWI7gpTBgjMZI3yXr8n02d3bsybPnnjmJFyoK20MMAtLBnSiEZR9dLXLcRqspeALzcOJ6YBGwrZ0P8YZ2W1TFOHGjW1CMjd/85lur16HmBC2bKyg08uLqWgs5unHG0Sxe0TyydLuRiIjydMB00a1mU7zM58+eqcM7OT5Vce33B5osMCyiC+EGhSa0VCyoS+Pv86tbKsxtCcwXPNkz3Jen9nxhadIg5hOJPHiNvGc6FR/v5SY5Pv5g3337G5vNx/bs2RNbX1tW4jhFYIu0cc9Tluy7RrNjh0dndnFVswGMfOW2xdSdYIWZYMTNZViRiKZGgX568ERQFfh2d9DzqEaA3jOZ/8BlZpnIteXzkSwmErLeBMz6xu6rVU0C03bPMiGw4YBc5kRFxGM4HZfKDfoXUxhTGd7FUR66ycwiLMukQoSChToxajPy6ApZGyZCNk3HbP3xnkITJvCWz6+teXKhBR4xXcNAUFmR4M+zoNnq5qYKNE/r5fWV+Oh8FjRJdHeInKB5cs/z8CTjJF9vaImofMbByO5OLmzW6MhRUTQ5ll/JuM1TMcvD793b1ZTDGcgKmOemhzFX5do+HB1qZN3c3rZs3hnXF4pF297atEw8bnHG4H7PTt+9tet37y3RG1qW6KWpO7yDsaiF0ykL5TIWJ9llc1WFErBENDlwMNJMwlEtI4cRlrhhm3VHFhxMLbkIS3179OaNDmUI9yTiLG9t2Mb+rkU5jENhCTZ69/d29f6dDW8bNrvvWXTB4Ry2COq8zVXLb61ZkExKnl8ipaKEMcO4cEtt8goJmGZnQ5DA2vKKLRUKlkrgKheUfQKHIhAT96u6UxZiwYCLpFos7LsfXwk6AVqkcDuBmQuofvr0idMHREi/CWvqfPXylV2cX2hSRgQUjjlVJ4UONhNQRyFfsP29A1tZWVPEFdFW0ylJ5ig7WRICJ1InyKekWrAX8Yj8H9kVLl9VlF3f4/chY5kv5+97BdpnafhF3pd305z5Px76RjuYwxmsCX/3ZOS+n7CwAAr0n/7Jf7UAa2y2O1LsoGpjqVdYKmvkxvwI2haUretazU6uLp3n7mQsZoHrkp2DFYswIA46aYo0Lx58hqLvfKKD1h+Nrby6ap9+/jPZWdJ9S/0HI8LI0nNKPy4mRRasCjEJ0TssB1ke4f28vbtjpSJ2g00VG0IqKbB03zI0qt/an/3Zn1v95k5FO4fRUTBkFXICiWxKpa3TabtT1+biYDJecWIzDrPoBE7gBnn86LFex1/+5a91WJCdCC1OYgqKC94Q3jjGDcZ4h2kSTA5GNIq+nLcwNCKTT3mBYy35gCuG2GVyYODjfHGuGxZMng8N7+BsOmWPH+9rYsBr4PKC5VHYSsW8xfgMUFxNA1a7adrrN4d2cXVjs0DYYomUkqPBXOm+y6WirZSXrHvf0jKQsRQYSSZMcJgZs/AyAO4gR5BiqUgsulXwP2dURUdJ0kqz0bDrkxMZvGO/mYnELEMmYMh1Hf3JyHKrZRVoYAzwSPw1IuTP0TOPJ5aZBywBloy1rAxzAiqIi0zCBrGwJTdXbPPZY1l/wjxpX1Wt8vbQIr2BDVodud/RRaFqSxayclgLgmUHFnb44ViJ4PKKgEM+Hlmn11Fhgw1Beg5pOE+ePFUh6WJS3xvauN60YKsn2wGllHNnsrxDqba+ZqX1NRdaCuNmPLVXr98oY7Hf7dh9s6EiAwNBKSPLy7axuWGfvHiu64nJP/crbJf66Zl1j88tPQtYSDYSzpZ1hlIvHpaYZOPZY3mAdKHvKZwhKtppbApLaWHjKMu4noIhIhiP3TSVBFS/vhabBdEIohZ8lXceHQgWGrOXgKdNvuCbtzZp3tsETvXCUQPp4pG1F7fW5dvB5y27g3nAhrAv4DLH4tpR4DuDlQATF886dgJEqgFNppIJ7XFcSLFzbaPpgEEj6CMUtla3L8orKTMDvFuk0iWUOW77e7u2XF7WfcpzxN/hAKQusOeimaGeMNnyOQmf7/ctEU/a3v4jW1/ftHCEAu1sj6lnQIN0zzx3lGYJCeUHyWtzVDh++LxorsfHP/PsQv2Cqw7a6565b/XeUCsT9It5kyh5BNm67lwaDO/3f3K8c92533HLGtZDH/Trn/zt/2BBZ4NCDCMYbkBM1GfhiHUwHwJ3nU7tz/78/5XgQUo7jbsUKhfNxDeHcyprQZHRnUSczT48acZETmA+WExP4Ln+zu/9nmAKFl4uNSSgjTUXhJGF7vT09EwJ3oxS8lWIRG17d1fezzBPJlNuiqmlknE9bBAuOLHo2N+/P7TvvvtBHyZ4VSQSs1CYWCl40fALfE9qjHzgL4bV+dIJy3FrPtH/I5OG1/399z/Yd999p/QGPmwnWGG0WgjeQWmniwxkFQ4pqYLF1d7ermURjYynonvJenE4tEUYXily2pCdn50KX4TdIjfBD0c6uUlSh4FwsLdnJawlO/fWuruVKo7uO5dJKxgVDHkyCdhV5dbeH50JgyZMNJ3N25Pnz/Se1taX1UGjfOSzQs0FD5eHiC5REIfnx0KnQpHma5mEoFBy2n9kswRN7wGLzZvrijVvG54AIWIba6vyYWFBxJJTNrTzmV1cX4vPCp+c5PSdrS3r3XflXxyhe2g1bdC8MxsOHKc6m7EIk8z2tuU31i2USevg7NRv7JYFZuXKotOFTe6HFg5HbRSYCrPOkciNyjEatVg8Kf+ce1Kmw8RG4ZNSVfcUigS1S9jc3JIXdyqbtka1Kggl0Oxaqj+18Hiq90C+4jAbt/Tmmi3tbAmLj1BU8bcIx+zbH36QbYG7bigY6eacJwn+KOwznj55rANZTQ1hAP2O9eoNq706tHmjY9HhTItadiuzcMAWQCqBua3ubltpa0PQSn8+s1a3Y8lI3EqhhGiIs4hLvgHXTUejNqjf2atf/8Z6zZYWpThZLK2uqfFKZTJiU4Wgqc7HNusNrP7jO+tW64IjWAbDIMLgf3VnW656cJphE9FQcHiA4YKXU6AhDlDPaFR4+N69eWuV62tx0IE8oGICn7kYJ0c59e8hig/DQCiWtMFooiKPRTCfCW6aNATrhNsmE4I6aJjwl3FTMhmejlhAfB17LgKuuz2SjppWKAL/PVVIrNw0FaPn0eLkhOz4yNSuMbsMKYs9HNqzTlVFpQD7WZyed4uvKlTBpTH0Ell8oyNBGOySqIsyLXMeOw/hEyZpFV8NqlNnseoVemcp4V4bh1XgT37/31sMZ1Mrb2/Z/qefWKxUtD5dLzcLZif3pKxM7c2bN/J05oGmmCmc0uPuOdMkx+Lga+joGHHAykQtU8gpuM9CGnq6il/+zr8lrT62hmyn5SyGcF7GRCac67tvv1dEEAWR32NTzcIR3wpOVEFHNrX1jVUrFpwVKHJzvJqvr6ta4NFJ04GzMHBcXgqqY2Xw+qcLF4vjBCnOAY7/TiRjGrPAoumAf/3r39g333wjeGM0RBATdTmCk6GDdBZBeRrzQIOHpktFwTC6ITk5ewNbAX+PkSE3FL+Uww6va3GPWcDKbCql4ix5Ng+IFxQ66Het175XcYYRgntXFEl5nykgbIFgTJ0zBbp6A1NlZsl02nb294SrA4cA2wDH0OkwCQgfx7dgONC152ZmO/7u3Tur438SjeogZDzne2hM1VTkQXb4JJAc0u44o6dQSPQ1ChiQGSM5mD32qLisIR5gm8+vbPQJCEbViRFSA+FIvWax6Zi+xuYY2SRTFiljUrRjmdVlUctCRJe1m9a6vrDWZcXCfXwLAtaZDCyYiVt6ZcmSQEzFgiiHpHcPeiNh3DCL8B2hOPOz2WxosmKS45Ae4SB3WbHB1Y0F7zqyNx2wXCtmLbRRtuz2huXXVi0eS1h8FrRYOGajhdmPb97a6zdvVFyEv3qMJgRBHLCksOztbctMKBjDRhTF3VwOcY0PF1Z7d2z96q3UfkwySO3x5CYnMhqPWxJV3t6WxcpFG9EQBEKWm4WFOzNZ8HX9YddCi5l1azU7e/vext2eoMJgOmXrO3tWLJVED9U+iBTz+Vh0yO7hubWuatbrox6MuH1BOKQmqrBcdhalS0Xd1/w+i0/2OexkaK6Uo2ncj2Fv2nW2ojRV+/v7ev/+wkyFStOe6y5pmAIRmrSAGFTcK8R6nZ2dCX4ENoF5Iw/5gNnKyrLEY/ICEocayXjDbmCYEDWnAKeALZVWbHfvwHLssKQEBEb17Hw5/DUROFqrY3p5BdOHN3yzfI+d8VsMD699ds3YQipSHgiKsu/g56iDDrb4yO9+yJF+KGTRAeBLvh2V2BfGiGf9X/6NP1hA5Vnb27Wd588sCncUZd98br3JRMR/3iQXAYyHk1LBnB5nT+5uSG+9N87pJukz23gPo9HWn1LK6RIM2drWlu1C8k8l3ajhYbP6Gi8R+fD9ob18+UpQgkyYgiEVaLp2mAGcmtlsyvb2tgRN+BgOHTOdGstOXiKb4j6eBQuI8FHJoVkutViI0u1HuWlhfbDU8vPBAlr0IR+nMPFv/cVf/IW9evXaLRy9xAd3MkJFnFlg4oQPLAfBWxFdKJMNdgoH2HRhS9ms5bIZjdnzaFDYIZ4SGuEwYC8UbG19XTQ+12nQpQWs1+3Y9cW53bDgmiFMINZH9mKWz6Z1WEWiKTs9r6hA3zba2m7zcONRvbm1YVtbG7a+viacnJsLNolT17nP9vjkRLavPFxMK6JlhUIqps+ePbVHB/u6TsA58kTBY4HPC+GKx5Hmrh+wcJ3N5UKGxwtFixGWz+Pzzz+358+ffxzpmHQ41OpXV1Y7eme9WtUicGgnIxshionGzHIFCVE2nzwW/EI6+3zUs9F9wy7eHFr76k6Lre50aMFk1FLlgpU21624vGxjEm8CLKmAPp2bHaGuMZJrgnOJnaLRpAvYxdi/emO9q6rNWx0L94bC4DEFCiMg2ShbEh+OYlFYeXyKX0nUAtG4vf9wbD+8eqnr6NkkOd5+KGg7YNarK+LmouZUcYZnHMBoKmDxycKu3h0pjICiKvkwKdZeZJxCS1Nxy+xtWvnJvtgVJKckhgsLzxwcBB41HPVs0GraHZjwdVXWr8SGRQo523/2zJZXybx0RYROub8g0WVo05umNa6qdlu7UZHxtQZAIclC3pY21iy/XJaDHXMj0y3Pqex5hZuixHNJIH7X9+rVK7E09vb2bHNjQ8HT3NO+WtmXSHOAhGMpG4zG9uHwyLkuttuaBmgk0DbAPuItcrhSoBGUidmhkAoO3LYUwdXqjfjNLMtz+SV78vS5xRJJddXOCdZPh2cZ7bpUCqxwaU+K7aeZ6Nr/FUrdxyLtFXG/QDMt8wL9v+M48c5zxP83faW22BwPCzw8a69Ac+34wTP3UalIgf/P/8YfLKACZUpLllkuW2KpqLRpnMWaQBThsPBfPKJJp4DwD6sBq02ZBkHi9zT7LtnBkax1ogCgI3X15LBNLAeDIRXndXBZnNHoYMUcAFPqW6/nginpoIE4lDVGAaTg0516BvYUjpXlkm1t0RmmtLyjkLK8+OGHH8VI4e+hPqJLY4LAiW5jY1NQCltkihEKMPBcx3PkQ3RFmgCAg4MDQRR8OBwWnOyYL/GafA9c8gPpyGOBsMyTsoW8ug6cxeCN0wXA1gBU4YFcLi9p4VXeWrNcMa8RGFqQk6WPZa7ksPShiickfh4CFlCV6pUr0EwqI0fp2t5al09HMJyw45MLO/xwYc37rgo0W362w4hUyghVHh3Y3u6O/i2Fo4pmRwDAuf3www9a+FBIKZw8BHxfDHo21tfVyfjp6nIIxL2QsFDSQujWcD9MJGTUhBHRXaOp74vDGd6+CGm49sAtPr4uLwUxEAbWrV5b6wprzLoNYRcwIkbj5D1ZeXfPnv78CxuMmVYmNrhvWioStE6tbpX3ZzbsDaw76lsgHrF4Pm0rW5vi7k6mwpsk+aWD0mIGdVwQfqszQYqE47pHG5Wqnb95b71KzVKLgCUCLhcSE6lFPmVWysk1sVAqWyqasOScJXjExouAnV1fi5tfu72RwMKNziNFoFGg4Z9DRQMyUzPA8g7PGNRzUBwHQ6nxri8urFG/tQA+1tRpBf3GbRIJWmxnzUpP99XNc18nJwFLhGMy3OKZm06G1kLu/u69DRotcdVZnPYjQdt78dzWtradMMdz1x8HMLWfyIi/f9eUa2C70XSByXB5+Txzadt+9kSiHNLn6Z6F42LhihsinG8YP15qtZSAoZC9fPnSvv32W91DFOjSUlmwh9hMngc7zxTQ6c1dy8ZT4tmqVq1WP0rxwa4LeZKPCFlI6FmguQDPB/KQQCQYFJPq+x9+tPt7bCBoemIKhf30s5+pM2eRqGxPz5PZIRfuWXfsDIZ2L+6K4sjU4S3ofCxahZarzE7OK7D6HpLEO6sKv0CLE81XebCFL+/2v5dPIfwJUgEidt22P2n4BVq17r/4W3+44MLP2dLT0WUytr63p5ucCHoMaBS8GAza9dWV/dm//Jd6MAsovijSJH3Q6eB+KI9Vh+UwQoPBYe+5s7MrXPL86squb+qyl8yXlzTKpzPkAJZVoF+/fmO3d02JWyCjU6T5VTzFhbMt5UWD+9A1s/TixmR5xhtE3suY/pe//o1GdY3xQUQDbgsNYL+9vSO+LQUa9sRk1P/JIAX6DRzQgKkgIXunSHHB2FQjTqE4u+IPLY9OjK5ybOGFWXmpZKsbG+LhXtVr8udgsYWndioY1rWiCyiWl2x9f9vypaK8QDhs6ELxI0FdJY8BcaiJC3ImP71+xyYUKAJVx/iK3Fmv17ZyqeD4w/OQHR1f2NGHc2vJZpF0FueTncJvOhKyzc0NeY6AC6ZTGWHLvC/gq3fv3wtLdCrLhe3s7qjjhcnD50w3CBTCpws0w6GMSo8bk9coX1wk0x8+6EAXfDSfiUP/7NkzLet0w0F89zoFHYiBhaWIpm817ebkWF7JYNsqBuGoWTpn2dVVFWiJdnptu7m+tOV8RlLy4V3HqhfcVxWN+pFU3JY31m334MDiyQwzkRaJgs9I8SGCiy5/PtH7D8yCNu4OrHGJ6u7Ups17QQ2c6L3p0CJLOQuXchYpF5Tgk8nkLBaIWGyG6CgsP298mE/Oz+yqWpGAi8Ob9wYFFfdA5OZr5bIyMR1f13P/Q3A0GFgateZ4bFeXlxL8jO+7Fu9PLTbBXnVhExzoVvKWe7Rjqa1VxY1FRjhKcIjwTIBfz+y+UrHr1+9s2Giqw4VP3o+FrLS7bcWVVT3H3KdagHFlgFLo0iYzq59fWfXk3KadnlPuhkMWTkP1S1lhc10CF8RTdOFR+N8oDgVJuoUfz6hrxICOmnp2uZ8cncz5cxN6AWQmbxumk+nUfv3d9y64o9d3YcS+SjYRc/DIfKb9C89CoZCTKM111K5pA8L88eVr7ZrQN0SicdvY3LHPPv/COl1izpxplVJNwECcLMTzwHBycT9T0ZnFQQN1kIe+9sECT5DFQ18NGh0mWV6Qr/zTytELJPCYQr+1BGT6pM56vug82z7E4XOzfcxaz8s//KN/sGijxAEXodiYWRYmx9Mn6kJovOXbOhza0eF7++Zf/4XFsItMpbTUoAtIxuOOgoWmHpGKdOsONwYzJiqJcePs8soOT06UmIx8FNN+PgSWCUAPiD+wFGThRycHtknBAGNVmKiOP+i9YZf9F4tY574h7jEnNKku8LnpBlkycoJyc9A08HpgXzx5+kxF9/j4WJv3OMGg3hSgojJzEwFfk8tlnUrwI7fRncQ87Fx0nPq4KVDkYVpPfh95d/XGnV3WrrXMgBPMA08KNFg1XVS+XJTZDckZmzsYlDsyPt0NrnQAJ9D3uDmBONyhwb/nVGSXV+Qati0WDVs6FXcCmompg6ZA00GzmsXOk0VRPMFydKROhOKMsdTO1o4eKN4fHc/L16+Er4Mt8ucHjx7ZixcvtEDk0GDs9vFG+NS6VoRhjkmB7+nhqt7U7P3hke4VWDa7+DSHQjo4Wa4AnbgxmhQbXhPsnoXBjO3V61aDEXJ7JyMnBCuzcNQiOQpjwbaePJb/xGQ8sNvatfjvhUTKAoOxQlKPT48FL8Swrlxasr2Dx1ZaWRXDA+9fioF8FYAYpqS2TNRlDls9q59f293Flc26fQtPZjYfI8oa2zi4sCDuaDvrVthalyQb4A5hSXhC9mNUjJEBE87dnR2fn9nZ9ZWUjFDDEDr9jEi29XVbBQOW8sx5rfPZ0oHGwkFRHFHndXtda9zc2u3plU1rTUtMTMtIYIxhLm7p3Q1befHEMqWiLYZTTUGwrIDYIvOp3V9f2+27D7qG3PTRXMaWnu5bhAKHHzgiLszNmE4C4KdhZ/4fDFm/3rTK0Yl1a3XZ4fKagOnwH1nZ27atJ490MGjZz2czcsKmAdTMKc+Wuw+pFa4DDGhxxxIPSio6Bu4rfvodLRPxXbMlnxwKNM8dzzV7LvxlsmRa0gzmcmowkO7TmGkCnIz1HPYHIzs+ObObm1tpHnge9w8e2xc//4X2MFhCKCvVgxBc9+zREvRcQ/tzDnbyicQ+R0kAACAASURBVH8QiedYGM6HQ6pBvscD6IO/R4FWzyGGhvtzH5766An0oNjLH0j5nKr+gok8koezkfDgFv9wCPyT//q/WfCAAXPAKcT6kQ+iRLhqsagO2o1tU3v39q395ptvpB5EwotHNNlqUMyU1uA5zXGR6N7yhaK9ePGJxl2KM7Hp0PX4vhjiEOqKBJeurFAoqqjWbm51qg0GI4ti5yn6CsGyURUbfJ4Rb9DN0VH2u/e2s71pj588VYEG6kACel2pioYj/wxvSYDZEQyQ8nJZy8fq9bXrDEn+kE+D6wbUpRNk6i0j6AT8001jooe3qfBPZ1Yule3Rzp6gACLAjo4/2PnVhTrfOLg0kmcKnXwGEra0WrZEMWeru5u2trXpHOQ8PqVy31gWeVtg3wuELgnWClaZN7c1dZ7csAE8GcBr8Q2+qIoHfde4F4NhfXPT1jfWLZVOuC6Ljnw6URFGFozw4cOHD/KuACcGWmKaATtk0uC/tfRCXIL6itPeM7ZhUalDKhQU3nhxcSGPbw6bnb1dSXaZDHTweLls7obEuyCooo+TGY1Ep9WQN3UbHHQ4UgcXDEctlEhabnXDEiwVy2UZa+EaNxx0LYysNxK1absv/48PHw6FUzJdAWWtrG9YaWXFwomkgXSITSUrWuAsUj36NiIWqdqUF0X75k6JLbQBHETzUMDCqbggjpWdTStvrMkeFQQPo/+I0RUmpNIE6yVhvkJmHodnD2wbK9iEFsNbq2u2ViyqQCO7RivAIcSSi9cDJow4hAeXqbN6fG6N40sLdEdKS+ff6EUCFl8t2cqzA8uslDUVKv+TlSpKxG7H6kfH1ju/VloLBSySz9rur760UDGvkAWaFNHx0ItSRUIBG8zGLqZr4BJ27s6vxAChcEC7DCTjUh9uPNoT/Y5loQRFcLYNv3V2PcCYjq1A0eRX9BN8DUWaQAzUf/wZz4tvmZtIJcUOAUeGpUFRBnumSHOfsesCElSMVhDnxoT+2z3Rps57OCKxp6olIQW61e7awaOngjj4wIE4OJx5RnzmxG/hyw86YiWesDCUPYJnF/yA4eEXVR+KYNRWNo/XwD0s0P6SkL/jwxm6Bfn+nkCPr6f2+T77PvziHyIq8P/L//hPFqLJeUnIoCzIjOE+Qr8jg4zOGJL/D99/by+//8EZvieSkvSGGPXBnuVOF9GDQFEnNBPTfkaM07MLGb8oe42F5Nam/ewXvxDOenp8KLc4PvSTkzPxlGU3OJ5ZPJ70sBnGalKyl+RBDfODER8MFkwSDHoTX4B8wfkqD0dSKXFzwCmG88yDS7Gh04ZWxcnIB+GHWvJauHEo8G5E/UmWye/7+BnXylcBQftboqDt7CkB/R4J7+mxXV5dSn6aICopHBXPlxTqLEkRk5HFMkkLZRL26NNnlsUDBQye18MpzA3OuCiLT7cworjixXDbuJX3BT4S3Mx0FRMdLlz1sFUqt/bu/bHd3rUsncnZo8ePbWt707K5rEXhFCedPwUFEkiJZQ4CIB4kkleAb/gBLLG3t2+PDh55hxRTnKJ29VO5kp6U++z0RL6+HPL83Nretmcv3CKQa/5wLJSdAK59cwJu4zYeYZAVtMrluV2dnFi/dS+zHtlYRmKWyhdsdXffimvrFojHXX4fJINIUFg8EgD4141qzd69eS05OFx8fuSKS1ZketvaJolUuxQ6bLd4Rc5+azdnFzaoNMz6I7koMuGILsVeJBG1aDqpFOhssaAOkW5LwcIYCuOrwmRB18iDRlJM0KyNLF8CB5fETeBFIZXSFNUj/ummpqxPQpLZI+BMmMPxLZu2OEuxZMI6jXurHJ1Z77Yl8Qm4KPFegVRCAhKSXYiqyhSKOpgxFeve3Njlq7cW4LOXyGtqsVLBso/3LL5WNuP6oXpdBBUCrUQkuniScaZTNRCkmpMF2iSQuN9XficFGcZREcpbPic6boJFNxoA+Ofcp15zQw0BdpBkWU0M1cSZjPEs0jidX1zqOeN5hr1Fo0WBW11ZVpEG04bhA6QBowpLXQq1fJqD7kAQywrnSTGPmBzP5LODshNojwXh5vaOijceNbDQHJvDARyaSH0s+gGmrOdaDkYkubhQDrFNvO7aPQM/LRA/JlT4E7bfYXsLXhVgn75Hc+JBwFIVy14UPN8RAR5+HS/JF7UE/vQf/+mC/4FgTiHDwASYAp4j7lTaBMecR/L3332noEuKERJgJMp8sHQDUHeQv4LBOXlxyJ69+ETb1cPjY0Wl82EDm7Ak3NrdEYXt7qZiVxeX6nr+1b/6c6vfQvTHJjCiE5fCLZN/uvpyyZZXStbpduzs7NSmEyh9bmlGVwjHE+tFTnMWZOBSYGHOMBySusPCuOAbm+v2s5/9TBMLyyy6d8Z5cGYxVqC3PSCeg5drrJ9MZRoE9Y4FGPgv3wMf6zevXunDh3DPGJ3ixhpPbHd51XLhGE4qGrGJK0qU87a2v2Mru9tOQYkYhMIJVk3BxXBIKd4zxYNVqhWLQs1DfQjMQydoc7u5vtLXZrJFjXSvXr238/MrYXHIxb/8xRfijxaWCuo++N5ARhxicHdZ6LFY5UZEHk9+IPcDHTQcYaCezY11XX9wP24mH3bptTv27u0bu76+0vKPboJr/fTpUy1s+W++Fw+Xugvolw+sG22G1/jUKhdnWo617ho2GUCvSlkqm7d0vmj58orF8BHPpEXzoluD+YNKjoLK8vW+fmv1q2ulrI97GCRFLAZUU162tZ0di6ZTEmYQiSY4bjqy0yOM7K9scdu2VJBdS09BC/DTo8m46GaiA6bTThkXCNltve5Me8DbUQiWSpoUHTwYFBQxphuVyCkszxV8q7HwxFGORG9e5wJmD7xjmlipbOdKdsedEak6xe2WSXI4sfplxaZdQhAcBxnBSmZj2TY/eWqppaKNJzBQ+naJ29/RiS3NAhbTBNq3cD5j8d0NKz3as5B8SCaWDBFRwDHLcx1TEyaOO9Q3wpQHA+vgdXFxZd1mSzsUumECERKFvD354jOLFwvWHPZ1QKEadUnywH+M+J4yWJl6LIHDmsw43M7OL8SEoosE6qDpQ2JPkWZRzsRGkYa9IUdMFUzotxgmOUqovzR3OD55g3O7qlTt7btDeYWwFH7x4jMrlpZVsJ1QxT3LPtPL3zOpY/a8nlUf/OQUgmonY7FEgFM/drY0r97fEU5McIaYQa7YKu/U+xrh/DxrHq/ZgSqwRhDMePQ7NYmu6fGXiQ+FMurU/9d/8S8WLHnioYgKBN0BHSzfGM4yeFqr05YUkxwxbipnihSWKcuiP9T/4yS2AFNqE2metN5wpNRexo9G697Jl5NJW1lfV3HGNxnaUbtxqwKNYdPp6bmWhET44DTmR1NJNJGIW76Qt1w+Y71+V4IDF69E1D2b+ZCLF0LdGnLGSpzanNZgreOp85ClE2bUZ2H22WefWWl5WWMWS0W2yBiw3NPJeWM5v/rfg//mwds/2LcXz1/ITY9/9/TkxI4PD+3D+/feCI0l6Vx5aeHR2LaLZcuFInoIZB8aCVq8nLMyo/POlgWQkypDD1fLuCAFbZ09Yj/TAgZSsAoozuDkiB1goNBB49UNtQjKWKVSt2+++Y3Vb++kisS8CUYKTA51gR7EwEPj1Jkddc900dAOWYCqy5bvQlAF+ldff23ra+seqd7dyPBVjz8cWeP2Vh3e3v6+ukGWxKgoRUPy7EXVRVOMfJWWJ2sNzCZWOT2SoQ8KMF4TXF24ycXyshXKKxZPZ+QBg1hCMBqjpxctpRt7tlCjMGKUPju3u0pVB0E6l7fi6qqt7u4q5BVWAn8vFgpar9Wyy+Mj69fuLHLft3gwZJ3p0GK5lMXyad3LPHykzlAcg5OpCr9iuxBJ8NBGI4JQoH5KCkEIAYnZLNfiCVFBudbAgFh6EjaA6rJzd2eFTMbyHDqRqN1Ub8QrBstmcb55sC+z+9HCSb9vSDmp1C3YHVmUhSdL1ZWSlV8cWHpl2boo+xYBq56c2PXbd5bsjS0JDINfTSFri+WiLT89sFjOpZ0ngwAcAR1WChTwdlx8PX4ik37PmhVPvt9B/s3zHrchk3I2Y+tPHymfcYChE5a6g6ESa5xwi4nPZzDQecK6AtZa6Lljoffy1WvdXxzgPeHXFEHXudIAQQnd3txyECNe8ROSWxxjQwEYmt48OiyHvQXt7PzK3r0/VEHGewOBSjSe0nJYLi8yOvvJw1nLNz+izWvC/mqBBkZ1ikBXTP1iLpaHjxN7i3AfL+a+4x5/WGR9uIJXgjMe14hayA++l1+g/X/D/94fJ/j//p/9zwsM28O4Ok25ocwyybQKNLS48+tLLb1QujGWsljh9Ce2iWTl4HQqo6CDZ08tmkoJh8P/4fqGzvlEghEKoC4SdL5s1orlkqJ7pEpczKRqOzh4pBReII7z80sZodBV82Hy4lnYId6gQLOFv72rayPuFnycsmPp7SnsFDr+rjMrch+sbkCNK9D1gh95zmDXdEGIWj4cHatI82D4SiX+bcZa/wPiNZO5SHEvLy/LWP+7b7+1k6MjxXJFoXF5tCfSP7byRVtNZvXQLLyosAl+9bmkPBZiSwVdN0ZbdY4IcBibR7wf5ydMR86yhffDDYuKkxuMCWLU60r8kUnnrNsb2cX5tb17dyT2C4Xy2fOntru3oy6aSUMVXpv8hShxwCZMDSxX+TehOrIs5HDjJ5DQ/q7D1/kedPRy4mu1ZA7Eshi2C68B2EWLYokAoH45dgewBl0t/y1euCcEwJPi4t0ra9VrWuTBkw9CkyLhvVy23FLJUjnnI07XpRvc8+d22lOo4FMVQHw9amfndvr+UDBRMpuzdLFoq3u7WpChggPHtMnYbi7OrXJyYtbuWRIIIRi0TnBqieW8FbbWZI2LItYGYzt7/c7mcKLBjEcj4xPBD2Y4nyouikUx35vXW1xdER2NRoX9BP4axH/BbwbeuD49tdlwYLubm7ZSWrJ4NG5vX7/XroTYsNXtLfllwNoI51LW7vft7MOJNS8qFmz0LBuMOoZBKmah9SWLlrh3spbP5q1ZubKzl6/M7u4tgQ0LFMZ00halnK0+fSTxjhSAAbdDGc94ThBRubEddSWw0UgFumL3laotugOL4pcSAB4yCyQSllgtW3xlycJYkWL1SvgA3T3WnFPnjeyWanSFZHtGXIrRwiRkYSENy4P7nGYnnSXuasm63Y7EKvClmVwo6DCeYFP5HGu+CfeQ/i01KxTDsFWrdbu8rkh6j6tjIpW24RgqI+IpHPQc/e/j7sjz7vmocPQ40sKLPfm2oCwve1TPPrx//IUeFmhdN++E4170aHgPqXW+0lqUPm9SpkAzbdK0QLhQkfYOKL9A+4U98O/+8R8BuOh0jpISvAgIX+YCgZfSMciwXSkHQXXZFHLEF/wkjodt/WO8BnJZ+RA3O12lC2NMdNdoOWFHmJxA5/2MFSe/QkJfIjg0m7UnT55ZpVKzs7MrwSL9viuS/guFL4yn8VKJcFUsONH3OzyJi4BasHPfER8SaIQFo+KZRHVxghItQ+TTPNPhgIXmOrS4+UIiDQoSN5YvctGpxlRB58toj89INKLOFHgmm8sLynn18qXVK1W5hxGhk0pE1akFRyPbzhUtFwhZdDjlFDEj+49su2TYAtmUDUMhYXtg2RR8VHiyHV34clq4prA3BsLsfdN54bkjlFQ3WrilM3lrNtr27W9+sErlRhgfP7/85Zd2cECAAKYsjkHB+3XX1uzm9kbYccsryBR2oA4KNgwPnA0Z2+Clwmnl+mFHKxw7HJLHxBYxWh5HXdxhT1mqZatXoMWRheuNB7VMbabWxhf57WuFwOJbjTsCNpjru7uWK5c1cZGe40tulZYtMy0nO+cHy9XZcGiJhQlTPn7zVthpFOgJB8WtTSuxKEU6HgzZsNW0y/eHMrPHmzkzZWlDMkvQ4itFW4b+uFRUCvf99Y08u+XJEYnIUhbPDwzpmSpnjPXcY4GApQsFeXQAxxCmG/I8SSj0FPdxt2uVszPrNBu2XCyIeoeNwE2tYY3mvfY2LOaX1lYkjiH/kMVjDTy40bZooyd/6ggCRJtZLxU2y6Vt84AJac16zYadvXppg6uaRTE2YoFKUSkXbO3JI8uteElG+BWFAsKegeaCExKR4GazAJ4K/iH7sXFxacO7poVw9NPfCdsM/n0ypkTwws6G7Aym4LxAHcgfvG6Tb8z/+0XH8YcDmkwRlQAp+ot4eOnbu1ua7m5v62q0XLM1s9VVF12Vx4DJK+jizWuBh/I3ZpMJwrGZsjhVjCNRJQp1uiygcbFzfhji7ntdtOqQZzDhC1AEJ/gotb+LeJBJyGTodjeug/bfG/emT4v7aep1i0G+hkP9o6jFl5jz/T0x0r+pQH/sunlN/87f/6MFBTcJV1GSpIkcs8B7wF0n1HoaD1gEdKssBmAm8IB7uvUXn35qpbVVG85m9vL9ezu9uFQHTZIJxZJCSeI0DyndHxp+TnP8ibc31+WAhbEJBbpSrVv7vicPZ/6ugxiw1AzLrB4u5OY2goeiOjpuDorX2ZmzIcR3A3oeo7JoRbpQTm4uxVMIjAzfaw4Nxum8ChanuuNrOrcujjsXOOvYHRI58CHh0iWFXlx/bsGI3cA+AJuUnfnMVstLliLFst+3pVDUEqj6sINk5EWaGwvZIBqQIc44FrNUsahuF3oYFpXOqH8hOIRNNW5sDjJAtTfRycvnw3XpdFtiTyC4CAYj9vrVO3v16o1eL93vl1/+3PYOdnWw0I1zcLEwEW81Rncz0CHHghAcHsYNhx1QB51dt9NRoZejWMiJaTDCcdz1oH3yySc6sPgM/IUKmCH3Dni3lp0ckkwxLGu8v8+hgGl98+i9Dq4JxZODYHXVHn/2qYRTxCYpOdrrPPyQTd3A3u/pD8cTV6BPz+3wx1c6BALhqE1CQcEAj148l60AqTEt8Z2Pbdq6V94gpMY5NLdczKIrBSvtboqrS8gr7A5YDYzxYP5r62tWXF7SgcHUyWcDWwiDL3BuDhWSxvm348mU0mqG/Z4FoRYu5nZ1fmaXp8fyjt5cW7Xd3T0LBWMyKgOCwZuGhHPe99Vd3bBggOkQJ0evcme9q5q6WoygBsmQhQpZW9t/bOtbW9ZtN+3i3TvrXFxZcDi2VDQuk6RALmPrTx5ZeWNDlq/g4jPClqF6U5LGAfGa5wuWpPCp51Ik3pycWuOqYhGaMSbr8P/H1pv1SJafZ35P7Cf2iNyX2rdudje7SbakliiRsHRhy5gBxjBgwB7DwECAAd/7Yr6A7WsDAwOeC4/lwXgk+EN44LEtShSbpLqbTXbtVVmZlXvGvkcc4/f8z6lOEm6i0MXqysyIOOe8//d93mcpaJ7NaJSVyhvr9olub2/72hbyoYM2ZSyx/A1QWsCj7bks3ASHevXipZlDLONhsEwXE8ONqHZpCnneqA/AIShR+XrScYiRAwuH0ooPDLg3O6fhYKRiMcjFoTln8RAajIKCUFnDHrZJBZJNhFkpG8NTWFqVk+45nPrh8Oc9ESzrIp78WWrOnxZgqIJpd26BTwJfXC/Q7qKTxsKHROLjwc/h/znMI1UzXjNr8mf3j/7iL2LgjRDwmdVqONZkMPR2EREFuWR00PA0HS9vMGUlQlCt5ink9Qd/9Eeqtps663T0i69+ZcYGNx0jiHGoxco8Z1OrphNjT3RDcIK3N5HO5u1LjHEJi67hAHPwvjtvO8aBpxXBkcGTcy449+/ftVcFIxFd3zffPNbrV691fnapXrdHafabpoNDes7D7Q46D57EiM+BQ8J4yXiYBRpmJgTyuqN2zJ8OEEr4AANOxtcGziJCgWCpWoFWVSoa4rgNJYsor05Ha5m8iqOpSuOZBStQm5alrEYFOU0kYpTfJtBg3SNznVigYl4X/Z6x4TKKPqLo+dmU2CTjEDev6Qwzq9iOYufnl5qM57o47+jXv/7G3S+ww8OH93X33h1DKByQQD8siziUgHrSwExOeqAdFoZ8L0zUKdRMFYhVeCBQkmLBSuf33Y8+tDSdzoZr4ExJh6MEtgyfFQcK/3ixwlaf65DQ9vDBePvkqUYvXpgJNM3lNVitVNvd0aNPPvZCarKYO1zYDxFslsQJLJXLOt/QzUJG5WWswyfPHCNG3h24Ph10eXNdH3z/E8coDS47On/xyr/KTHXzpTLsY6O8sjst5Tdxq9u2xWxpHmtwemHrTmCZRV4WGOE1Aq20pKwnNvyMMRVD6BU1GipW6yrX6mq11+0zDbNn1O/5cOhenduilUO8TULNNoGq67bzZQnKEpDdDu/rMYkrirW9v6fNWkPjNyc6/Oo3WnUHtuycRlnlWg3t3H+ozf09DfodQzedVwda9Ab2i3Z6UblkmGfv9m37sBsDRexE4Dlg3JSGi2T4hdgJ5BBFXV7o9OUrdU5OTMlzZ2zb1awmGSlqNf09acrorNPpON05mE7pJiCo6sCMh4OBJ6+L8wsLcmiI/D7mE+3sbfug597h3uSewsuFQk6RpjDjJcJ9xrPJfUzzwXUC37aQDdESDCgyOcdT/+JexsnO1NiEHpvCGmZruAineHQ4RPysp1afQEFYV6Qdtd0WfzsAlpsz7c75e9e9ofleLtp04gkU4uYiKdA25QcS/P8p0Cn3OvMf/7N/FhNoSuwSZus5CPB0Qzgx4XuQkyWj8EL94hmLoP5xssax6utrDvos12s67/X0k5/9zAGPGK+bE5nFRKlo5gcnDTr7AQkPs6kVVPBawdVwJCPkEYHFZDzTcAj2HDySOemg3MwWE63ihZde28QOmXwvQxKvXgYmxmwyD/AIXr5edIENBRctm7oUsqpWI3d2Fiws5+5Q+btcfPBXq6UKUcIiCYnn73w3VktjwXwdr1mZyAU6gyk5YpJsRvdv31QFNsB0pmg0VTSZqzpb2Zh9Fgd/h0kpq2FOyrHgQ124FXweWGj1JiOdda7UH4/s3seN6QkgOSDxwGDk5sBSMRygTA6Hb451dHhi5koYEXcs4gGDhmrHQWQOK1Q3rmOOCSPccDjZpZxz5LPE3JuXfnzsadD5cSSVXHUswPjRj35khSBFm6+nq/HiI+mYU0Ol0D0jnw2bbh5ceOcsZfuHh1rg7TudaQ6jgI53d0e3P/hAtc1133PQncL7DgU6nWbSXENOGHycNRjp9W8e6+TlQbAgwMCmVLI8+4PvfeylHeni589e6uLFK9V4sDFrYtqtV9R4cEO59YYqa02r8NYKZc17A/UpJGRBZlfKlIJnC/TSapxT5/zSe5bLXk+98cQFLFuMVG22tLEZCj3By/guw1cH48X/m6AI/z6bUaO1rocffqBivebxvIyR13yp1y9eepm0d2vfXOr+m2O9/IdfSYiQuAczC3tG7zx6X5s39jWbjzXqXOnq1Wt13p6okssHmwM6zY1N7dy84fuLxeAin9GslA3q4XnG1q8ksGSwzu11dH74xgG9K3D4xMgHGIeQX1LMS7W64ZwNBGi1qrvWdCnszjExCwqJI8GtjcLM4U4HfHGGeOVIk+lI2UJWezd27dHCYUujQLBHvljwrgMZ9+VVJ+Sf1upmQCBk29sLHjk0YIxT5UrNy1bqBx009zewB4U71UJwn6bQWLqwTgt02jH7MEqKsKdmhG4UaOTYZqkE/j//pMX2XX249ufhZ/12gU5EtMFfGsjUrC2Pgu8CAdKve/cz/vyf/lcxoZb5Raz8Yuk05gy4HicHFycrL/R4kkfwlbM5swYIDaW9rzPOY0+ayehq0Nf/+e//vQ7eHCmTLgdWMo50++Yt08YYhYnCQXDBkMWDh5SYDzGcejNjSsAjjOPuUhMWB0URetDaessdNX9u0ruky/PgJMZhAFXQI1ZwDPQDDq8Svna5VLAyqVYOXsxxJgRDAlfA27Vb3RRaX+R/80Gl1DwuJuMXPtLQrQrFii46eGYQAZ9RqUgI6Vx7G+sqEuRKYRuMVV+s1FRO+dVKo/lE81ysRbmgGVmMJA+XK2qxENnbEYPZq9O3Gi0XdhN78N57/vmW5HLFwfOSnEQ24Ms8Y9jEfM9+d6Cf/OSn+tVXXxuqgQ64t7ejm7dvutvlhuYfCrQ5n+ZfB0ye5WAQWGX09ujYidJ0OfiukBjiMW251MXFuQ+Mzz77zG5leB57A+5pKTGhSTpdPlfuId90HJIcUOOxTt+e6OjVgeaXl9pEhov7WbGgCWKpjTVt3b3jAp2vlM1ddhSXHW/s6Rp2IUAficc48NLw9EIH3zzV6BLnwqyGbOHzQBybev/j74ZEjsFQnZdvdPzNU1VmSwcRUMCK623tfvhQhXZd+UrkEXctqtkvmQ+lUC6pv5yoNwEGOvdSsprJ6+ztaXDtY5mLaIRdAcpKxvDE6oBJB4907AgM8yy4p4I9KE0KGPaP/+zPzAChUyznio7ZOsETfDLRvYf3tN5o6uz5K7344lfKDSfKeic0D+ncd25r6/YtZYuEE891CtT39LkK5A328dIpGI/HQRIvdah8mUpRqxqUQvrjvKeIHOP0dOq9AAG9EwRlniznLna2EuOeQS9RhcK4qfXtLe9PzExKukzuA9+m7G28OFvaUgEvn8M3hyH4YRF8zpdLeMxTbe9smrOPhzbQJ/+Gohni6vqG2/gz6IekGXGvQuu0kIzQsXxRO7v7di+cEM7b6fl5SKE8d6OJAVKaRWiGWGL6ZVQjocWx2L6uOrRXeqokTMRk3+LWwVzKxmEJ5mwb/6Q48z29EEwwZ/8cP2SZoH1wqEGY8NNOO+Dj4R/j4v/kv/yLmL8Az5KNMwsXFhtgI4ypXv4k+Am8Wnwy8NVAMsx2ndSMQpIWcnJ+7pEPVRrdMzxkPmQ+TGha2IQynnAyko6ymE2UjQM+ScEjR244nrrXZTThYlkQkNiD8rBwKHjrbOoWi7+MRQZ0JNb1kH8HvoyEuMAHJ0VYobKMI5W6XBUTA9/F7mzxXIWoqFoZ+AAAIABJREFUYEwTIQQPPQWRzsyClUS/b+wIyG4xd+wTXesyLur0cqbxjMABOJpzRYWcGnQtsXSn1VZ80VFhNFa0WKgCjzOz0mgx0TSHzWlJcKrALPMknTRr6mVW6qDuqleNwz58/31zrXnvYM6MXykWHvD0oMwy9zuTt8EUZlHAPhRlRkEWmlwD3kO6sPCNQLpFLvgScK0GvYEmo6kODw41HAy1vbVjOAPVJSwSfj6J0ty0n/3hH+oT/DESLNg7CY9sIU6KwjzC8Ak3OKS/zsmL7fVw+PSl3r54rfx4rMaCzyyvQSZWl3tho63tB0EtR7I1ExSPPPJofoXcRMsN3AwhN2exveyPdfTitS5PznyNEI3kG1Vt37ut+joJNzV7XJw/e6Xuy0NleiOf3INSTplmTXfff6QtOlEOAO6VUsA76aaB5bJcX8X6+tdf64Vx5JC7GYz7iVGCurYIxjnZrEZ4V/f7vldRFAbqZIDLguJuZu8V9jg//KMfGiPncyLQgOaA/3b45kA3b+ypBZ69inXAhPD0uYVPJRaumVj57XVVd7a0d+umeflvXh84cHnWGwQLXGhmTJOkwDfqKjbLhnQKazUXWcLHVvOVcXJCbM/fHKlzfGLRCstBYtAcaksTU6sqX6up2GxoY29PJczOMivLwul4eSYdg0XG6GRsBWG/1/W+BM9zCnSYxGSedhmrgijrMIomodDW4qNCrBhfTu2BgayoCUy5V72eDoBIup0Q7jBd6OaN2ypXG7YZLZQq6nT7pg8mZS4Y5idpTXTgLHdDIaVhQ4CUilhCx0uRNlpw3SLUOHQQMqXdbZjKV4a8eP5cyI1rf+vlEXJeQ4fshoI5NGF08CwX81CbE8ZW0oFf79Az/9F/8p9bSciNT4dJJ4iMO+TSzXxz8UJhPbTX17VOwkGjEUyCUHaBDXv0jD22Pn7yxCceJx9AP4IXRCTgcSxfwAI9SudyqlXKmo2HvoCcOv3BUG9PT3V6dm48KfWGNh5MPUkCYQHsfULT3diLde7FCxc8wj6UolCwrkFRVLT6CKMi/DJ2N7bVqtSc3sHFqK0RjxR8oV2gyVbEhBu3NuiHJssHZR8fMKwW1Hd4L3QHcy3jmgaTpRcymLAzApdzWdVxMmuvqYRkfTxVeYGqjEEE5sncUIeFG4tg5jMv5bWsRhoUMs6+q2ytq727q90bN41NO3fOSxg+u8DpDLQjPLiZOoL3CR7Lzpek4Ca48K3bt90Jp6dyoB0uDZHQiWEJ+tWXX+ri7EI7mztaa625MDUbTU8mSLmfPX9uPBiu89bOtj799FP7XZOaQsMAmwf8FAdDU4r4TJ2QMw03LcIbPJn7Ix1+80ynxFaxBO53lYdFgfMaU8jWurYf3lMDfJOoLBhGPAAUfTxQwLC9S8AVQ1pBDbzqqn9+pdPDYyGeIT+z3G6YZ97e3zHzwvfX6bkunx9odHjqAs0yrl8tKNOqe9G2vbdrmwPbYKK2Sw4dP7QuvtKLly/0s59/7nueCQVaKsUamXYQoYWHGJ4x8IyfrYQP7Ag0FlmmUU5tNjXpD/XZ7/2+pxGmS2h7PFcU92dPnmh7c0PtWk3bzabODw51/vK1CtjvTueGgGb1soprTe3duaXm+rpDkV+/eKXB+ZVTuiurrLF2RmkOmQV0/GJG+WbFk2+r0Ta7hffRObvQKUq/3kARuxP0BGjx7dETK2o3LVLh3zhfYvwPhxmc1vdW0ony/tEpvHj+zMUYz5vLi/NkFxF0Bdju3rm5p80m/jBM6FiPlpRFyxBnXKRhaWD853vbC8C8MWrEVaSM04RUI65t3tay27s3tbW77z0W7COeC5owYFRjz4kHtMux6YZ0sSErNP0nVfDx/1Nm0jsMOgkncbE1w8tHiAU1nh59OIfdV6ACBrohh0IKzbmw8IuGA0YbrQYNxe8sF1OWSOZP/9F/aiUh+B71fYuu7d49bayvubKzefVyqYwyraZyreabCIyT8ZY0ZF4Apz6dM0nXfA3aewtFbCwUeLdOdU4STyjWDobMZKyxx7eDbvvtyUnAPy+v/EZS7+XUfzpYZIYCzZvLxKjR5AVds1ZWrRKpVIASA1C+dCJ1MCOJHTu10V53d0RH54eH7jmY5ZnrGRZnodOk2ARfDEjMYdNKwej0ujo5R0o+1mQojTBlUazudKS+ndIIzo21Vq5orVBSM5tXA4mtC/LSUAfdNosjhBaOmirktCwXXaRmxbyqW5v24t1OCrSjkBLhBwvDMLatbMFJwbYfR7Kx5nMOZlM9P+hMLiHZgtSagBeenZ/5F13XyemJnn7z2Lj9p9//gR7ev+/sQPjLFG8Uh3TlHK58LzyrP/7kk6BqLPDhrbxMsv83nRgpxeS+gW8X8u6qwE1RsS26Ax0+fq7TlwcqwI8Gw4ZFwiQADLXeUuvmvhq72ypCjSvDlsGDg25pah8LR6rx/nH1Oz2xm13n9MKUL5SYyK5xnsPkZ+/+HamQc0AqMub+6yPpaqDCcKoxENl6XRmisra3rXKlaPlBTpRwdMmwWDjsYKdAS/zJ3/2tNQK3b91SlCWlPNwbdJFMI3TKtq3NBQ49/GCel9QPIl0+0wD0rzp6dP+BqYqk0FQs96746/jsB/2e6sQ/7d/Q+PJKl6/fWBwGBIE3yKJWVnm9rX2SV3a2LUbpXnbUI7Thsqf5ZVcZvL/dFJGgPtUcPL1SNIURnjJcdpg54O3di0uHbAB7UrhoWji08vWatm7fVOvGrnLVqmIUgFDsyPtLusS0AUiZV8AYdKdfffmF3h4duhhCCKDpw299c62lVh217NyKRpaYYMk0LNQCdjxRCV+O4FFkPrJdE1fqs8saDHz4DUdEmU1Ub7JoRw8wCfmN3skH50Dqgd0w8dm4VqBdJt6V5yQVKYHRTOlLjPfNi07gChdn9g00CtnAwvCkl9wDaWFPwwKui1P8oxPyBAU6dpp3gAnT73udE5357/7H/ynmRMMUnpsYnHh/Z8cuc6ZUOSq9EKhFVnFxoHKqMsbiTRDacxK+WS4xCnMzvmIL3Ok6R9DFHF9WOz7BWyQJmwzADa23WlrHPOlG4BXTfcPIeHMUzHtQ8xhHT5ZFYKaeXzBqYoE5H6sWFWx/utaoq1YueWzg6IVKB9cZOhkdKB+4LUIJNk1crIAmHLrFhWQRmsTz8NuQsZg3pWrlBOeQ9oLwBrN3RDFvXh5rTPQ7oajxSj2c0Iw54aOeUQ4zpXJVa4VI0XypIl0N8AqHIgUng4BmZb+IVbGgMZRG3AK3t9Te29EmAhA2/E74DhmPqQKJE9UeyQkUwLfhQOMzTt9rakyTim0Qk+CE9+L5c/sioCQEsqhEZd3c39PD+w/cEaAQJBIL7iq81W++eeIDGp42qs/P/ugPHYY6no9CV29lRuzPy4soLTWnmyTrkJFxufJYju/F1eGxl3mzi0tF47ELLZj7HCl3paxoY02NvW1VoR5ub/j6mDUD9s4hAM7b7Wrc7eoCH2nS1cc8kEw/Za1Y6tYq2rx1wwUam1LYFEfPnmt8dKLKdKXqfKXxcqlhs+q8wd1bN7W9v6+SaXLQvxbqDwb+vBnLaTyAevCBIVuRe99p7yyKU6/pfKB0WtRrQc23ngrc+9xcqZ8HECBYLPL2FiES+bzvKQ4HdAX8m0g0oALUiPdv3lQ8GnsBOLnqqnd2bin/KBN7ybxz64Z5yRwS3N+TzkD943NdvnpD3ErwzYGXS7eWWdlugKmR6sf7cxo37B5HwgVbA9PZahXNUYIX8lq/safm3o6LtYOAaQjmGRtHpV7QodsMzAUKD/Xh5QucI4+NR1Ocm2RBYuBvr/u5/dg5WJi28fCBz0yB9rM2nibWnNDoEkUhOorEsAy3OsKg6aCzhQhymQs2/3Bf00W7WUuuiTUG1wq0GRvpwu9a9FRKe0u753SK+hbeCLst3sPvFuhA5wvdM7+4/w2NXFs+BjsLMhGDnXBghYUif/1nZP7Fv/7f7VptLbn9EsLSDpll+kFTkG0RaONqChnFIizouMBQpoLD1dhjCf7QLJmAPAaJxzAFmkLNjQm2ywUFI4UKBqd2D5A/X9DJyZltR80vHY99U1kxiDSVFAp3xyGDFjhjOR9qrVnX7uaGNlot1dDwJ5Q0Ch88UpYYVqCZ+1tyu8zFtwAEnNTAYLB9TGk4nG4UG9gq8MLB8TzKmltJ0OvUxfDs5ExX3b46w5FGBASwSUaogNETycl4PPNz57FKLAuzebWLUZJ+zWIOsxhoTIh3cprxAkolteHc3thzsYpaLUcbQZtyJ0EpCmeKDegZMYMklSQHcDSgkOAA6EKQ3Nh85iynnjx57FgrppR6s6n7d+/r4YP72lxfN8SFw2CvA8YXeynz5uBQr14dqFwmZqzgQv3973+qze1NxVnoki17HfOAc6hRoGeruT/zKWO+pYvBF5vl1XIw1vnBkc5fvdLi8sIHlXk2HFL4l9Rrau7tqrm3rcp6y4WeawP/Ph5PXZyQdI+vrrTs97AUdP8+JZiBTyeKVGg2neW3SfApAbdnpzp68kzT4zPVl7GacdZezsN2XbNKZH8YlHzGvQsFS5uP3h7p/OzczwbUMDracHlKZoXw8NNpEtQALz48lAGGctJO0hWlXZMLzoQl8yDsN1KoLuELc1/h7UBTQeFp2n+65h3Lg1u31MQT4+LKZkZ4ZdBMsXkhkmqL/MqtDU8cMA9Q+k47fZ08fal5t+/INS9aGal9cNJR4tpYdAecKjPTe4XnwW52YO8cnKViKNA72/aZzsLwWknRiv1C6DxTUyGmJesHkkUhEwUHTZBCZzyZ2V6ilNdkOlDEZ2eDKfJOmRRXntLdTCVMrnQxZ0Vwegjw/Yhsm7E0hfkLVMldi496En6cdLquIUnKye8W6FRm7v1MAnekPOZ3C8IEe/52QUjNXIKOJvUoLMn5P99ymoO7X7oodGec8Jx9T/DLtTcRASZimvR1GEqhQPOWgrtbHE4cb0aDZykfAMUZPIVFCNgcNxFLvrPTEw3IEeuwkQ08YtIz6vA/7YNBQGooZNyU4cacJp058VMNbe/suEDzdSxI3rw5suza/rBgzO6YF8aZC/mMyiw48mDCWVUqDNYzbbSbdthr1WqK8EK4xj4HM8aRj+JMB5oeEoFPWdTx6bGLdq3ZMMcVKMdYIqcaBxbcR6SzdAnmUgY4IT0RSYe+QtjR6Ws8W6g/misulFRprWuyWNmThPRrOLiQ/ummNys1VSnaq5lW0y4OCyrmcOwqOIp+iWCm3TJFrLK9oTrjfrMe/CQSFzmoWH6drFayoVPjvZG8bEjAJ3Eo1hyk6Sl+fnaqp0+fGP6AtvTgwSNTltZaLeUYA5czhyCMB30fkIyRT58+1wGCjQWLSiS2OQdzwiHf3NnQvXt3XNzZ4MNa4M7DZxiHQx7y1NDc0V8U6lVGneNTHT5+qsn5iYTazibxhLAWMCRRbWtTte0NldoNMyu4LmRconIDi+2fXmg1HKq0wnQoJKdQpmvtdTW3trUie7FaMTNmscTx7lhvnz7V5OhEtcVKdZLESfXYWNe0VNStB/e1d+e2WEeN5jP1x2Mdn5xYnswzQVGhIHos5eCZ4d9y4meE+5dmw1v7eWLfed1S0p0R43KgcQIBGo+OYzWgjiF0KRbN+Wf/0R8O/Ll5pAenzGb08PZt3d2/4fSVw2cvdH741lMJDA0VCo75Irnbizu6RYytSIo5eKvxZVeDs4sQvZbHszksuQn0dRZlgvPDgOJ1AV06Z8+HVd7FmCkOvjWiqhWbd8euxWadoERk2g5TWoi/ojukM8dgChUqzn2InmAu8N95r6iB2+tN38PUCDpo2FtM0RRoYFAW5IbvHNDMNBNM9QPMCe+ZxgVf7KLG06VZHPye92W/bS/Pw1Tj5BInyiB0CtfEy+uUfXStQKdqvhS2uc6uSLtqCisQhQ3EEoVhSqWztzSMMn++YOhBAZsKVdL8woAGpBNvkKT7vaUJK//zv/krLwltHmLeNMqgYKjOH3DqcAJ4lOCkZXyFbnV5obOTUx28fOWbN6RxBKMlfJdZCmL/yajCi4RTi0scMmKwUt4AGCY3JIsnVFdsaxGZjAYhph3mBaZDOX5ppVqVxVXFJ28UYVZfUi67VLNRVbNWNzeYcTDlKhpSSaAMRBidy656LJTY8uIxQIe5WigfFVVr1rW2tWExAgIdLqYVcb6IdIDck/giM9NgzsTGL6PxYuzPZWYD9VgXZ33NV1k1N3c0WsZ6e3mpw+NjnZ+eKLtYqkHHlc2riaF7MafKcqwCmY6rjIpZDHZizXjdYMXVsir721q7c9NFOpMcNHbNorO3wjOkknOxOPzAO1NeZsA6F3rx4oVH9BSyYrFIQQFWWl/f9A1PviG4OD7LdBso07qdKxeTt0cn6vWGtjG9ugzRQhRrIK9iuaDbd27qxh7Ze7su9qgIKQBEew0RcSQyWvtbzBYqZXIad/s6fflSvYMDrRAjYRIPZ5WDpRAgikKzrnyzZhYGxQRYA89isNV4ODEtLMJ6lAfF2HNZe3fva/vOXePZFFt4ug4XPUJB+FSTk1NVoJMyza1iDWo1rZLic/P+PcXFgp68eqlXh29874A/s++YU6DZn9hEK2CGBBQPJuOgACT5PCmoFMH0eQKiCw97yNDjeth20uIdoqOQVAXFHV01zx2HJ1MHKjb+HNtaPKU/ePDIznivHj/xYpS0IpwjcdArtepqbG/YhhQqHV83G0+8IJwPRuqenvmeIYKt1+uaMtte39DZBTixDHEhEAmHDMvv4HsSYZG7nNsrpFCKgsqVzwUrUDdvC3f5vB/7aPt9EKwcLArwyrHbHYcT+6xcXltY7LI8PD1RtVn14p2DixrA5wSby2wq+7+X3mH7fA+S5pu2IwWSwR8FiC+vrZ19ZfORRnjR5wM1zqpGKxqDIMWF1YwKeoyQ9EJXnwpNUt+M6zS5lIFxHXZIC6h5+RAlTD4JEKrDsWgsC9TQ9ADk2WIK/DY93AWfQuyDOqGOJnqLtGt3l/2//PX/4QLtP/SyMDzgAWud2CTJQa6jobr9gWEOxjv+oTODrE8mHd0EhTgA4Dmtr2+YksdYzAkdCvRZIgRJWnoeRJZjGJ8gkmGzmlC1PA7xZilAOZoq+Nc1baw3Va0UVSkXVK9XlM0Gb9h3J2Wy/KPQ8XNZXsJoePPyQFdnF8rMCOvMqZhBOo58NdZ0NXd0fblR0faNXW3ubvvwMKyTSL2BNmxKnmBjLDKMs2ZIn8gptyBlItbx4YVmi4y2b93Rghivly90fMFCseOlYAaj88lUa6VIt1tN7bGk7PW0GE6Vc4xSzmkiC3C5SknzWlkbD++odeuG8ogCTMwH32aKALrBvjB0QbzngHPS4YcbEnc+Iq3AkWEdIP0GVkp3C4UCNzOBt6Epmk6G6nbONZuMTLW0uGAKLhkyD1+9euMRcjSa+SHmsyOtmg764YOHTmGhyAzGI19blsgsDY3f8xrJZ8zm/e/+yYkOvvxSC5JzRlO/J/89sLli3ouoaS6j5ua6F6Gd83PNOj3VlFd5mdF8PNYyt/IYDm1nnsmrtbun7bt3VWq2VMC4KAndvcDqk0zJiwtF87ktOSdAUuWyiqjSNtZ1+9FDC0b+77/7iX7xxReqN1tqNZv2J4YzTSUzuymhYdGpQjPF8RE3Pt43vjIUQRcERDqJ0IFpMni84OxWcmPCLgFfaCxNmbJMvyOwIJMxhAYcBW8X+KhVq+u9ew+0HE/04psnwTcbczA+03xOYy39q9iq2c+DKff47Vs1yhVbDIzgBufy/lkX5+c2yiJIdrakm4XuGuiAdNEurHD+8auuhQJKY8X0zHSNYAMYFKn2YNoPiegYSS0Jg4BVIY2GIx9siNEGvb4/Qw6Bfq/n/87vrShOsDoKNAs/mjs+I5pAqIocDOvmPAclK2kvFZg28cp2peZCZ3O6+/B9tdY2BXUAuJCmic+X65XCCJ4ybdTFYxKocBT6dOK8DnFQ3/j/6WIw7aDT4p0SK9IO2LBGQssLbMEAMaaHcmBgXdMKuOYG5SGwjdGKtAu/hoVn/tW//es4jCbf+h/zBpBYAjX0MWIfjWymA1zBw0ZHTVGq1xoODQWnwwXOp32ZDXTwHKZIU/D5fohH6GKD+CN5MXlGjWB8ElKQSYpmswmoBROCEx8XslitekXr7bpazarW2nUnelNQ5vOpOxfjeQk+lb4X0Fo+oMdfP1b35ELlTFHFuVTJFFRBEMDCpJDRaDU1m6Mz6dty8juffOhAV9BTJgdEEUxGpLxwgcvVui9wd9jXeBHM/TMzqVaqC3GfskU1t3Y0y2bUnc/0+vjQnsnDbkfzbk/Z0VgbpbJuNZrazOdMN8tMFk4Gz8XZsKTia7VQZqOlaG9LG/dvm+LERh0cmAvr7MIltojASHNnvmEzevz22FxuHip40TjPkU5+584d86IZm+EF81DhAU5HyDaaaYUCPRn3NZsMNZ2MQtJLDMc31mg809ujM11e9bxpR87PCEwAwu72jrtnfH49FtoWNVDTUIEBE3Dh01ACmALFxUIvf/4LvX3yzGwInNaIk0KwAa1r5OuTNZ3LNzgFEl+T+crObiz/evml5gX8NPJqbe9o7cZNldtrylerLsAe49n4X1zo4PFjjc9OVQHHZySng4ZK1miYA51DpFIs6PDsVL958kSNZtNdJTuVMZTFVWyJNp81EyPdJXAI0wLqyDBSF1yM+BpGYAoS+xce1sB/xkQ+cmdIujsRXQifKGa2moVDPRz5mvL3HSSBGVSxpLs3bmk1Aa45dXAtHhoo9HgQliz9/AtVVi50iEAJvZ5qcH0Z+cGhKUq5wKyh+GHnil8FdRI8HdYE9w6dJk0ZEALFmufL5vLmVQfBFAV5maczDKyiIPAIBvcpBu9nM2FB2SYBNouDF0IIdA56qSXSNENpNFVIl2F31Bn01bATI9p0Fs0hmQhc3nsX6JalSO99+LHypbJCOmOgsnEQWBwEDJG47FGbAs03KIfdZV9XDl5zvTM0kSgH0yY27ZT950mocyo0Sal5js1KPIB82PwO+yP9nuEQCJL4tPCnryX9OZn/9d/+VZx2vv4CQzTZwEl++9YG+m8OD3VCpDxFlJwyOpd4ZRijgu/qYmk6Fy+Em4+nMw1ptQVfwn4IWBI4aWKvZ/0yHh+Bh80N4nQBBClc6MzKuWS1clHbm21trDVdsPlVKgXbcXixacS5+bfhT5McspVhjTfPXmvaGaiejRzEWYlzLtJ4RBfbNY2FsGHlAl3bauvRx99RpVV3Vz3GHpOuFFP+0dh4MzdAtRby/sCgSfXOLzKql2oqZRh3Kzaax/2rt5jq+PJcz18+s1nOtNuxsU8zF8QsbTifJGyDHuG8xRQBTzYr9bMrxe2asustVfe3Fa237fZWqlQC9QioA9P6PHFGc4+GZ6dnSVHu+lrwCzjj7r27ZuYwsodRGoOcxLPXDJlg9JRi0IvZ2AnuLFtY3q5WIT7o4oLkFWhMS709PXOq9Cc/+IGLPxitO41MJqgfGZPZHyQdgQUAftA5OGdmJZw9eaqzl6/83hGcxDPMbZgMYotg4JfniLriQZ/OlaODIm6KDjonXeZXmkMZgwK4v6/m7q7Vbqtc3g0F9yUc+Fm/r4ujQ60GA9WwrGTJCwyAre54YhiFBeFwPvOCkNgqusFKuWLDfnYidMSM19znFGjvK2BfmKk09/hNBBjLUu5jusS3R0d++JAnB5wZrWiAPLqDnhobbYcFgGXCPQdSQxzC9+M9U4T42TCJUO9CyxzhtRFVFeWLlk2bUZXPODZrliEQNmEMUHTpIilIUNcoWqTCcFgS/lur+v4GquK/ce+ZCocwBQhnMjYVj2fdS0D+DutYM1j5s4UyHAiEz74r0KH5Sg2uXHgSn2T/OTS3pGDZmqYU7l0KN1Oqs0fjIBrDiyULfOdcTvDepaXwfk+GKVDirhTVG/rwk+8rTy2iKSN3MSl61Akv4RKVd1qg2aOkSe9pkU6LY0qzvV6g32HC19zrLPs3yzSRgSe+M9cLLph82jheh07c1CWv8bcWj8mfp7BL5i//6q9jTq7geRFOngDWgzNfuSODjsWITCdthRgFmixC0qQTkD2cnkF26Q84kUmjtEq/t+FhQy8Bp8lYtAHVjG1oWEyW+FXIvROdEIraQByx0XKxZjkI1Q4/A0Zm4IpBt++RzR2bjVOwkKSDyOn1ywP1zq9UWEitQkXRIqNombWLGdDKtEBqstxFD5YTbd7e1b0P31OhHmmyokQjtmAZUfT3xBqyNxh5/N3c2LKrH4qt/smlJlcDZScUzJIazbYKZKi1myLi/rxzoaO3OKONFDFC4rt8eq7yhPTmlb8HHSTdCQQtuu8JD10t0rJetpgCo3SihxjHQ1LF1GMfRZSb6s3BgQ4Pj9w5cyMS1nv7VsgHbDRqoYiUcevjAQWfD1v8MGoxwodCza854+VokFiHUqAxnQtZkQgJ6KAPj08U5wq6++Ch5fy8hkBHwqcEs/ZQbANfNRde62KuaqXqhdGo19Wi19PV8bGW46npWjz8PKwUDQ7Ay17XTUGtUtV0OFJuvlKrXHXUFQX1orBSn9eL5Sc+wvW6l3+IK2gGupdXLibQGrH8pJ40qxWb03tnUqvp8ORU9bWW0I+ddzs+AIGyglpVHudT5gG+Ldy7tj3I5dwtw9ThsCStBUk7wRYcnCSDdK667loRa1GQcA10o8NyazFV1KwZQmBiNEWRZgBurLnUPCM5FzQ804HxyoWSZolJPwUTHNrLL3ZIhaynCk8bPIsIz1jsw+LMZO1wRxFk+cu1qjVr6gw7VmU6zYdnB6iR7hKYBawdiIq0e3BSnlHj5haI+14NLm80MOF+4h/gqHRPn7rA8VlZ7OX3FzplH9xeTAcbgGAXEKZVnrkxzC1SbtJUVaZxaLc89/zdUlHD3Mosp+9+/1M3gbKmAAAgAElEQVQpX9IU0Rev6507XAjoZTKhIHIYmBkCzJY0itcLdFqk06biW/bIt2KT9O+nBTrkhgalTsqpTouxTcMSczX/lWtqRH+fd/7Z3/pxmE+duuT9y7/81zF/QKfF5xRO+CA+oVukIPFGcFYDZ0am7S10smW+3q5b0ov8Eqc7KFXGrHhoA0nf4HwisfSI49eHmQqFgZTkrKrlkhrVslqNiurVSOtrxFhlVfb2NjjKBeN5eWTrvj1X9/zKGDebdf8EKGZYgpYrury4svlMLR/5F1ACCqsSzn1A+pWCx8L+bKhpdqm9h7d189FdZSvBapUXiVkL0AYc235/6CRiYAaM0m9t7dkF8PLgWGcv3mjeGSq3DBhbVK2o3CKuqWLe6WQJvBO8aPEF7hydKBovFS0C55qHibuTz574JII+Z1AJKyXNooKK7abW9ndtDA+pn0iyXz8m4up1gv2F5GwM9Hd39ty1ccOn9owUSRSh0PL4UWCMfGaOPELuGuMjHFgywBtjwoQ5CBN+NfcBgcBgkYgIzgkX5UZHar1EFFT3g0+B4j3SRR+8fqXuVcevj252Np+aP83vETLsbq5r1O1pRgHK5d0VMtJTlIAYgGd43e1myypBis16s6Vpf+gCDUZ/NZ+oOx4pg5gnm7W3skdE7kUky6SCAAvZ/jSnajnyeG6JL/FSV5eqIVDJZnXV7xu6CAfK2ItBDgeKOUswY6w5FrIB2oJHFAoVid0Lx7/xIKHce5ct6eTmnA/NYVIcbSfA557I9cFUTZ9M2iSrEMH45wsvXd3wkPoOzxvsGcMrCzoC7RPSnJVsIY3BnyWwCPznCIFYhuanYIw5YK3whjOaxxN70tAceCGeFugsC/C5pxTiv/DkMYWQpRocYyCpXEHzEfxzFufBZyLAu6lTXOx7zAXHhlnhz9MFWViOJawPf4MwwvtfTA8EOjOBwWQBNrF2YOb3BBOI53NaLarYauq9D7+reZzVCJiEgyahvL0LtXWqSmJ/6iiu4ItuwVuy4AtV9tuQ1xR3TqeD0IRe/+909dj/hm7YxT2BS77lNKfe0zbXSPjhYar055QU6HQJmYpVUjw68y//t38TszFlcUFxJqLq6qprL2AXo4srq/xgPFCYMdDhF90bMs96g/SV8NEHCl1I9TWHkeI8XxiD48+DGihg3XZygkSIu1eW7Sx80rIXgW0WHe26WRprrYY50GHbmWy/c3k/4FdvzzQ4utB8MDYDxPdmshwMku1I/eHIo3e1HEbCFQUGP2Wc87gJkVzDNlhOVGyUtffgptb2txT75g35YeB808lcJTvcBTtURqRKMVKrVNFaqarMeKruYTBXh+cLD9VMmGLIIIxLIXyTMdRb6/HYfgfNRdbjOic8n4nHJR4gNs94PtPCVSINGfXrVZXX2qqstVRttTSOl/q/fvoTvXkbgnGNMa9tuHPe2tr2583BenpyYlN31KH8/6PDN75GGD8xeZD/5vioOLaqE1XZbDL2qG2DqOnEOwRuppBfiIiiohHsncTgikIPLYprhFiJz5xtPSM4Iihk44YClgurEVkAseTB3xtBAx0ibAUOttFw4GJHd3ry9tg7BixP+9jIxtJasx26Vj4zgnDJgVzMlAdvXgK39dzhWd0IbARfFwN7CihMaXev4ZAiFxHbVuikJuvYtyJg/H5446yXZ0EhGKhp4J68X0Nrc5ZWkV/XHEaBi2gpKPFQ2OLRkHRqqWiB8Ts9QDApgnnEYWIRkuPbgskULApc5LD0RWnHM5l6rpgdkidMFitghEAAb+AHSyszYcqA13Lw2wyNIsT9RddNoclkFVVKNJ1O5sFy2DRS/6esZfAjnjvfv2D8wJZzQy2oOfnePE/xDCVd6ATD6w7hqPyPfwMFgTXbde6acMf7iMT0K/isAH9k/MtMHrBjICdwbq4TYhmSmRYrtaKKdxbd0VDLRlmFVlP33/9AE/Ykc5ameN4grOOahetE926LAw4mPotk2Q98FAyPgt1EWlhTmt31Djrt+r/lSK/CgZw0Xa5PCWyRFtg0GCC1N+UeNMWSA9UxbOmx8G3AQfr9DYH8i3/1lzG+GVgTovw7ODi0GxSLISaWS/i7jFamvBDwOAlerpJd5XZ2N22ezzfFMH/QH3g5SKdhJWGn55Gb4h+8W0PkEjctXcZqPlUlKmitVdfO9rq2NltqNyuqVcGZucFSrXrI7Ev5pERpvf7mmTYyFRV8kzByhfGJXEVuRG7s4Wxijb/FKknUUnpqG1eekbJdVbFe1s6dPW3e2lW2jIkS3c7I3eByvlS1VFa90tRyvtJ0jDwAw5qCTd1bpbKquYIVXhO67eFYY4xwCLosR5qwyMvKjmXc+ATrch/iX1GYLHyzefqA44zJenqjC6YIjqYl9fG8gNBfjrQiJHet5aTnq+HAJv8csCxt6ZqBMPicUPyxR4DFgWoTaT1qOAJ3WX6x7O0NB75WNiBC6UUyM0UZy9bE64PDmJsTqIFizdexyKMjXKDgygbhkpOs49jwBRxYsFvc68A8+Xk8rPw9VKccfHTTDhzmoByP3XFzWKBo5aGiqAItULTKLtxAbLHhAguMTN8L4oB5HOxxgUbwuKiw8CJTsRApu4gVJUEFYNo8+BR1YLLMYqIiUFJicmMlIso0Oj9GbcyLCGZwyaHrDCrawJ7BhyHI0IETQqHJJr8PXiHm7C6DaCVgz8AFYVfCxFRi0rRgIcQtebmGkIR/c8+g2EvuA1zyFob4obTNzUIazicuXhR5YJUMhwpF3+KqsJT1Usy00Kyd9jo9lpMV7e7vClHwfILSkNeRU2aRqN9WSy9pYYZkIjIYwWyDA+C3Bbpgo6V0wuc6GOrgYPEuK+Pfc194yZd0z2aLUVy4p2gimTDYxeDnQsgrzQPY+2qh0WrhFHH8zLkvemeXqhcjNYplY+TzWuTl+cMPPtJ4EWvCM5QPegJDR/48A5smfT1M2KnfO1bB12Os0m7aO49kwZe+7ut+GQHmCAdi2IElZIdrHXQo+NS7UIwN73BooLEA9kh2fr/bPRsKMdVEyvzz//5/iF+/PrCxESc0RvmTyVxRFLyD6ZB4ECmAwXovdFSwAG7c2NXd+zd14+aeBQrEqlOUb+7ftAiF7/n4N4/9Z4yq6fdJbxjbf4IvRkVtbrS0t7eh7c2WalVOfDoC4I/gWhZcoNh2sgmHPnak118/1WZcVhlHOLoUBwmQvZOYJ9PZl4t2/eojJ6bLIgmlUjJfETkvpHa23sVapP27N1VZq2m6milXCjang27PhXiD6KpKU+P+WBenFxoNxvYTvkIwQHpztWyviLlDbImHn9lBzApobsIsZkuBQhfgnjDeeJOPORXBAg5DDWOfcUe29+WyF1EUYrwpEGAMVwuVmnWPv9llxiGbtWqQ2nM623h/PNG9e/c96ZADxwNCbBhjOtMH18fTQafj7ptlLg8O3RYeEUwkdMFwiEOeIw9aIRjjoOKMyHyc+vLAWIDtAvboBR/dHe97TvxXFDo32wLMQ2ahP5ew4OVoYBzHIRDhiylbcGgTWh5Fh84O+h3FnduaIklX5UM+DuPzbEmHHwJ1tZi7y6rm8mpHVVOzSrmSl7tYkC4oVMbHpfng0k0AxQUeLhoAPD04lI2LMpinD5rtAJAVBYql09iTsFR6U5a1vBd3scky1Lhu+t4TZ0Q3ChzwxWBFauzfRTSkbdspkd/hQ71aaDCbOKkFA0+wWZZgpqXxmqFzIbqgSMD8AIrDhTKlqzqsNNaCz0ZSfzrR1bBv/JaItVKhpNV04TSlUiYvzbgPgm8FFMLhMuDQmSKwQHIIJYcKJYo9jq8LhSqBOSjKzgtkmYf0PCl23APX4QSuv+bTEKa8iH3YAcGwP3BoLnYNxYLKjZoPdSAuQnTzy9jXled3hi3C1qbe/+hjjRCGsU9jWQ0vGzteT6SwOBIMGmgW5k7SQXu6SQ6O9PUx+aY4c9jXhIKZQhzvGBb2Kb/uchdEJ+nf9/dLtpMUZ54P736cvBIweKapFLtP4ZMULnED8t/8t/88fvrsuZWBdAbEmMN7tX8q9ygLliwCjdRCLxQQxtmtnU09fHTX4Y4Ub+SwLEX29/e9NKIz//u//5nxYcZeWxFm8+6uoOeRBl7Jse0umDq3vYOVaQNhlFYrMLa5t9v2ngDDS6S8YOQnUPuevFalv1RtmbM1IpvqzJz/Gm5KbrBpLtY0G2sIlFKJ7Pq1h+IqKnkEevz0pYtUZ9RXfa2hZQ72wMrdBSG5YQMutSp11UoV9a56evvmrbpg87AKpqGIl2tQfFaarWahk0Mmm/gFOCUdCpkNvwOcxI1B5tzVdGi/AweqOiSWBQ9dDf4oA62313zB8dr2chBeKeyTes0+BYOzjkdNHjYWhHwPqHQY70B54yKTa0cXyudOsQMe4P/TPbBLQFFoRy+8NJIMQYQjcGbBpkMnEQQXFFgKNfJcri+CH7ynGZs5kLixHVfPEsf9bShEXHs/uHYOXAVVKujNIhQZIINiueSD0QnwvI7xxMwO8FNzvMmTBLMF301Mn1guQm3jcPPNPwuGSs1yxWM+neGMgGMKL6+tkLPnR28ONipVc7EXtxTRalT2Ac/yGRob3aIDbulMUYHx83E59FIOuTQp22GUNnUM73DSqGEjgaXCUXa6TGLzyp8lC3RGXa4HylebxrP8ThgLfH/blpYK6oyHOu13FTWbLjwjlGlwuBGhSGoASTkZZabpoO8E8hreGijSTIVb+EDDGApKIInh7yT4cUat1pql2tBOUQWyYfPhUsgbAuQZwrqV33N9gb9MTPN7g2kS1JP2+HDnTOHA4S8f9BLZ4P+B9SzvCz4zExtUvywdNAt4un1nGia+zbx2jKcKOTU3N6ysNJVtMtGkN/B0VCtG6jORFUtqbG3r0UffVXcy1QARHKnqPGMs+CchkckdMQtJQxx528SmKz0Kr+/PxIzMoqOE05xy3tMCzTPAfwuQiNvGQLdLFL4hNDc0O17WJiKZ1InT2pnESfN6gQ5iwW8Vie/of//hn/9nMd6qGPygrMIPFxkkRG9Uc3Qf3Hi1qOwber4IhPRmu6n7Dx/o1u07LtZ0TUeYyYyGarZbPjUxlWHBZrbBGFbAyBefhU8DLjHj2binzXZDrY22Ko2aMvmMqWsolCqVss5Pz/ywtpptWwwen5/bNwHXsaNnrzV6dabKPKPsbOmLBquDB5It9Gg119V8rClTcKXkTvn977yve3fvqE8mXaGoq+5AP/35L9Qd9G2fyeKBmwk/Wh5MikSzUnN3FJYoseWrbMLXm+taDOfORSs3a8aaT3sXqtSrViOeopRCoRWVNRmONR2NTdw3vxVMPp/V2bBn5RcbfAshkjEZUQu4bLPRCFxYuOo8/KgcWaBYnl/QxdF54JliqWi7w3DfcTMGT4jE5D/xYy4sQzAwn5OXW9zE07Fa7ZaLFPivqVYkqdcQaMxdZJmQuOHolBFZGD4aj4KwxP+jaUrUWfyeAzOJO7I8mmd6RdJJyFqkyLJwirh2CTc2ZpvH5KIgyY1yRZWWgXpXJ7maJWNmqRKHFNh5iXAGbDuHQWHGQQNli8Ua3ibJa+KephujKIPlg+nPcxnvVChmmC4REVUrlCzHBxYh/caMGkMhRN+EpTJFBpMhpg/YIr3ZwlJrpkoe1nqt4sajSieIMRim/ExDU2Cemh9OAhBY9hGMEbltkmZADUAuSKttu8BBsPK0dNy9UmmtrXytYt8JisFWa00nJ8eqt+ve0Wgy0+iqozzYPTRDu+gBjiS7N3f7oQC6EKJARPWHEdOjR/ZK7112HX6MeRO4O9ixnf3wb0asAtcbN0YW9iyKFatWyCsqFdzpX3a7vh6VYlmNqOrnhV3D5bBvptRgMdUyDrg89IGdZkvrhaJl6E4ALwYlYNRsaKyV2hvrltGTpvn1579gq60osejEmwWsub/MaPf+A23du6sBdF9j87w2KyosMfc7t0NhsMK1fXAG6mYQ5FzvWNNCmeLSqVWou9lrtDjv0XxPXEtZcTceGGo+nNOD23kVS3u20DSxi8EeA+jHFMJEYp5i4NeJF5nvffpnMaRwouLxH+CicfoEOEI28qdYcMHhFBbAorQ0RWd7e0fVasN+Ah0oeacnxhC5obHkhD0ABssNivMWGCeFsVGtaaO1pumor9mQ1I6WpuBN4MGVyMsrNtOYxXcurkKKy9q6aX6XvY7am5vKFou6PD5TbZlXdrwwgZ8CzajEg4cVY75a0emwq0KtonytrA6dSARtr2bhAYurWqOpb54+tSBnbWMz3IwTtvVVf6h0xzz4dCRwXDk1YR8AFeClG08zjtahcFKge+OB3wOHS69z5XGX7gCWAp9hWJYEpgYcz+Fi5m4w9eSlK6Ig0qFwc4HdUqDpdJnJKW6mHXn7nVP/auDpJnXvc6HOMDoFpZIftGRhxgjL/ysp73GWP6frp3MjwZ1fUMWahDHw8A6GPjAoeMbwlAlBvggFUOiNR8EIKcll46ENTmhJoLDl8YETS+eN8x7ZlsSo2ekO7usMiqGzgXwo2zQbQyxyKotlFUBUOFQoOvmcBsupD1CgDxaab4/e+L6qV2pqVKoB6rIQKu9OE09ppNCDeJEU6EXA8p1xOfehmZkvbERUzRSUm8ycKlQDD+WBTGxduV7I6t0eGoogCi6ry2GIuuK9QRnj/kf6bKGVzfoRn+RclK2SRQE4X/le5RprgWBmoUF2pQkc5sTwnwOGAw9o7nI8lGoVFRsNbW5va3d71xhst9fR1y8eazDsK890Oabhmajswz4UDqciMUo7fCO5z/Dlni+9UB1n5GSUwKmPXUT4TFAh1ut1d4os2+mOMcuHH84CjuLCM1FioqLbpvunwy4UvTwvsLeczt39Xo36mhZII18knGupuMpop97Qep58xwBd4qNx3u+rsta2E+HLg9eqR2Xd3dnVm69/7f1OA5+WamRHvjEJRSpq+/4DW9QO2O/QQRdKhr6YqO3jw96BYp1w8inQRa41DCTAJkMPATILrca3qr7Uh/26F0darDkk+N6pjDyYHyU0YpvPBcjD9L7Z1E2OBWKTSRA6sXz2ox6KeYo7/xYGff/7fxxjVMSHDucZvi8Br27550tttNfcRaDfh6KFe9pwPFC5GhkCWI4X2tvatm8ttCwsGMFfYQtwWjCu8mLoBDm+OaHpSLfWN9TpdTRYTSytRrXUH/TdyfH1KLCatYYLOgsEum7+oXjmi5h6h7SHYjZvEx3KR4sFmUNPL7wYxADpotcx3pYjtmg09I3FwoHEEBzI4AeTEjIYjhzQyhkIpYmbGSZBLzlQKM5eukBPYzkxn6lSqXH9naHIAo0T1UG0+XxgDfj15fxvc7Zxx/NpGuAPTJroyCgmjHxODAlXJ1nuJCZI8dIdK1h0wCcDrg1XfT6ZJ1/rADh/D+iKdA9ct9RLOXTFEPyzAQ7iG6BaW83slMfnw41GV4oECN+L8H4zVsjxNWzabfICBJPB6nT6Tt5qgxxLawNdC8yPDpQlmb1c5hj0QB/ECT1nbi0Zco6y58ZmQ+94KdJtGE2nxkbLMeyehuOW6DAHcVDuVWBTLFfqXlyEKDOc0Jgs8PCGtYDYAjsCMFIOk1Uo0BTrYqPmxRNRVryuyXBoz4o6/sPUtdHES186e2O7ybjKhOOggMQqkoMIB7XpaqnedGw4IFct6ebdOxpNx4rKJXej3ANnR2/VPT1XnuKcKwrwjFQRDnU6y+5y6i6fJSYFlYWZRV8wEkicAa6LY21t7+jOzVtaDSe+l1+cHur1mwNlZwsfdMR6ZeH9eh8AfZYg1pmbHrpmCj/0OPt/SDrtdpzGwrNMk3Xr5k2/ZqZhIDa+lqKC8pED+QoTNARHViR6pA5LympZtVbTlsHwpGe9kUb9gZ/97nDgkAAOdQ44YMNqNu8OuswDAdMLpTFMoK0tbdy8oepaWz/56d/Ze+Sj+w/UO3ij8cWFWvieFHMaMw3RzTfWtHXvoUrQNZGYE91HVB5DJWnkwGnCdyVMPhRCd9D02ByCNF1uvK5RABNihRkdiSf0dU+O6wU6uF8mLngU46RA2w8ogccIDaCmcdjTIHI/AZ0wiXqnkdxfv+v74Z/z/h//adysN7XA+eriSo16w/xewkHHhC4Cb6A4mo5VJ5Ypn1UPBVSr7s7g7PhEu1vbphhRHCmkqQsazAHHCsFfZUxchK4MuIR0k4tuR1eLiWrIqp2asLKvM2/ANp0srPCRXiwDlSlDwjAfMIUipImMpyNf9LAEa5h3eXZ25vGFHDMWYh7tiKsi7aRWdVePDzK4ZR0RCF7OBL86vDaM8saM53jazp1fGMJnU+e4kBJOEWANPp+x2V75xgNPo5glaW/22aXQ828egtTO1Bc/ZI/7ZzkzkQLO7ZSQ+Pk7frAQa5WKflidf8e2HG9fFkaGoHDbi1ViaeQQVRgtwT72t8Y3TurEwwFmAYsjMVlMR3ZDw8UMbwgw4UkPalxDQzA8hCcEc+bg0yY+4NmMFnTqaXpEwgEOiSfgymFvQdfA4cuIjEwd8Q6dcMi4yygXRTbgz0/mztqDesnN2+8NNB1NFPEoYUGJ9LcSKdpoqlSNPAFdHp+omIgw3oX+whoBcyRvD5yaB4w8TdKqE+FF1KhrA7/trQ0t2E8MesY2USmSVDI8v3QXSmcNnh1UdsH7JMidA185Z2oa6epzXY4H6q/mKjRr+v4PPzP9jeQhPkMoaSevXuv5l19r2emrkSupjGczYplqyTBcH6YPjwjTFTzmbDDbYbpCPdqfz9QZDkx53V7f0MmrNw5XrWy29eVXXxnaAXcnLxFsmHs60LWCZw6eOix/0QTYx8WCroyXz7s39rW3u+tgBg6fhw8fekGMfQPPkrvoRKrOZA3jxiEMpsoFTB4Hwmqr4bAB7rH5cGJ5uafQ8dDQoZfI0P6yOa1HVW2R3D4ahsCHQtEMk53btx2t9frsJDjeDfrarbeUH4wUIY7LxFowUcZzTVZSfeemtu8/chrRmEmGRoIoOegu1wo0E5sLtLm4Uj4Oi+e0SKaYr+GJa90sUC3vIV0Qpl2uP1unGyXhGZ5Ywh4n5XnzexdilKv+73IDxD9BMJMJWP+1JJrrRdpwy8PP/iRmrMFNbTqaqlmpG0DHX4NxFlihgRpuMVO1QfJwzqblzWbDnc5599LLA3jKvCDwVn4wDAR+gBcF3tgHvT+keTjILNjokop0vWxxTagvuji4cwsIohdOfD03DvQ5s0ngWJP6YLlywJhsz0h6BwuJ8cTMguBVgcFN4D2G5Q6jaWw5L3l8s8nAozI3MdgcixsuHEUz/VobyDjFJCyLLOzgp7LwothgSUoHs4hVXmHGD7sgGLEErmNYuvA5hU1xsFw0J5vtNclwSfik2Q6IKBi2zBrIaUph5YBw5xmKMyMneKBP4OlMBZRs+byqfH581k6cCeMW8IJHdLrvxETcxvE8oBjll/LauLWvHEup80tfAwpUp3OlwQyXsaKq+YLKQCRMLODWyTjOeG+zdjoyoDDSvdnO89qwoyyXzbUGDa21MDCqajibOSqLzlZVOMN5RdOl8nDouclt50o3ktWU5BN8l1sNF7/dB3e0trmmZ7/5jd48eaZ2sRKkx2bIyO5yFLIVPF2SsjlccS2EFYBvNoUrX9DaxoZ29nd1dHniBoQu7vAlUnyMm8aOmSKnj8/QBw7uZMA14OUUOiaildTIl9xAXIwGusIXplXX7//pj72MxKeZ/8ZnOTo708uvvtbg6Fg15VTjGcjndJ5ZCPOAeT5jhhGv1Qq3RDBiOXRUMueXArbWXlOr1tTRi1c2Edq8fUuf//KXlrMTfoEXurcCwQvA057vVYrMdK4FXszjma+PebsRk0ZscRMBBRRy7lN8VTbWN/TmzRvjpTRdHLY8e7AQaMa8cPNhKxtbMYWBm9MN06QglGGcp5jzXLKYDiITqR1VrBBeZICOwqK5ubamcrPpw/TxwUu7XPbPL5QZjrWWyWkDrxKsF2BjFYB/5qps3dD++x9oAI6P3znf3/BRYHXZcE0k/CSqRf7/MvYEyUdkllTCPkq5z6lpUqBGBmFN2jW7KiV86YBBJ9BE4gVOU+RizrLU/kDBJIn/z+2e1hIKNDAuiUbfKhMT+uG1gp1575PfiynIgPaogrw84vfThb0GGEvQ4+MbgILKNn+LuR8qMu1ijFIUtv/pUsiG5vkk9l2xO0eWiGCZYNpcPG4QaE1kkMEG4Ktr0GMgwidSWApLhTQRR1HlzVqgQJNDBuyBbLeYZVO60mAyShY4AXPD9IWT3AsjtralKGSaMUZCG6N7c+7iSNWoFEZqRibTnsI4z4eYpkvQMnlr621+wFWtZLLCaqXcdKniIlZlBV0peBq4eyUHDkrfKuBvnqQokhxos/A1HFgcZEwnfH/Tlfi+STGGO824XqxUHDk2mEx1dn7uBxbcE7yRUIBGoahaLq8S/NuEm8u14kZgk+6wTDqnpOudZbK6gnHRbirbqurBB+/r6vRCJ0dHenj7rq66V/r6+WOnoIPLahzwWW6owWqq/mKmAUKNak3NalURS0I6/OlMMxZKJHLAhaajKxRUbba0zOddQDuDgTm2y4gcw7kqk6XahZLWGw3fR0jKZ1PgsYl3Ds3dbR1cnKjYrOjhwwc6PTjQ8fMXWsuXXXTglnt5ypKZw7pcVmN93d7FjoYidBfMeTo1BREmwe7+vr749Vfav7mvermsX37+udkXm2trdqWbjscBSrEPReAaLydTTQcDC5FYKO5AR40zGizmNsaalgq69eEHyjXrWt/d0eXlpbqnp1p0elqwxGPxC4OBOLnFXG9Xc02jgvJYy3IIVcpuTJjeAiEisCDgq5MgjqHS1vqmaXHbu7taFAr65ZdfOmAByIEuH9y7yETm5iEwamxSRULRcGxZPYe4b8ZSQf0xTnUFbe3uGBp8dfDauxKwUeYAACAASURBVI9PPvnExfWUTvr4xMwiplqmoxBSEiT1pAEpKpi+2B0OjVNz/8MCMo89SfJmUgJKYkrhYKOeLKKc+pOR4YZH3/mOFaHYxJIpycs7PzzU4qqr1iqjiAOcgOQMRTivs95A5c193fn4e7pC0AIFleaIuuJn2JQJF2iHGyexV34MOFVo8gjwuObn7MMskWP7379j4p8W00C1C1a3qXKS6R5YEQgz9Xvm7zFBc0BS5A092eEQ07ngZ52KZOyQl7A53rFGfvx7fxK7iMUU6KlHIJPvcwVV4cqCr5BUNBl72YfnMsUZbI5OCZoQYx8jUYoRO9sP6lMm44LCKWuCtkM/lx6vKgUwtpK7RU6doO7jRgo+qe4Q6fyywTDHXRCLpCX7kqq3tHkgi+XMF2wym7gAGXFK/EE4yXkQ3SlQpJMHlU6K1+bTjQ+NjtRBBcmNzGibCeGWLOUoMIil+DBdqBMHrDRxgk67tMoaXyxCEigFH1tkqqtywTxscEagCToQYIRJf+BOolkq+32b5O/uLufRnL8bxrJQnBco6Da3tLN3w1Jzwnl5aHHc44Gs8NBDT1stzSCAX+4l4HJh6ILPjsKPvWgwpIk1i2G6gOvGGhRivf/xR6bNvXj6TDf39rWxtanDy1O1Wk1nCV6+OVKJQ6WYV28+0flkqMPLrkqVqprlsuosyAolb9oXeHkMR34/QEo4jsESgofLATOczpyPtygEf4XGUtprrmt7bd0w1iXuidOZ+fg37t1VvlHTr558o+6kp9s39lVgujs5U4UdwGCkCxgE2VjltZapiBmis5pg16FAMzmAp1JkEB9FxUi3bt1yeAHvb63d1i9/8XP7hGxtb/qhgz9LoUJpx7LX9ly4wHV7vn65yVS7xZIi4DD4+dmcOnC9y5GaN/Z17/33vbD+h5/+VItOV+1iQc1sVlWCDAZ9dacTnTKVwfMlkLVR833u6w1Fzkq4pWE7pgNsFrAYvbG7p/fvP1S1Xtfh+bleHx66QAMJUCDKUYiwKiHb59C0kcpcy9HEHibZeTjQmTjJghzjujcc6Obdu34dZ5cXgepYLPpzgeI2IJTi9MzvH7gxQjrPc0aBhhYXFVxYO6OBu33zvKNItWpV9UqYUBAO8YxQoKvZgiGe49nQC0bcEIGdvnr8WGe9jj769BPt7+2pe3KiTG+ofHeg8cmpqkCCbnbmptRlm5t6+Onv62w21qpcVp/pMU8TGMzXMiwI44WfJZ4vyw940gOJ3c8y1/pbbnNq1xuKJZNnCmsEE6jgPJdy4zlEgvdIiNGzUI4Yq2RJS/E1tJT4lAQMPFheALGaK26LjJAo7mbvWoBA5r/48Z/H0/HElCa0rhRQMD9GFXdwvPgEJzE+mc2rCj2E7DJYUTZYCaoYx9TQLfPw8/Vs3aGIIT2FU2wJ8cTLMqhIy+nESqIGdpRwckdjHwAcz1w8eJAUt95srGwUedTHpKdWqRmGoRjV8YtGPZaMcqkogILMh0t34MTgcqSoUnWhYmR2ajOb+MnM3UWKcwdqFXgZcVh0ZXgSTE2zgqdrG8SEE85nxWfGMsLx9oxV86U7yhw4N+q/RkXTfDhk8OZoVWsaXHXUP7vw6FspBgc/EkhYuvFJgjuS5cdnUCpXvFwbjCfa2t7TwwfvOVae3EaYA+vbG2rReWUy6p2f24CIQ5PFGdix01T4vhyC+YLdBxlVmUQQPMwzRV0hEtlZ0/btW9rd2dXZ6blePn/u7f7OnRuB7vj6jZ5/8ZVyo6nT2GFTnAx6OuVQZ8mJqVCxoE2yIfEAwUdiOvH7YXQFcjg5P9fJxaUPG4oQsNksntpdbrNY0Wat4eZgxFgMHFYLaduY3xDIS7jCdDbSpNdTiTF6OFYVIsR0pgssO4t5tfd3bfI/5IDnQSB5mkbArBjYSAsLHmB9ENaKNzLd4Pbutr744gsfjPZCnk8d3lBEyTebuHuuFPKGrybdnvqXl4r7A92sVBxfli9VlIuqOh2NdNjtav+D7+h7n33mDvRv/t2/k/p9bTJOj4bKQC+1VWdeh2zz19dUa7dUqERmcUB55fnjF0UaARmjuF0k53Ntrq3r3u07TnyBecXfo0AgnUdYFNS0gSfdqlSDeAVRDwwHIDX47qhuocIumIQW6o2GevTBd6yqLdfrnuR+/ZvfGNrY2942bnx2dKThVcf7IyZhfE4szOE5QgCUZ+FJ4ZwmMWV5S/RhBQnNACkvGOrPFqrlSz6sD0Z9w0Hf/973Pam/PTvTi8MDre1s6vd/7wfOYCyMJ1q8Pdfg6K12ITAMB949FQiIzZb0/md/pBO8pcuROjzP5qFnvKhnYU4xp9kDgTa/nIMiDtJys6mSrhZoJ4U5WDbDgAmDQliWp4XzWxw6ALHg0KZiunYEiMNddBIewjVL/Ujs3Jf4igcaKOwajJtW73D9bwM3YmX+6z/+85gWnBBHxny6TpITnDQNSd32kdxPC3OiwSDhibpjc5pxUECxKPHGGcyU0wqeLKMZklz8aQuh4FFAgUOqET4WkeOHiuCVdrRCSgoRP1FS5WSvDBZEIM2nV5eKKjXtE/3DDcdpMxkqv5hbLu3t8Whs/Bs4gdcRk6nGL4B6ilaSssLJzxhG7H3KArG5euIBS0oDkwP4n+lw84k7Dqw7GXtwZitnCqqvcioug5iFC4HBTrFaUXc+VbTRUjeeaVHMaW1rU3fv3NE3X3ypzvGZtutNb9vJ9MsVc5at9rH35DM3kTF2VBeUR2h8LHFzuaI++vBjnR6fWT5vCW254ExAaDxnJwhoLm12RJ4ddwxMAQqTncKAhWJczYIgAwvRRZzXDPrVZlvvfe9jVeqNxIdloJ/+4nNV2g198J33lJ3M9PSLLzU6PlMTGlkxqzeXl3o7HGuyhLOcs2CCFchas6G1dss3JfTDRrul8WyuF69e6/gshAo7BZk+azX1fbBVqWut0bTF5MnVleW7u7du673vfKCnL17o108e6+NPvqvFZKhf/r8/0XahpOpipTbQ12jkJdoMb5d61ZmGi4gwhqzmmdhTHB2p03p6A2OTsIgocrAlnCCywp3vrc4uzp0gMpyOVYiK2tresqVknkmLhxmcfTTRrD+Q+gNtFvOqIYJZIizBuGmpt4OBNh891B/86EcurJ//zd/o1RdfaL/RUERnNYUFNPH92acrL0UqIjipVgja9Ovm2UGObnn3cuVJkOgowjEowrAB2BHBqa03WM5FTmAB8/ViGsUoobzg3dmc6ljiQpecL9Wg68/yfC50mZXOJyONZjPdfnhf3/30By6uk+VCT548sUHag7t3tVara3B5pZffPPYzs9lqaTEYmY3hSY10IZJ4+Ozwx0YKr9iiKWiqNDDkIlKcwaERELG/ed7valks6tGDh7r/8KHOO1f65a++tD/7D//wM+cpPvn5L7Q6udR2mcMwNrSZL2TVZ4lfbekmKsJ8Vn0+T7pqw6ihQBPjxvLLuyeeK2PzIb2IZoDpxMu+d+53QfVqH/t3pLvruPO3kVTBXjks/YJgFNFK4tQZtM/vyA+JHDpQYt/h2iG9BrKDRWDsxYAmk8g6wx1/8YM/jekW6RToXOg26eBC9xbZoezs5ES9y44fwDKWmPOVqvliGF1y5BQG7TuMhhFdKx0bIaeM7JVIF4O+KUilSjkkgOPyhlpnMlN7mfHY4hxBTh440Hw9xdVeBAXNrAqUenCJM9gkNo0pF8HckPhOJsqCmTO/ECuUQBPgesPMykGkJJTQxdlgxxhx3qyLfgc7Sn5u4MQCw6AyRDCAj0cJShayagx5ZoGXzNKMk7Ia51UZLJTFbD+UGz9QjGzn46Ey9bLG+dhdyQcffuCu4+k/fKV4MLIfNA5+o8xU05jvPTEuXqxG5iV7KYhis9XWcDhWrzvU5fmV2o01TYh7wnsE6hmJJnSMdCLzmZrthtY22mqttUz9MxMEm88xRWWsWXeo/umlinFO5VJF3eHUBXqYje03XajVtL6z66L297/4hU4uTvUnP/yhPnrwQOevD/Tiq6+9Wacr6U1nOpuhUFu4w2IyQm4MjNOA8UNKOfdRFYHFTOcXmE5N/WCYRoZnciZWJZNx0WCkhvN7NZuqsber7Vu37CDIjgLvje88eqje6bG+/H/+RjuFSGvg/KNhUBIW8+6au8QzIfioVZWvVz15UXCQRkPLNIvAzUUYMzGVgkEAbRNXO5biwFrT5cwYIQ8P0ml0aUVoahS5pAvMM4lNg+9HJkMTUFI/zuhVr6vS3o5+/8c/Mpf4689/roMvvtJuuaIyvGHEMpllmJIyeU1ZhrNcY+qAuZbPOa0bEQkQDXTMKsUJw7JB3500yyUr+Mw+kgs0U6opX7B76KwHQxWXseqZnFqFksowXhDHwF5QVgNSV+KlrhZzM1x2bt50gQZqQeX69z9DBXyh2zdu6sb2tgv0ky9/5SXqzsaGiouVwycQPvE6gSPH8UqD5czTI9YKpO20Eb4Am7qDX3n5SiM0y2X1huclivTw3gM9ePhQpxfnevzsiaqtur7z6JGaxZJe/+rXunj8XGUfLkVPZ/TDJBZNo5puffSxJqW8+quVeqb9oVIMBlkcrmmBBuJwgbYuIB+YWkkDaqcMd9epYWjg2plDnnTQaRH3xHANL6ZBdefNytC0zGDNaiWx4dIQHhDU2AG7TxeRXC+wbJMDEkO43yrQ//R7P47NMmALWyyYOgUGBYULTuTu1pbOiXrvD1QjsVs5zUcjY9WmjcG1jMqBbpXLqzse68zjZsGjS6nV1ITiXK9q98aejo6OAj8X3IqYo/7E1p9sWxnJ8enFrIf/TqfNUgQMmLGYMtgbTTyarW1uWhQwHnSVhbIymJi6VMth4LIwHl2oVzTgUsJ3zWfcMcC+gSdrvBmVWLzwkgrTHsxYwE3BmvHr4IZrbK6pQKGfTtRF2px4BMMnXS9WdKe6pv7JhQ+oiKUIl6lY0CBeqtCoehEG2+UPfvADmymdPH5umGDVGTiJYlbNaJojbqum1saaKs2ai3SOyKfEZxda4Xgw1YunL3X48o3mWKbGOeObuVLWRbk/GqhSK+u9D95Tfa2pFSEIFBe8EGAFTBfKjGeaXw305d9+bsy8Vm3Yv2CRL6jHtLNaaJiVbr3/vvbu3tWT589NvfreRx/ph59+qu7JqX71+c8MMcAWgCJ3cHllBzHjkphpcX3g8dYqXgxyMHPQ4uFBJx/l86oUSobKKhRoulI40GDE8Upns5GyrYYaN/dVba/pN79+rPX2uu7eua39jQ29/PpX+ubvfqqdbFHMCHXGS2CJPAV66QJtXJUFMPsD+yQXrH4De+fwYHrjHiTYOMMYjAjG7j4BkwwL25w785OjQ1VydKB5VSRF85WixUrRKnbRzq3mgS5JNxZn1M9m9ZqknXpZf/Bn/4EfzoNvHuv86yfaRa3or2PzvzDNcQkrwjmfq9Axx7EPmG680GC1sL81tqswInjAgTFgWwC12QhoRhhrz+9vc2vT4zIUxPlwqAzNBs8pku5cwcyRAlg6izTJP6tfifSm3/V+4O57j/Toow8Nz3WGQy8fodq16nU9unffFL6nv/rahz3QCbFhwA90xG4hcYsrZDWi6E/HhjooiAQNIASiwaNzpmhhlAW/5JIili/ozs3benDvvk7OTnV+daGbd29ro91SFEuXrw709uvHigdDtcu4t8TmQWfKZU2LVd395HuaRUWBfHenc8VkWwI7woe3eoQ9Wsb3IT2cHQdILqLJsQQ8IT5fS1ZJ2RohwzAxLkrYG9fZHilLwz4qCZMj4MzJ904c7oJXdCj29l9PvqcDSpJAgpS6mDrh+WD4xx/8YcwSB7kxSy1OdYc1gscsyDLr+sSFmWCjbsfWQCyfmqOLzJuT27ZY+YI6o5FOu13NGbMwOmm3Qxpwu6lH7z/Ss2dP9eL5M3UvL81iyE/JCIQZ4PNKEFegecEI4II2oorpdUu8b0uRzrt049L+ndseQTudc9VIfbgaaNUbqV0qGxeHuYDJCx00KqwBD3+/pz4dh/0Esj4M1poVQMxgls4N2yPaa+yCWW03nNgA9g19y3aVeCGMZ2pVarq7vafGkqQPTJgCv9fvPZ/Vzt3buvPoodklR2/e6Mb6hmaXHcUU5sFYi6u+kDa/Hp6p0K7p9v272rt9IyRjZFfKRwVT7CgcORKrp0u9fvZKn//t5ypmWAKW/z+63izG8jNN83rOvm9xYo+M3BfvLrvcXV3VXd1VXdM9QA9CgBBXzAUSalaBEFxxxVyNxMUggRDDBRL3XCMuBjHdPdO12GWXy860084tMiNjj7PvK/o93/+kswuwlMoqOzPixH95v/d93mex3JlCvLa5pt6wZ9nvG++8pXgmEYQSYJqzqUq5vCmAxH2lhjP9/J/9lXJLghGygskxQYwChr2Y6eVooMr+nm69965pfI+++sbwxRu3bmvYaenZN98ox6LLyRtJnbRbNiEC26YTZbFnjJkucD71DsH8U5ZXQES5gsUJbPPz/D3+LN39OHRd7ZS0/+5bym5vuvD/6ue/0ht37ukPPvy+l8IPPv6VXnzxpbYoOPOFKqmk7UpRlRFyQFgsnXSLAweuLhg06tFa1R4pqxcKOKpFIxESP22JS0KQaVf4HWcyFhidvnihfCyuSpIFX0JFOjOWbOa9s3QKmGMynrYXxCid0sl8rG4hox/+2c88mR4+fKSz336l7VROFexMFzNNZgGfh+rIYpCdCUIUWP292FLN5cyHTaZc9rIepg8Fml0L1gzYcWbSScN83U7b0xaF3KIIYEVgLVSfUE4dEZZ0YHEaWBADKqiwaBSyGR11uxrPF9rav6Ktq/vmXeMzcnB4qJfHx+q227p9/YZ3JgffPtIEpS5d+GKhNWTV0CojgzKgDpaFXabC+dSTOMrdEs1d5M9CIQJCGuH9k8+rP51po7qm2zdv6uz83Knjb733jq9v8+hE48umRqeXSiCX9/gfs9vkFBfFdF63P/hQy1LBPOgu7yiHABM1XHxXxlCgnfzCIRzp16HbGTv+/+icV530qkC/3kW/ri1wqMOryKqVd2igCX/370MIBX8Wm4xVSCxFHG+TVfrMqoN+XfId+zf/6C+WDvjMZexYBW50ZW9XtUJRR4+fqnV0os1y1eGTQAfmG/PnvMRi+YSBe8ovaQJP6clMTRK+cRjDpyGd0s17dy3Pfe/99724+PrBfT17/NhUNqdZu4tJK53BLJ4HeGHd/bI3CjzXGdxFGVtqEP+TTGrn5g17a3T6Le1tbmjZHeji2QulJguVMyBv4bRkaZEoFtRdzvXysqFLvIYZjaMk61wK4cHcklIEKeZ4Iqrg8xRyuui2/dk5jFgIkuiRXMS0WV7T1a1t5TGo77QM48DrxVmrtr2lQq3qa8VoevDokYbE3nd6Wk/llBpPVYwjOhnreNxRaXtdd95+QztXdzVaTtWbYD4fAldZ7PW7Aw27I7UvWvrtx58rl8i6g8YlEHOhar2q7qCrdD6t/etXjUunc2ltbG1YWQf3fNzsOEwAc6KHn36hUjKka3CowEvmaOzGpMPZSMmtDd384D3V6hvutjvnF7q+v2887/z0RHnYWaOpYlAFk4GrTcwXX2ME+yCRdHE8vDz3DoHREtrXRrmk7WLRXZ1YjuFOGOXhIcA5G3TVL6T14d/7idLr62p0evrV3/xCt/av6wcffIBkUw8//0xPP/9cm8mUMUkxRdCFIa6hwLEfoAsFf4Y9BNQGz7ZYUL5cCp4MeHOMBg57zRTgwZL60jd3HnomhzWS9wmpN5G/RX4hVeMJ1WIJJ4KnTIOba5IIwhKkw0Bw02xGrYTUK6b1wR//oW1eD+5/ree/+lz1WEplIEIoVoQzkYbsFznsRkbkAPIrEVMnFdMwGbdJEowodgZ8LuC/y1bDPi4oe9NRMrTd76JID0b7DEUDuiPQJP4ciZTK6VTY2zgdRd7rNOn6snhgTDXAfbBW0+2331Z9e0vNbk9Hx8c6eHbgUOBCJqsXj5+o12pZXGRuPJCNXQUBCcLyFxvcYTyYlTGN+vM4LisEG/AuAX9M0knFq1W10VrkCrp19bo51zRXN27dUL/T0dnzF1p0+yrHkuKJxdjKYcSZlCmes3ha9z78SIla2TzoPtRaln8YZFmQ83c7aP/gVhlGaTD2sQ5GWK8X3lWH+3qBXnXVrzM5VqIyLwsjf47Aew5wx+tf0ywNQyPB2MuLQ763jS0De+T1bt2Hwp//4V+gAlFta8Oc5karqetXrmivVtfXn3ym7tGJNgo4ucFnnag7HWlE0GsubZ9YK5Y4tVlipbF0jLtIT2Nx9cDosjndeeMNPfzmG71x765uXrumh/fv6/jw0KOPUyF4UPFfSNKIMwYttOgNDAPkJgoUNiFESKgNPp3NqoR/QDalk8axbt+4riruVifnTn2Gn8q2ndGTE5wA0T4J142GTrodB7KyxPQjTaeZTKiYzdponRezUCRqfqZGt63OaBBeak7A4UTZZUL1XFlbpZoZGLHl1DjwaaflrvHG2285lgr5LxFU2/V1QxvHjx4rNZpoMxtGw0o2q0a7pcvZSNlaSTvXrmhzf0eJPKq5pV31gho7oRcHhzo/Obcx0+mLEyHGRh2AXJ3rRnQ9nHRk+Bg1MeEVygWLifAzwZOgf9FU/7ypwiKh3llDlRS5hgtj/NiWzqZLdbTQaTqueb2iyvVr2tje0fPffq3zFy+1vbWtWq2si4tTzbo9lca89GyuCWiIK5EC66UTT2qZy+l8MNCjl4cak6sYly1ld2pV7RUKSo3GikU0Q2TysH8Qkhz12uoX0/q9f+XPpFJR/eFUH//1z7W/sa3vv/OucnHp5OCpfvMv/4XKi4V2iiUlCUZg+RtDRbY0jEWBHsM/RbgQsTmAqfKVkpfVeDJwCOM9wgRiOTQcYQJr00GezbNAgR6TON7tKT4YqRKLaY3OnSUTQo/YUpMcAqiFssukRqOJu8J2bKFOLq7du7eMQbdenujyqyfaSObcxfJyjoSfM4ttAoWYMODVx9SZz9VYTNVNJzTJpVXe2DBzaTGahgI9HqnT7yqOwRbCLBS3XoDH3EjQocE/LsH7n0zdGPC8lYCWKELYDPDc4/c8nWrEshxvGhSCOO/lctq/dUsbu3vKl8t6+O23Do9GzAa99vmTJ2qcnVm0w2SVYYcQT6iQDHmK9I7AfCxs6aaNpzqkN5iuQZnBc2e4nBp6TFQr6o1GqmTyurq79ypgNlfM6/L0VJcvjw2FbvDexGJqXF64EwYypfNWKqc3P/i+YpWSedBDC/ageU58aLA/4HsGXUHU4fJ57Fcb3BmpXysu8islXwR5raxAAzTxHdSxKtKvF9VQoINGwuK814r0yoR/hT07yRv8mQkqKtAr6IRiv+rYYz/7yb+13Nrd8TjPBvv8/Exv3b6jG+ubuv8vf6H5ZdunL+MC2+3WgjEupmUlr2Qpq1QOj4jgzib8ZOGDzsGI5k59vnHrju7eu6dff/KJN+e39q/q01/9St1GU1sb6+4ClvGlpvG5JsspJhG+qInhRIneSLPzjnKLhArpvEdnNrVjxB+FrFLVoi4HTdXrNV3Z2FQlndWs1TU1Z9RouTvzMjCTdWd11u/pdDiwr8GQhIaIH8rolouUYqV83gwIlnbH52fB8N/cb0Y5qaiUtoo11bMlJTD+WY7UG/d03us6jurt3/u+Fy44exH1tLu+oUWvr4P7X6mAXwj6ew4uEqVJmygVw8tWyqpYr6qytaZEIa3xkh5r4VzIs5MztS5bis/xOBgpNgtLDh6q9rBnKINDpVIt2bFrOOy7YLeaDa2v1YNl6mSuRX+s3CJu1gleEBQGTJX8QEyk1mKhk1xc56mYlvWabt26K132dPDVNx6f79y7re6wo7Onz1QeTLWdz2k+6NioCQcxupkZER2Fki7GIz0+PTYGz0onm4hpu1zUFQQtLHE7XaedTJXULBbCWhvzsUbVvN76wx/qAm/t6UIXB8d649pN3d6/5sO02zzXlx//UoXFXGUWxrxoM8RHC4EGM/ZSqHE2Ywm2zGaUrVWUKubCEmseVIwowMi2hK/Ni8JzYjgJGmk+b3FFjrDcyUTjVsths6VYTDX+OxxfOrVETN10WPBlCdaYQS9deu/Rcs5W2jStSiqrWKOnWipraACzqM6CRJelshRM5NcxEney5lEfD/tqYHubzykPDxmsdBKUuDhCcuBlKyG8tkt6DYszloamm44MT9pyFL+aZtvMBya9dIyQDOCb4BuDtzT8bdLPW3h4gM3j04HRWD6v67fvGFtGCeqg1+lMZ8fH6rXbTr9Bck2wcC6RUDEBhIGAJWbGBDAfXb47SJZm0OzosdFUzMYaxudaYlpVyNqqlpmXLnqtWlWpWPKC9oKIvfMLw3PleMrLfDyBJsRM5Vnkp5XJlnT33fe1LOY1TfPe0BEn7eNCgTaLAygKzUq0xOOm8P6w22G/FRJWwjTjghvFnAQu/N/1d16h1asCvYLMVv//FQUvwrVDtxz++d0O3WG2Ucz16r//vw6C//Yf/9Plg6+/0svTY+VIsyBnrtPTPpzU4UR5KFSWWY/tTdsHat6sKrm9pngx64KK7BITI5/0S/DfualhJILfu/em7t69p89+/akjkG5dv6Ff/u3fepFBqCYqPjvk4XNOZx5DyCJ3RvHeWKOXF1bnrRWqhlG6mO/HpXZioeLOhoqbVfWHfcMwt6/sexH24uG3Oj94btObSq4QPD3g0uK/jGkO3OoEcu+58wNNagdmcR4fp2nC1ph4CHCAcBpSxIuxtFPBCZ0lGZxOpL8cappYuvO4eueOypvr+vnHHxtTfO/ttw0VnT8/0INffaxaOq0KHQXb2gkBrnmLNujm6SgWmYQKGxUt0nG1R313elDpMONfq9ZVzBXVa/X19NFTU+34B38UTO5393Z09fpVJy2zSLq8ONfX9+9bm/GytwAAIABJREFUBg3FiQ6FBz05XpiDys+N+Q8/p5VrEyhfSx0nFnoy6Cq5ua4f/tEfq398qa9+86W38T/92U8VT0lffvyJpsdnqsZiqhKFNBooxn9IZb1Zn2dzai2men55oUFsHrr7xUKbhbyulkoqcd27A8crjZJJXQ6HusSvIZdSbKOma++8pW9eHGo8nHha+ejd922h+fTbh5r0GXsPtM6CmhxDQ4wOEPKSmozEMZ00fGeWwom4JxrMfHAOJPUaPvWEJW4ShktPrctLC1SymZzZUDAjGEX3treVohvvtLUY9FUgnRvsFfyZrhcMNxkKdGJIMg7WA5GRVDJm0QYF89rOnlJjnjVoV8EAH4kREAnXBAyeNXk8nVF7MtExrnGkrBeLhm7sEggQR0Huda2urWzW1ev31G93PSnCsefZHdrWFr1CzIZPpJkjIctYBRxTLpdRfaOmYrkQKKfcg9HEwdA9hCzAf6mM8fBrt25rZ3/fVrwvXh5aKIOvDopFpl+waYKfUV/CryaOCtGZnf5gJpAfSsrObBGaJRdCvKnHnqziuNKl4CkT6DswrxpPEAIoOIi4Lygfi/z8NBNQcBHN4A+DjzxJQtmSbr31jmZw3ZkwuJJEcdlzhA8CiyLY71p0ZxgBpW1YGiPIAd5YJais6HUrxgY86dU/XgKuumjnP4aA39d5y6/EJlHwKwXaUWFRqMEKX3ZHHZxmg09H1DWvuu7V94/9k//tf19+/c1DfXn/vt66dVuZ3lAP/ubnupYvq8hmki11ghj0idqTkXr04/WK4rvrZilgcMOFQEwR0p4XurhoqNtm9Mrow/c/sM6+08FgqeKT/vP7X5hzitIJXmYFJRrhqsAmfGKUe6QmDyaanbVVWiRVz5dBtDTNZXQ87utcU739o99XqozH7kzPvv7WnMxbjEnDob797W+VFdLrZaSyC8KZQTKhVnyhXj6Mv7MhnhGkL+BVgeMVvsqc/AxKC62VC8ZO57BYcAKbLJRhJzIYe2N9Fkfem9Qf/OjHWt/cUavT1z//q7/SzRu3dPf2TZXSSR08/EqPfvMb5eYz1dNpe05koVZhBKWkP9eE4NrFWI3JwCIQXmJYNW+//Y52dnYDjQ/3ufFEBy9fqtXtBn8ExbSztaX1nU0LaRjbKbzN8wt9/vGvlRzPlV1I28WqcmyuxzMvZeG0O3oMQQ6pEcmkmRzdVEwn2IgWC/rTf/Uv1Gp29NVXDw1hXbmyp/0rOzp4/EgnT5+qRhqOVWEIY3AG4+VOGerBBKuBuCQdYBdilUrxpCW7mf5EJVzgxhP1Ukm9HHYVKxc0zaeEtdWb77/n4OEn3zzWzf1rFpTQaXzyy1+od3mpHKpK/BZwCOO6Qfuz8i1joxw8TIZYXWLojq81+GmtZiy6OehbRLVK6cCyk6kRaMOOifOlLs/O7AO+uVZTFXvITlujdlvFdEqblbIVmzOobumMiFgmIo4CFHi3FNQAOeD+xrMEhEKTYJk5gQJMgHGpP+jp3u3rfn9Iw5kjdHJW5EwXnY6FOrxXKAYpbChHeyT2ZFLKknCPR0e3bwwbCicd4wReP5ap8YSX7cNuRyU8L+aIRybaurKtnas73lEwMXSbfftAt84vnSTDfaTAcWyD6ROtRu7j8eWFKXB8L8NAWPBCr53O7SGOBwuLRxbvFsugDAbHN80Ml8MQeWVPDgIfCjkzlZCxQ2ttXF6a+ZBNZ8zcgjnSbbY07Q8sjMMGArFQr9d1Q2Z6L/7a2aLe/8GPPAmwVI6n0XCQcZpz8STwI7AnAq/ZQSROrwGeDU5yKxfGFX3udSjjFeQRjGZfZS2u8GZb+UZBFTyDq3i4kMuaiqKwQtL6Cq9+pUSM1IerqDNok9SyYP6WDDYT//Zf/hdLHKjgme6UKho9P9bx5/e1ly3YmCRbTJttwFjRZfsKX6+U13yzZp4phcbKpShSp93tOUEFruv2xraGvb7u3L6j3Z1dP5znrYbO2011hn0/mOCzKJ1I7a6Ui06kYEs87nRMR6suU460qqQLVr6By53OR+oXM/rgp3+s+s6Ohv2R/sU/+7816w/00bvvqprP6avPP1P75Fh1igg8a4eexk2/6qfimqwVNeIBHs1s2s+igksDEI6CCDe4TEzaW6tqDzN7OKWIWAYjq7BguIxTCR0sx8pvb+mnf/pnymSLOjo6c4rMvbt3dfv6NWViCx09/kbPH3ypzGSiEudmRPB3XlwsLLGGdHbpuAbJpXmkRA3B333n3fe0u7cXgjzhebIoAwf0i1fUkGsdj9tHw4EDi5kLd+P03Lhz65AteNvjdQ21WxSiCtXJZlTQFzl0bT4z1jyTNk0NbvT7P/yhivUNffnwWz1CWViva6Ne07MnjxRbzlSjs+n0zRDIo+wEg+T5wNt7OfOuIrdWcUHCtjUxW6i4iCs3WaoaT5sd08km9GLQ0aKU0zyXtlH73TffsK/30cGhrTXXazW1W029ePpUQxZU86XSk7mN4geLkZfVq5cbi06rEQdDh0XQEbJctgkRHRZdFEvAcknFalknl2cW8/BCQxUE9ulb0NIxxFHDC4aYr9lUuVTCqefz6djWAA4e5SVyMUyaRz/s9LyULeIsR5dNOQAjt5XJ2MIZbDlL1YrwEy6V88YhKVCNi4Y6zbYZMab9BV+B4AGOPHw5Vxf2A58nEfP+IEZyiBW9Cd/beW9kvJf7AaXRMvU4ytyRkrmUtq7tqLZddzAGHVz7rKXzFyfq4uAXT1vExL6Fe8NB26eFKBXUoFuHR54KAg8OIwpcEbMzFLfQ3ugWRwM71M3ZA3F9mL5R2xLaavwdu4GUp3UmVYo5hY0EIE+rFPHhSLubm/ZH6TZaXi4Ce2K+BRWXRanDE9BdpDN6/4d/qGQ6T1qXYsmM1cIohfm6QDr8vZVQxOI+CiOLGoc0kxAVzMu+62L/rjm/ceMosXwVhgssQmEGvsFfg3/4fismBl316wU6+HtE6sLvQI/XsiiDDTGHCl239zo0PH/yr/07y+9/9JE2tjYNb3z7i0/Ue/5SNyo1FRmZxj3TVDiBKJBj8tCQPxeyWuYzpiVxoi9SCd/ERo+8s4wqlZpPQ2S43XbXiwsv2pYLL05gONghjqXI2ZmmvZ6qqKXgpDrxemRifVlsihMqcQPAoBPS8WyoyVpBH/3pT1WqrqnZaOn/+j/+T2Otf/JHf6jdrQ3d/82n3vjvl8sqo3AbEkkkU/Tg+i6h0GXSxvxenJ+riTk9p7QtTsdajkYqxOK6u72tXQx8yMmjs6cjgLPNGL1c6sVkpPUbN/Tjn/5My1hSh8cnenbwXHfv3Nbu5obik6GefPmFnn3xW2WndNAZCx0wLOfm8rDw0qI2nKbjai1Gas2C2CVbKeqNt99SuVbzw9Rstb1YxHuBzuqte2/o+PFTXZyd6fqdW9ra27UYCJN+Hmw8Ij79m5/r9NkLVRIZbVXXzEOFI+pcNDbqvIg2LU8EeW6GzMO55qmM3vro97R3567uP3qkX332G+1e2TXe/8Xnn6lUzKnEA9Rqq7DA3zelfDxllgtURF4gxD4kpOD/jJcL7YvTXJZg4AlHd50sJ7pcTpSulW1ZidHR3v6+vcBxX1srVez58uzxI3tgzIE1oOfF4rp187oLNAEJdHOtRkunR8eOg6Jjw5WQ+0T3zxKRIsGxxECJnLm0BoOgG2KhzBAYuROmE8QUiaUWC0hj1IhfEDowUTqTMeOiv7G/Z1tbcPDT5y918fLYE0o5k/PCi5cfF0EOBgyzmLpqG+vavnrFlr028+HgbbZ0RM7m0wNVS1Wn0DP5UgRhPayyGKGuQQ+kSMMCKddrgeYHTj1b2uaTe0w8G0s93tshqsX5RJX1qnau7ymH/QA4LhS940u1Ty806Q5USOGxkfay1FYPqaQa4yEemVZqoj9garC7JFmMeNAUii43zviZTYzpT0YDd9Z0qjNSmuAk5/Mu5na+pNGJQmPtDkiOJgEY1YoLHIdVrVRSpVA09MHBD+/eyfMhZ8oLfsIGLpdLvf2DHyhbqGi2BOZKWdZvqwcKtJ0jA5TAPzz+zj0xrzcEWIedXrQAfI0e9zrO/HpauY9OF+iQP7kSnqxgDL4Phw9FOnCjV6GyoY6+voh0VuGrwyEsb1cBtMal/+in//ryxz/+sfavX9PZ4Uv95p//jeaXLW1A6HcVD+GENpOPQ/NZWLvfS8Y1zeBgRRBnTAtMtKEPJRMq1des9MOLmc0uTlgUR8j2jHssYZBaY2jOZvXs5ZE7QTbcVRRl3NDFMkAK06UySzqXrPmVzdhcJ9OhIZaPfvLHKpRqujhv6Jd/+3Pbhr799lva3lrXwdNv9cUvf6FqPK6q4iow6ls5JKsd5/msBnR2yZheNBpqQtey5y0LholpVCyh7m1tq4p713jkU5wDBgwTUUFrMlUnllR+Y1M3772pzmjkLiObz5nTWSEEdTbVs/tf6sWDB0qPJ2abpKAM2vKQmwfujrgloWF8obNhR7jnru3v6MqtGyrUq8YXGRXvP/jKQbwYqBOftLW+YX/tSzx7cxm/MDlw3iv7/vfN03MdPznQ+YsjY/FwTcEDeTmc4oDLHvJcRA3giBD7k7ibjZQuV/TBH/6R1vav6v6TJ/rim4e6duu6arWKfv2rXyqLxBlTp37f+GAKGhj3ai4bRjl/xeIipLeYCUWRS5EZDIo+3PCgk00ySRXrNXfyZ82m8sWC9nb2VK+u+cAed/t6+eSJPapJDUGEQRbf9z58XzND32mrO0m/OTx4oYuzC4/r8Fwx8aLDZXntCCk417OpDZRySNazyaBanc7tkYJKFr8UzLuY8Hh56NhYZLMjgdMNrXFze8veGTQmvMjDdlfnz19q2Gj7sMKaFT9kS3h53hIxmznR+3HwQmMrVcshpYjuezhy98znJymbjTiHDIUO5SD3Cq8Kyh7BExg/cV3zZUQ2UbgtS8rh2KEMmEHZRU5Lc+Jhq1Q21rS2VVc8k7TPNxl/k0Y7WBVMwYlDNiCLPnx4gIcogiiCmZ7jCH5SaV9XF2jUj3CqM6SrcIOnFs6gk4i2YupiBYAfejanErmKDrwY2ZoAAyWsI4B/+Lk49LhWCG+8VyANPp21fzzePRQvH6ZAkPCtE3FdLOe6++EHKpTX3EHD9EKMRqPFdeFwNQX6ldoPk6LQRbsAR7FsrzzYXxOj/G6B5sO/kn+TIgSm/trf/843OvCrXykMoyIdOvRQoF9BHq9Uh9ESEZUkNhs2XFoo9u/9w/94CT+5VCnr6cNvzNyoKOHClkZ1xChkxV0QTMAOGaJ6gmSeTambWOqo07QpTW1nS6lS0WkbLmKEPPYHXihQMFDpcaExMS9yOvKCklc2GCg5GKu8jKsaTyrHGM5LPwc/ZnsbnA3B+zrxpZrxhYo39vTej36oSnXDCr/7Dx6o2WpqEV9q98qOJqOuvv7sU21msipjAzqcuIuEPwzWvEA2i5ClkNHpqG/OJ1ttj4vxpDHO9XRG245dGms5Jj1EGi6mak0GmmVSGkH7Gy21sX9D5c1NHZwe29P33ffe03q1rEGzoef3H2gENajbMxaMEhNPDFgDBQzsgQSIgiL1Ib5UZzrULBPXzp3ruvbWXbvG4U8Bher+/QcadPvunHkwWOxcv3XTcWLAMifHpx6zr+zsuYt79OBr9RptJ1sAhziJG+MWp7MQcxYxCuCedvvewucRr6BAK5Z18513tXnzppd9z5lyWFomYnr+9LGXUJVKycwbdglI7ceNjmLdkYpRgWLkNu00ckTsDAfqT8fGfzl04I3HClln+lEwwcKPz87s540f8e7Wjk5fHHpPgRdIAs+YbFb9Ttseztfu3lCqmjc9FL45LANgkZfPDzUdTqKcR4JcM55A+LqIkIxBIqxKJZQq571AQls6G4wMEwAPeFJydFbc8N8UsQM00HxaG3vb2tzFmjNtnJmFN2kp0BfT2CAQKbYIMBgF3kyATFLTuNSdjW3Mny7mrT0o1SqeXukcKK7gwfw6OTpRHOpBiJsMOCkHogeg4O8NAyeGdy+fPxEKJzbBljIngnwdt0hwXhgnyWxaqXzauD0dK7apFd43IQrD4Q3PEeeLeyHPohA2Bg1Nj8RwsihxscNsCf+RKIgWoVoGxgZiBVgR1v4ECGG1C+DrsTDk70AFpJ4DCzFJApdwSNKl8nmNw9JEjMY+LIGeEHQQnjGdTXw9eRa5k8NcWrfefVdrm9uaLmKa4PMcC7mOZkSAMcMKe61Ar2AOd/7GgUPBdEH01QsJ3Ctusgt9xJe2L1HkE82f5T1edeChMw6sDzf6r6kJ7SX/WmoL18DiFZaUEYc6LA5Z3IYC7eDp//A/+a+X33vvff/lh59/oc/+6m+0kc5pE2nmHAlv0sC/iDPnry8RsyACAP9J6CKxVIska+hpG3XFsxk72AVOJgU+qXq1Zt5z87Jh7Al+LqnfnKSNdtNOW4XJQiXoNHPZmwPyO+OPk6EB860Ui6uXkNCupbfr2rtzRzfuvKl8seyl4yeff6bji1Pde/OOFvOxnn51X3c2t5To9LQ4bxr/zMbT7hCg6AxY1LAs5HfsKzGmQdiRSKmWyVo5lnFhmNh9bAI/FR/k5VTlvW0l8mUdnXR0750PNM+k9MmXv1W6mNNPfvInjtZrHR3p/t/+3EKBtcigJp1gEUr+GsGm8QCdwIeEn4tUedgzK2Tr5r6uvXVH01RcDx5/Y08LDHPACOkoWOqQpXj93l1jz4h+Dp8e6MXjZypl8g4VvTg51bA7cL4kC0cnNOPtAFeazi3PQm2hca+v3tmFsx3XcvBdia1PKpZDpfU985oxwfn8t79Vt3lpmiDMgGwpr1EmZoom0AVFanjR8jKyBO2K5wWTeI/jSUcfYbta3qzb3wRclURxvxI4gSHWmEx84K5vbmpzfUNHT54pMZkLoQjCiwpGVO2mllCwswkVdtdd6JgmeJFPDo/07NFTjfvw29OGW3i5wURRsPGcc1AZOjBdK+0uM0fKM0yDKGwBHJQXj/2MY8Zwms2llakWVVqvuvumsLMg8/W7bGra7jsyK8UksYi50Fu8Ydw77sJMgbYNbTLuAzldzjtyioO1R1jAiC50rpPDY3fSLMxy2ZwPGYqevcKjCQi4JYbpBDgxBZolIaZmjPpMDFFIg1PU4SVj3iOeBfIOYxZ9FJFn94cuzEAK2WTGXTvceBgkKDTZkfArhAkw1S9coFmIZVAdYykABIT5l+GiUKANmwEFworBHCsOw4sCS8JQwo2Q1cTsCRAVMdFFXjyoJumsgZscbgwc6DR40KSZn5MeiTS5jG6+/bZ2r17X0nsNPGzIGgzSa76OU3BWBdpMjNBB8w//LZgcrWKrOL6DLwef9xXPmc/Bz/RayKthERvkve7h8Xdl4b9btFdfExqhU6S4XtY7BJ8OZ2ACMTJ1LWaK/Vf/zT9aYoYy6Q/UPj7Tw48/VR5pKF0ebk0sIxxtE6hMDFMOyVws1Yot9WIxUm5z3R14uCELmy4xllGg8YOlCwGP4VQgh5ALvLZeV6VccvcRG46Vag+UoYuex1ReJatE+X8eq/jeUHQSUmMy1CSTUrJc1s61W7r15luWYv/8k196ZH/z7Xs6OX6h8xcH+uE776j/8ljNp8/NwCgms0HBmExZucWiD0EDL9AcDifaeZzLGN04UcdDxU1FwwRqoDEPYimn7VvXNU9kdXTY1O033/W4/psHXyqZS+v733vf3XNiOFDj6YESw7FVcxgFYdgE37SB8dNspjXEMZis2+hmrm63o8F0pFK9qvWrO4qVsvr2+TMXk3fefVf7O7s2rupcNjQYjbV57aqvDZ3fi0dPdfDVI3fp1WzBCy8eApzKoJgNEGXUq7bjHCeWZn2YhgS74LShOEvZZE7ZFD7dFJOZ1vb3tXX9ulKFvH7z6aeadDpmY6QmM4GMXqRnStcr9mVh4cPERLFmzCdxhM4cTL9AhzweWf5b2940LxmKE+bxKDPNW4UhkMnqstUy8wJWBZhubDSxBwYHOfaRjLfT+EKd5Vit2NQw29bGpv0cMomUzo/PdPT8hRrnlzb0CmnsobOhcDi+yUtXoAfuLBmAqdA1Ay2QNYiYhhF/NPKCz1mKmaTSpbxDGGzDyzOD6x1QDvFw46nysaQhLHD21aKQjpc/v/I253e+Zn+OUZUcFcV1I+ILaCabzDoFHkYJtrqBAoohUygmq/EYSmVw+0SVFpZxKDKBc1jOUWTBv2nEgSH4Hd90igyG9yw7B92moQayPcGtiesAg4YJAbMHL5MZcEe4eBoDHeE7k+Z+j6Lriwk9kBB2xSQggb0Hte54SmLKIliA4nbpJVjErKDoM2mgMuTzsYuhe+QAY4KGqge9DltfGjZDG7ynIU2IlB5cKm/efUNXb97RIp7SAJyDLh8Olp0z4TuHiLJIRBhR5b5DpY0BrwIIIix6RXN7ncWxUhy+buJPsEIwQfpuyejOPHLHo+YFfHsVQRbuIVg7rA18h4JQJcAfPKf+nvZrWSj2P/7T/3V58vJIn//yE3c+YxzTUlmV6R6xzsM2E6MZAHHUWRjZL6T2cKSz8VCNbELZjbptOFkYcoLbp7bXs/Mb36zRbGiHkTCV0un5qXm7hMNiSQmDY9rsaHnRUnowUYmFk7HQcFrxQGH6MwMjoxNK4Dk7sdEKarG1q9f01offdwH7zZdfmG528/YN/fbTTzTrd/Xuzeu6eHag428e2+qwkiuG0ExwP5gM/ExeGnCKB/8Ln9SA/zbCYaER1ILtYd8GTMX6mjav7qvZGerbRy/1xjvf8/QwXhAEmbaU95O//islhyOtw3SwxaJ03mh6sZhdr1v1xEIvTnc+IbJqaVpUDKrOaKi5M72Sak36yq2V3XXt7O7q1s2bIR8PvmciaeP7ly+PzUM9f3Gs3nlTa4SsEmtkfDDrlIpz3O7SCdWvX1G8XFBj1LfxPlatyfFU82bXzAiELERxsWzBROlsONDezZsqVatewBWWMZVgxQzG6owHOph0tKzkLKXG04V7a2tTNvdQsC5bGnd7VuZxaLMoq+9sOWqJDswY5DKuWW/ksABe7MPjY+UqZfu8cN24b5nxzL7R5AdmijmNYjOLplqaabCYudOslasWFFHkht1+KHIOYE06C45ObeXV684q4uQyzjoAmSnRXRfpPcMw9tJdJeOeYDASI0zBTBDHeZHcMbfHCAUdHi8LLX5u4BZ3gFDRgCNs1sMSK2aqKYcCcWLj2MzPDU0DPuewnqDqscnkEXDIhQ+XwCzw/iCyxAXjRCpsFzUW4LAvKGbAC36+SdEJXWehWHBR7ve7xtSDeeRE0+lQ1RIwQs6JKza7QhFG90g4rsUrUDzxrEhohMdHIml7Yn7mfrNprB7oi89CF21DMf5uKm3KoCm4K4jAC1cWd0s3bDBCzMdmiQobJ5XwdeUzTkbDV+HDAdNFsczXmwU2CYydbF7XbtzWleu3DW/0xigDM4HPjXdQJKV2Xm20DFxR7cL1DAG7xps9xQWYY6UKtBVt9BysfDtWfGh/ScQwUYFeYcv899XfNzEvUiGu1IT8f6Y5fn5gofDZQue8WhKuIJHY//w//S/L54+f6pvP72vc7qmczprgjiEOyxg66GD/FLcFJV0nwP90tlRjOlE3n1Zhc90dMqMPYwAwAReSTLFGq+UHCM9aMGceDLiMuKxtra/bRAUfjeHxuVIkVE9mqlcqmmInSDwVxRjrxNHEvGpGYuv9SQqBGxqP6+qbb+jdDz+wCx83b71e0y/+xV8rG5Pu7O3Y0L95eqaLkxOPvJyWIWw17q017BL4szxUJtkD1C9nypdgqMTV6FzavB3CPiGT+zZLP1O7O9JFe2iz9r3rV/XOe+9YaTXpdnR58Fyjs3PtYN5PxP14rPZopA5fH3ri9qYXgMNx30R/MFbk7cnxzEIdbhrURkQrg/nEnhYY/ty8dUvbW1vuMChAiXlcx89f6uT5oeXAxXTOgaP8nPh7AyO0wV1zKSVKBdvAwh0HD21enDuCKU3XNluqgHcwTn+8iEupN1/oEkOsrY0wcXR6ljkDgRWmS+O5R6OeBvGFFYOJfMZwB3CKmTCoxxjT2aizkIpsYPF7oZOmIwF/JF0HihfYPDhxu9czFIN6Mc+LCJY9QEEZ7D+5QKPEXJN0wrzpPruDOTgsNK6YmUO8bCjsVnaPQGu25wRScoHAtY5nFlyT6KFQvHkGKKoUDRoDCjEdMMwAh1KQEE/xIyl7OHTh50VbLZlMtYqgFDBXXkov9KKoNF5OMFuaj96gi0rKxSjkYMb97pj9AQWMn8ldZ+imGHkpfnxuFlRAEVzTFFBKAk/xkZsMlt2kk7AMbUNXTSW1t7sd1IPDvhZYsg76VlIm0zHb/wIPjYdjXZ5dBJe/eFLZXN5GU5g1YdnAdMkiutFAvVu33JtnvX15Yec/dhFMgqvFLOyZPtNPoeBmyA3XIIQQ50hg4XlgspxOw73QQu1u28pT7jP3iumnAvsDDQCHJi6VmYyZTaVyVblMQYViTZlCWbMYhycwUKD30bjyDLjYec4MSTXUKfBxe9lH3StfP2DWwQ/j9aL7iomxYmT4SQjMD2L7+LPcZ5shRYKU12Xfv2u0tOqgeW5QOgK/UJSMOwMBsehbddz/xk/+fMmegZc7n8y4y8BPlr+0QHmFmg5/ZGgjzu+iiCW0nC503GypZXpG1qOp48vR/BeKHp/BvqAE8fCDO4fMv7i6hFDiiJVIOlWFnDtMfDYKRWel+aQndYLNNy8QUUX9obfMxSweE1Wf8I3xyNaOeAf/yc9+pkK5pE8//dRKKtJFEBhs1UrarNdUBk4ZDXR8fKyTk1PfvFqppuwy7hy+UrGsfK5gRgOjFpxRA8mZmAaTga5cveIXlw4tl8zq8dePdHh0qkJ9S8P5XJVaVbdu3NTJ4Qst8chlwQH7oz9wV0znQWZdGyywVFByo66J/nffAAAgAElEQVRUrezFE2NOrDfUtNFRvB+uB11ZyD0keGBmXjTdG7lx4LPOfVzGdfzouQaNjlNCnLGWdraLuzbGXfLebFqTz2mJdwPiHcJUyWFst5VnLMdCk9RuHATpnEjnYDGkhc5HQzuq0cMhGigrqQ0SNSZzF2G2/CySKPgYB4Gr8qLxyDk4FM4slLdodGN4g4RHF8qhb6ySSW0cqG5gmnSAQDJ+4N1lE4qAAxvih7Td/rqzoTnTPSh0jMjJlAVRxpaHSJDpBOee4lzc8POGDYHVbeSTzXvBgpaXF9GH2RZYPhFThAlQOuOOigPLn4VD3WIKGBJJL8vc6ZH+g2d0PmdqIQs4x6FFhwzPDb94jkmr92LIDu8YLk0CbY9A1CidxFgzeDxL9siAn6WorWNR2UbJH3we1JY4PVLkRgigCgXDBXtX950qTqNEQwRnPE8iENcCLvF4GADLiD4YYIB4SARBFeiJMmC5ZmtwGMznLt4Hz597Wt7d3tRWraLxoOeJEwKAu2Nn7oH4zC3cmi+JzBv7XvO9L87PtL5W0d7Ornu/PrzpKPFkRHRVNN4zSVZL5TDdMB2Mx8aO+fmoRYTDzidEa5WUzBY0B4NeMBHb1Mefw8HRUYCuaXaYeVkdGDBloJkVPEFR4Pvw+8qNzvci6oBX2H/gRIfOGKYNh+UrJWJkeLQq0O6KX4M4Vn9uNcn53Y+CZz25G39mjxAF1f67v/+TJUXH2FuSEwgTlYnd1FggXZ6fmP7COIg0mT+TiWeUXSQdvdSPLTXGUyCXN5UK+KG4VgsjvxMh2LVykoUODHNzqFKjds/ycUYaCPUZOji09emU1jfXlakUlCIlGN7n+aUGF03NekMlWSJm8+6+LgZ9neMolk7qw9//fd1780394m9/7m5yDfFNuwVcqEIhq52re6pvb3hRdXZ56S6oXq5p0Ozo4RcPlE/nVCqU1Gw2VSwXtX11T6liWqPl2CR/OJoIEBjF592xOqdNNdtdc8LpjIF43rhzV63TM02Q3w6GEWVwZq4k5kldPIhjSw0zKU0LOS3oOOsVLyqSo5mmjbZmjY550izYGB3B49i+z+JLj9h49VJMWLohLR6do2JbBDw3ihrjuoPFQ1sD3rDyLJ8P+XYEpmZz/gX2X1fCcn4ohFApXbRicLznXp7icIdtLF4rjMCVZEZr+DljATua+MCGHwtkYXWcfS54cIN9K94TSxLG8aCwj+/Ef44lJcZF7Cu8n4hS3un++PkIymXTTUQaMCvOefB2UyytUYJOhy4YQW9DgGcyxJjFg3wXoQqdK3gzz+9qM87BRoGmG8WdUbOJBQe5YsENBXADFHVe4nQ2o2qlZrdFAohhwwDDEJdVLVWMDbebeEPMLMYhFcUyblg59idJaGt7+5WFKfAFv1ZBxkX422mWUVDFmVwCxuoOfk5h7bnLo/PN57NKpQL8tqJwAcmcnVwoTUgq7xWT5XSqJwcHhgAqtZoXy3iyYEG6VquokM/6OhrysT4p5HGuPCWcMWgXALBuylCIC+l0e7qAjtpqeZdAcbt29Yo2aiUtyQWFIw1zIupQ+buT6UJff/NYgxFqwZyd/arlkh59+9CxadevXlU5Xwo+8DzbyL6xKR0N7CcDFa9WLnsaopumyYHJQspQEJtgeMb0QBp6TotEVqMFezAaxXRQlkYBrasO2loMAgNWbnIRRr1aFDrqikkqYnMAWX7HZY7oqSuc2Eb+oclY5QquWBx/F8NepYIH6OQV1AKcwiHtIh79mQjq4P57ovsPfvD3ll4MDEOQ6hh2TDGr+tUd8zR73Za7BLarmIv0Wfp0RqqnikrH0x5VWXhwog04HXtdiyxK62t2nOK/+QQhmv7o1AtAFimER9LSTxO4iaVtBk63tL5R1+037rlwYco9Gg709OuHmjQ6qqbypnPB5eWCsLA7myGPHplFcu3adW/CW6cXWsvmgqdHYqnOoKPSZk3X7t0O6SgsUsCOyOUbjPTbTz6z0Q1LnX5voHK1rOt3bqi2WXMXzanOtnXcHejF14918eJUuSWc0Iwm2aSOG5dKxlP2zGWsj/ELoQ2baHMtKa7SkPBYOKWxIJYZ2Xg4aZZBhrdrMJZ6Q1O1KNBwALj2pXLRuCWdMBRGF2AWRIuYKqmczcd54EZ0zOOh+pEPM6II4sYoejAXoHJNe/C5MZ/K2ic4B6QCsZ/OMTyVPgz4rCOWcXTaCio4ljWGwMAXgRHYJC5iHv9fBT68tgyhw6bo48Bm2SrKNAq4VXBpzbkWvb7pV6i/yN6jMIe1dtiiT4bgkDSbU3dnJIdQpKd4lyyWKheqxozpeYxlOuQAt9qJI9Z4eUgFsox2PnOhA+OkE8XsJ3hUrAo0XWJUoMEmUyltbW17UUdh7rY75ktzkCOkobEZ9AJtjx1Is9/VafNSjV7Hoh+gHjjdfAbSrbkeHPIhkzOjcqmgfIHIpIWLCdfBWKgTNgL0kc5QrJlog8yCYuagUsfQUUyCOZBH9mTKznAf//rX9tVYW6sHyM6wy0jVCpmPwUNmo77uhStGR4zovE+vj+k8CHxuoEA+E/z7o5NjG3yRtERU1I0b+9rf23CBpskw7x0LWk44JVygv7j/0I3cWn3DAbSlQkEHz56oVi7ZwpTlpJ3kAlXdSSnDUV9L9grZjKd5unPgJPDg0DmTCA4mDpaf1iKetqvdMpHVZJkyFu0C7akk4a6ZVp1Pxf8OcFSwI6YAO0lllScIxLSi20U5hKsCHZgVUWpKtHR2J/7KxS5AFRHa/WqpG/5+8NswfS/6E+F1W4lTgpglpIFH/5vP/O+/9aMluBH2e3gUNNHsZ5PauLXv4MZsOiQ32NBkPLXaqXV8qc1USdVMwQbiYFz8XUjrYKXkEMYLOS+DGGU9SiyXujg8VimWUjGRFvtiTs1JNh7Ma4aMXEtdv3ldN+7eUiyb1vnluVoXF3r64Gsl+xPtVTe8DIMCxZgTy2XUiy103u+pMxj4DhdzBadlk7tAyvR8MVFn1FOqWlBtd8u+F/Bt6dhI+Nje2NSLZ8+9Mc9n8z49eQNypazWt9ZV31zzzsVxTuOpnj74Vs+/eaZsLIxZy3xap42GppOp1ip1swiK4FLzhfnjKKA4r2n0ZhjrIG+FHQClKFqO8PBgnrSgoODpEEsoDwbIN4bMn8sFRRr3gUgkivHce3Vj6E7pRiKLxBqc1XS6IB5ysUA6iskPBuYz2Cl4+aat/EMtiSsfsjUWN6y76dRHuOLR8SIH5+COxAe4/sFwId0ZRQCjOpaxjq7nJY98CaiSFAawTg53ulHuGYeLRZRIn63Wg902D1aXOM9hHoRqdRyUnxQmxnMO8UIhp9oajBG6muDuVi6UjcF6gWTzJz4W+PjYeDZjPgXg9PREjcal/x6Fand3x2KboFBbBOiEl4+DCgraPHI5ozOPuL+ECvBWA0fYtW3MMpBpIa3BZKSXpyfBARFhCAvBqBOnwFGgKWJmldhIPhby7OILZbIp1dfXVS6XvSijELG/gWc+siqP5ggnOpZaNBchAIFFE997OJpoiqqP5zcW18e//kyNVkeFUtkp7kwAYKMcRPaKmE0N+aHQTABNZDPutDmQVv8weeTdsPTV7/V87YyvwtNdLuxwd/feTe1uk/pNBFsw36KNT2AatYhpNJzpwdePdNlo64033nJyN5/70cOHryTYfA8WmJg35QpMAhyu5GiOfIBMR0MfzEwdNAKMG+wJmKAT6ZzGSyaqjJTMKYYdhFIaRx20CznVi3eRY5SizGQWqWj5jyY/eHI0jSIq5kGxyH1b7RZe2YS+5m4XtcJ/J89wVZxXv78OjwQsOvyXAKtY0/jKK8TLyAjecEQWh+l/+Qd/fwmrITZZ2CiogcnNbKxYJadYNqFKsRAkvpjiS3rx4qUunp8qN1wqPsQsMoDcK8Mdgi9bw4Elu+X1ujFPR4sjVT45NSk+u4i7ADHijvMJJzazad/YWNfNe7dVIBNtOlaz2fDf6RyfKTOcqZrKuWsDy7OlYWypWD6rNlQ4rBrbXXfCpUzOGWz4PHMa06Uv8iktMkkT7umuYrAMFtLW5qbpb4wqPJQhVXrgF6NWrzg7js0+NDFgEEzzmxdNpWJpTxwzEruh0kC4z+TcSUNTo0DxYrH8CGKBSaAF8ZKxUMX+B3OZaPHAOM8Dzk4+5e45bvoWv+i2uPhW//HQ0o3z9RZzd16MpWEBMg8LLXfawTAdP2sHAEcwA18XZgS/Y7AD/ML3xLPABdovYMAbkdazFMYlDvjExj+IJebAAyM/+OQlcrCtEo+96Y6I+nTtjOdj4q4cN8biF4w34Z+bAlPJB0MglpeFtapNgBDKLCdzC3k21tbCaB9fOii0WMgpwyHAtYr4qxxQdJB0zhQoriKMBu4zghQe/MPDFzo7PTGHGvbQ+++96w6WEZOlGY6MjJru/bjGhDZEC2+Kv30bbJfJMmjhXUWvg0hlqmSS1PCZzYz4Wc2XJaPPCRpQysKmH+4wdDmwcUZ2OiXCHjK5jMd/fueZxxtkZ2db169f9T2h+0U6AhzBQboaizn4bOfihSdGUVl1+kP96pPPjP2mM3mVq7UgLjGOKsM+Hp05fHs9pSj8FCiuqcUloYLwOfmFwpEGgm7e/hIsRdEkzKba2V7X/m5NsQUecnShwHJ042lNRnO12n2dnjX11VffamNjS/t7V9xBd9utEEUV7ag4HIuVoot0xh7zC787M3ByrEhZzNrrgusJHj7xz72CNSjQ8XTBXfQsntWcJSFMLQ5uJ0CFn9fOca9oiiGx2xmF5kmHzhbs3yyOSGRixoyDpoOQhed2pTBcsUBWBfeVA11UfFeHwetMjlWH/YqWR/MULQmtKo4WhAE2SSj2nwFxeLyeKgPVBsOaxFJTRnvTzBbau3pFW/t7HrNfHp/o+NmRYu2xI6Zwa0NoQbPOjQEHZEwdAl+gFoKOE8l7MaHJYUtJd8QokU7oZNL1cmlnc8tuaVtXdixlbfdYfHU0xdh9PFN2NFd6trR9pl9uipAW9iTAT4Lstk5/4AJN8alni/5cjpdMScPEQqPYwhFHdHwpQlOTgQ/Li2RlXURGN145HatUzCudijuo0ycqiSFALNzqeCqSuobiM5nAOWa5kvIIxngLX5eRja4IuiB/zmOOCyqPHBtsZMSAgXQESWPypk+hvKIFG0194FhaS5GLIA4OMA5UqwJ5wDhw6Ggj9dtqGUfHncplvfwCRjCfFOWUk6xDejhLXDITWCDxQoSCzeiZCvguI350bSgiPH8DDj7G2WVcmxtbYcHFhh2T/EHf/hF0RvDj+YcwVjBVHkZk2XT0jHPlfNmOetNsQlMolKOBvVuYQvaR2ZdKITV+MdFsPnEXSVOQnMPIJ3IKVRm4Iv87cG/hA/cH48DHJwiZGClinUZDnZ+fukh89P0PvTSLxYENJiEj04cYbBAYEizvAh5sLw3wbp47ivNopHa3a4bCYMhIGhZJvj8rnwkPFeGemb0Si7lLBQPn6/rfE6Brr4+l/z2Vod1puhjCRNraXDduHFvM3O3nWKjQQUdm77zQ/VHfxTUFBruMq90Z6NGT54olMkplYE+QYMIBxM8aWCkcMiMw+tFQ5WLWEAqHJ88D7wKsFsu1uZ8kghdwwA4HKs+q/XSqFZXzaW3VckouQy4j5zvOkPzqdbEbbqnVGqjZ6qlarml3e1dX9/b8fDXOz8zqQpkL758QYgtvEgutrVW0Vi0rzuE5RakaFskcLHTRFGg+Z5yQiAXvTN7FGQx6Hs9qSVoQTRLpNSy9vfgL5vgWDkUwB0We5srd+P9PgTY8wZ+PCvSKQmdOtCeaSEDzWrDsiq8e6HTh3q865hX+7DpgXvvv8KCNRb+mRvxP/+DPlnjNxscLjybo7oEprLBKSM3LS49/+AdkigVdttq6OLlQOZFXhaRg8GfS7osldxxQuwDxwQVaLDnwaZ3NvSRgTClkchq0O+q32/ZAHuaJJYo7+ZeLSQFg2+5YG7CgKPQyheLIL2WQzjqkiVQUmgpYB9OJTVnq1brGvaG9ECiBU/CxfMrYOuIGF4Px1BFCdMXewsOrjHBQOlmWSHSUxDQVcHeDiYIQIDJ+IQDA6SEcQrOJx8bxOGShJczBDF64jnrKAbOstPWr5YMfZx+mMA+QrY41s1JxhjEV23U6ejb9xGPRmStue046CI4ICjUmRHiCcKPpiinoBPt6jOZlxhO4WlJ9a9NBtCx3VsR5AnLBE/HdAKKi8PHy49wGTFMpllRG5YdgCREHRwo0qmLBOBpTBsWv1epqZ2snxDahjkyldHZ2ppfHR0qlU9rbxxSoYnxtPB560+8u3LAKycsZc+sJGT1uXur54ZEajZbWihXduHoteB3nOfBwQ2OaSIl1mBM6mKCS3GOiDegCkTfH1CKq6eWJ/cj5DOCQ8GERLTiyK5fR7334odN74nFUZCjbUi7QdOUOoYXJFKnhwMbbdMyjkbr8IgrLBkZxpfMVsxR4ByhisJMG4OrJpLFqvJaxEiXGCV53zfz/ip8xeL6EOkxQq5JOQnhFJHc2Hmn4IS2Widsb69rE+hMQhonNY/pE8yXsjZEbg3Q65+ev2epqvkyo0x2o0eqp3QM3LlphhxiL1x/sn2csTiKOOdb0CwgowvPM73wWPF8MUcK4wSfdYbst3bl7S/s7G8rEJg5ejmM1zOJ4SkGLqdMZ6PTk0h307s6+rwWiqTUyTJMJHR8d2s0vVco6/oupBWijP+xqrVbW5vpaWApTCJkex6Hzp+u1kRPvCP48ZHykkfvzddBJAHXkDX/QSK3wX76WizAZmLb+DN2wF7xRt+wUlN/poFe4/Ot2ocacjdmHAh3MjVaLwEiwEmHV5jq/5u/xCkMK+Ig/08rI1J14tCR85cXxn//oHyxZNsAJpgPmZaEjocDQzXGjOr2OkpmUiy4XJ0VqBpg30U0F7AmnwaITbwegBzaQUKcYo/NF9eDrxjA84u+FwEroJZ3pQO1UyHUzFYvu2BLokPjAD2+iOWM/oyWuV4OBL4h51/wwMfmFoZtMp4jdCYndhm2oYfBmSXeAsrec+cTkhw+dbNxQAd1lwKICF5EXPw34yXjFAg+xSZylx8yhqAQSrIj3nPo83RxMdM6wWSIhfsRnDH4O4I3ginwoCns2l9XG+obqlXV7ZZ83z90NpXMpFUoFY694KLcvG8HIKJZQIV8K+BudbSKh82ZLnelEN27etFkPhub1StlFsFot+5Az64FpAzEEUwL47jQwF6BooZPhvhuCM74ZOo3V0ihYHwbv3LAgiexijNuxYAKjJby3rU67o9OTM0MUnV7XD219ve5QgavX9lwQx5OBDYL4PnTg0DN98M2XenJwqG8ePVOhWFW5sqYz4ppQWBorjKvKYVMpmnnRbzcDPplNmh/Ldcnmi37mxhNojVMfaEEmjWl8SIxvNy9tGfr2m/dUY2mWhkI38yJwMBj4ZcIgn8R0lkwsoxrNtnqDoZsTpjT+PSwJGBMu2r2OCtmE1qslpZOEP6RUguWRyevo5ELffPvEARbb21t6+807yqUTShBOwWKx2dTxyanl0NDGCEbmGaLbhWKHlDyXyVhMUq9WVK+UlHeayVijUU+xREjQ4aDHj4RdiK9/t6+T03MNhlM1OwOr7Cr1Df8+HM9sNXB2fGoPddhTqRhGSVAduS9j7xxoZggTLlQrphD6WSKMt3Vhn/T33r6LQ3tQwwEeL6A4ztRu9tVsdDXojZTLBmMvDnve5/Fo4LBbDp/zy1ONZhweaR/CCKeyubQK0Hbhc3Po4q0Rcdx5VqhN+PcweTItIe/uj2fK19alVF7d8ULJXMnwBw3TquhZeMb0EHluBDvX4GsS/N9DYbWAycyPIAiitgXWTJB9rwz5PbV64fq6lenKue47xzqmjtXUZH61g6DDojJM5cFNj39c6F9bEBqj/ss//gdLbugQA3p8BNJZ32y/1Jhpk/aNmg/Z52xqbiO4HibcdB3gWHApqa4eWaAYOUYGP1SMkdY0GYGvQumhD4yFU9H0vLna8akjcFy4FXx1C6R/8P1IQGm1/HJCweGH4t85qhx4AAMjNvosASJnKsYrxnPwqr5fJiiCcRdEDhk+o60vI3ewCYGi+ZxyxDdhwIJaMBHzWMdCrJDNOqqLz394eOiiwctpW1Ic7TpNFxHw1u3tHXdJXE9+Vkb5em3NIy5UL9gDjEpQhZhK6DhohblRFOf+qKtcMaf1zTWfzt1OywcSDwyLsDQjnYMFcGUb68XRiU6bLd24ecvFGRrcztaGX2QenP6w55+JwjhbTHwNeQApSBTh2ZgYI/6d4zxfhVmCn3Ko8OTQgfKQsSDjoaab5r6a6zqnYxxrrbqmwWCkjz/+tQ7JL9zeUb2+rouLC0v7GQTuvXFLt+7eUDwJ/NAzXME15z6xyGIKffjNU93/6pFSmaLWt/YYctSBl25PSA5pdmozTUc9/04n3MZMn2cilVGpUlUaOCgFjBAS0S1GoCslqR3PiCQS7IyuX9lTPpcNnaK7+4BXg+lzjUNwA11o3/QyCj52uxwm/Htoh91+T+eNC5VLee1v17W+VlQhm/RkBqRAcXz87EiPnzw3zHBlb89FLR1fKLYgtYXdBOZBC0NnjXZHTQz3Y0nlyFvkoOj1Aoa6WHgftLVeU7mAlSjvX1zDUUeDYc/PG3xhChGLbp5BGqPxZO5sx0cHh+piGFbfUpqmaTRWE38apSxOStIFMz1GExx+0Mi8SclmN6AowzOVAGacqV7O6/r+jor5QGHkWRiP5i7M52ctjQbARoQg1CJMO/D66d/ZKcDsOT8/0enZkfLFrK1XobLiCY8rpUvfdKnlZOFnjPePe+N9lqfDwGZq9gcazaXq5q6ShYoGs5gSuYLiKYQ1YS/jIho52xmSsItkSFbhfVxBEIYvIgHLCrJaMZDYTxmyisQoZqbRzLzqgL+zLA285+/w7lVRXjWFq4Wj2SvR4jIU6Ii9EfHAfbj8+Ud/4K83xb91EeJiwKgYYykijLJUdV5aMFS6KZYOdATutPD4jZgKnLxgSYzWIU5noVKxYkwK+ag195FjE966cK0xqqe7tV8CkVmTuQsbBS14IdAdhQOAE4aBgBuIAo1iTTIDhYRubIjaTBTXYMDTbrUtIqAT8agBJszXSMS0hlx7a1uZXN7Cmnw+5xG81+9aYVUpFUx/Qy21sb7uU/zg+Qu/rMA1MDjAv3vDnlkWfOaN+obK+BhHxlLOkOsP/JJ5eQY0M4L+VHNWIMV3jn8yN4bosEzCidzLON7bUx8mqzDLIH5KOpeRw58x/puHj3Xw7KW21reC9+9spqtX9nRld8c6YQ6mZJoHOqFuv2O4JziNhYUVD+NoMPbE4VEQNzIvdYNxi6+rcfPQLTgaKyrSfuhmmAzldPjspYbDkVqNtt8DBD9bm1uOSHrw9QN3SHfu3dLe1V1jjNAWeU6gzEGfyuWIX4rpydNDPfj6MbC71ja2lC9VvfRjaWmF1WSk5WSkxWRkq1OWfcA0YM18ckKLV5JkDtGVqINYq16npVq5qP2dTVVLeXfR4KxMWByuTaxGI79jCjTFka99+PJYXQKMYzEXf4o0Rj0rHJOiUqsUtbHG5EK3F5SKQC29/lhHpw19/fCxC/3+3q4+eO9tZRK8M4i2uJ7hvvZHY51fNnVyfmlnxXQ2r1q97meLAjjodu2zzCEFJrteq+rKlV1NZ0Pzhc3YJE6NXcUUvwu+MMvYmA2Enhy81Et8nxcxJUijiSc1JGaqM1SZwmd4Cxpg4F2DuQf74KTtg1luj8ZDFbIp1cp51Uo5rZWLflfMfoAnPhibl80vmqStjW31cElk+Z5CJj5wpiDVFgiOaa5Wrfhr0J2nsylHcgEt8qDPJ3N1LtrqtboiWYLJmmd2rV4zw4U919PjE035Xvs3lKvWNYQ0nAHyyNioiabuFYQQcY1f+WtE/hsrzNgy70imvYJGTO1jirZIKCRvv4qvMsqIa9d3gbIr1eBqcbhigXgx6+kM2mSARCj6q/++YnuE5Jcg7ffX+NEPPlwiGU0k0ipXan5YiKxi21tdqwZuIgsEinQ8YW4lncbp2YUduKDPAfzXqmW1Wg29PHrhJRGillyW8M2U0klOWSg4YYmEWQqMVbyLC+VqYDJgtzgeu6OCbsQ4WCwV3SFxQLDBB0OkwOPrwGaXk5EuP4ztSJsxak9aXJCCE9rrqdVqveLA+gRnyZRMmGZUZcMdw/cDqlrgO1Ok7c6VCosiunW+JheUJRvdzkphZUl4bBk6QXBEFJHpnOGf4WCo5mXTggmStSlYHGjkrIGnAenwmcl645YQQUQSN/6+qSz2mxmHwVIgLUDAFY4HgUVYIqmTswv99rMvdPriXJV82fl50JE4vDjZL+nsqiXduntLxUo+OmhDd+WtcjTy8ZCsxiuzGFZWkZHzrSeFaLnJPQTeCcvDmCbDiS5eXmg6YMyN+ZAvFcoqFkt+YQ8ODjyt8OJtbK2rslZWsZpXvpT3YUF3DyuBQ58CzTLp+ctzwwKM4uW1uhVhXKdup23FWi4eM3cXu1NECOVq1VCDhS0sp3Fhg9+aA4agU4MoOLcb4Wa9qmt7204YhwJpOp07+JSfHX5WOqTLRsMdNZAWXS3dMBQ29hSXjZYjriie25tbtiuACZFN83k4SLBBMHfJnfD5ZUdffPmVTk/PHU32ex++pxyTTGzmgsptoMvle5FJyOLxyfMXlrvDwNjY3HCzQkpJ8/JcQw7a8Sjg0phOpQIcyMRpxzsk0b2+Pz/3CcwZZscihsJxoSfPDzWeLTxt9No9e6UgHoNq6QINbx6LVdziJhMV19dVWa/bMsCdelxeLJaysJU43PB3x38ypl6np+OXJzo5PnFHj6f3y8NDf73gRzQP0N5m3TJ+H4hw2K0inLkJoyH1Mo/zZSadvThR+7yl5JzURmLixqZJUi2U6+EAACAASURBVB/w2P7m8FDTREpXbtxRcX1Lw2VcS+CNqJkBwvgO4w0MJZvQmfIDRTLwpHkWg4owYMlRC2zq4Ssfj8hlzoU8WvwBf6464lfOdxFksYJNfFjCjGH/ksmEBTGJPCgrzcn+zq8jJAh8B5vE/ujHHy2xJyyWKrp9+542Nrf9EBIXRFK0TfUpIcYBUxH5PebOYtDvuwu5fu2q1utVNRsXOjx46qVaDkFDrqByGaVc0g8MH4YHKnBN5RfZ1pZcQ7pwQHv7oM4NlZA95tEiLt8UDgEObL5n6OeWLqjGjiKciJcdrIofGkzRXXfkBxu2oyudPQdfTLlUwUwELkpQ70yNS/JAAXcE4xZeuKUxZkzLubfBjzdI0fk5xdKK7mQR07A38sjfwTCqWNLu3hVfB/jbl6dnOj088p+v19cM0WA4j6n6+eWZC9caY2wtRCKxiEMFCHUs0JvwN0x4Afblb+5r1puplCnpzq2bXvowxTRbDT3Gszmf0fc++kDFSsHdD0ZGdFu8VEwGdmNb4n72HUn+VYGORi/y4np9OOac/pnoZ1/o7PxMzx49EyqW9994z0Y/AzxaYNyksz6cOByb7ZbDd4FXSPS4dvOqNnc37bOyXOIvTY1GBWnuiE7O23rwzWNdtnsqVmuqb275uWlcXKiHmX88oWouZ18OppMMEl8G5zg7hrl6yIGBtEp5JTMU/qk2N9aC3D+fcWEBw4YJgQcF/hUwTPCPoPHA6vTps6c6PT1TuVL1/avW112gufTPDw997a9ev6k3795zNBuJ5V51QDGKwTRgYW1+jJd0X97/WsfHp9rd2tIPf/8j8RHm44GLwxJp8iL4UwNrEGT87dNnOjk/t6Kyhiq3ippuoWG/qwUHG6ygASyaibt/2CFlEkjKeFYkzF0e9LhncTVabV022y7KsB4o1rFE2jmH3KPlcGq+PcthMHqEO7w73eHQv2rb2yrWqn5GJ9ORpxhYJal42Ath4LVeX/cEzMLz/ORExy9f2nODdxZmFvsXJkLCjHkGK2tV27gCNZBUbxdkJwXQqkReJA61iGnQ6OnsxakDBfCYGfV6nmzrazW4gHrRarrL37txR5XNHY1YowKZoSg1x35m6wb47wHGo/oEOJrvb+YikJYZOMFTZUVDXDFvXuHD/m/QJlf2oNDzvsOUv+vMv6PirSZg6hP3yYZySP77fX9PV7GIarviSTuXddVB/+V/9A+XxULZ41uhWPEm+PjkzIsLsFKWTUAdFSfo4gIcU6vZ1gtSUIZDbW5tunDCT/WYxFjOn+KHmWAbuPSWutvt+c9zsSiG4EiQ1JPLpCbj4FDFAgDqHFgxHGlkzualAknUKlqrhAJtOlRkH4hcdyVTDfzaSE6JveNs5hMbSAOwH/40xdouZN7UL5SMZa184v+HxVUw5ud78lCtfA/86JgHyXQYlmY20pnNrcxLzBCNZNRv9XRydOoEibXNTc1ica1v7wSz8slUg3ZPB98+Vq/R0tbWpjaubDkfbjwZqdG8VK/bdjErV8qmqbH9z2E2MyG3jYOz7YXMbLbQi6eHap22VS1WdfPGDdPDgDXoEp5iUcrPkkm4UHPdiauCWkVHXymVlM6A5YXOhZ/diqtobFvF8JhCiFgG29gk0NbQIpDT8zM9/eaJ1vJr2t+84g66UqwoyWEcme7gmYKrIYdYZ9hVq9dSvlLQ9pUdFasllYAawMfZVIKDJ9I6OW/py6+/1clFU2nChNfq3onAjmifXyg1W6iCQTyD8gwYJ+PCifDFBRqlYjJmW9B4Cun0UrVqSdvraypmUyqxkGJhPOiHEZLuGUbGfK6TE3jSHV9z0oAozuubW1qrr/tgxPDn+PTcBXr3yr6u7e0rNZ+rVsgrDjV1ipUnBzdCmYnvWbc30tcPv9Xh4ZE263X9+Ec/UDFHIMDIXe9sBpUPNkLo1i+aTTWgl7KMz2Y86ZUrRY/9LNhm0yDgmLO873TUJQQjl7c1K/sP86zJJmTyWkiXjab3Rg8fPVaj1VVtfUOFYtmTCfiK/f5RmA4HXjzCiaYIcXChTM2USpbBE/wLFDGbhCINm8TTbKFoDjcFmrgr/nvj/FztZsOwADAMkASdKNMUBzMUVCAolsypJctFyELB1xoRDktx9lEYaHUvOjp6cqhpb6x8OmMTMDpuy/Xp6hMxwRLfuX5Tte09TeBA49EBVRKFJzTWCDYIC7hVgQ6MDXsBRvLu78yOAh2WiZQG8TuaXOBu8/dWXfbrQpZVJ/w6T3qV+M20QHHGG4a/A/xntlrE01912d6ZcGpEXh+xf/Lf/aMlrlBQK+GO9vojvTg8ctdU31jXZIrcNK2dnVBkLi4u9fIoGA7R7bJE3Nioa3dz3YyOLDxX/GZtuL9Qt9U1r5UCbfoOOCgjWSa4pk3HjtW0l8ESGg9LCIjp7n7mxmvB6grYczJ+LReh+2MDO55Ybst4CiTj7puw13xOxXLJhbQ36LkT9Q/uHz78bydas3hIFUy7C0T2QLnif1MkLa215Dco9ex3AbOEkdCjWXiQiJvHeDwdw4v4XM8ODrW2uaU7b7+jTK1q/2y2/e7EJ3MNWl3T4hDmLFILDcaD4KqlhR3mzs9O3eXu7e66KPL36MCeP3uuxkVT2Wze4pDL86YGvbE5ptf2rxoSouNlIDg6PbbEvdWHgZNUrpDTtWtX1Wk23WmREen9RoKFbjjxzReNNtlOiuDfwX+dgtWmPHYfnZy6A4ESNiAMoDMxDo0UupgpaGNtw6bvWAJwffLFoilyrX5bD58+UqPbVLaYd/TS9WtXVMqGEdcG88u4Gu2enh+d6Piiqf4wxCwBq6GCdCZht293O6xHCxTuYehWEQHNKVwslAsZJfE6ibNM7Wk6ATtNu0Dvb2/q1tV9lhbu6PArYQw+PT3Vs2dPA/OkHg4FID2UiBS0s8uGF7Ms3iikJUx8Uhld3dzycw+uNZ2Nfc4E57mlpdfD4VRPnx7o4OC5F86/9+H3lM+mNHeB5uUHQlqq2e7o6OTExZl0GfjjPKs0MigpYTbQOQ8HPRULWX8turCnzw/9vcw0Itk7kbDxF8wJQ1ITJtKFvnjwlS4aTR84EAHork2hw6YUjjrXFr40bIWoGYElgUIYSlG+mLdM3u5rpoEGiKDvHULOHPpiLqutOqSAgbqtUKDB6GlyOHB4H1O5nMM88Pwej6Y2HnPGYXxpCiWwCWG9+URG+XhWx08PdXl8oWF36GeAZ5L7xUQ7A37NZjRYLLVz7abWtq9oBsOMAs2BgcCGDpr3OApj/Y6JFLEnIvXeqkCu8GHDL2Dh0cS9sgp1Nw1FL6LVWdoeLQRXRft3aXUrwyWKNfAtvwO/cv94xlbfMywRUeSuqHdS7H/47//xEuzw4qKlXo9xb+wCzTLk+s0bwcBkNvOFZix4+fJIxycnLrh86PoGxvsFdyi79TXVEXcsl07r7jWa6jW7zlrjQbEH7RKXMLxcU15EgNMh88UzIk8nvlFTZb3ml3o0HvnBNNZF8Ua9Np3YcQ1peOuioeZp0wUWjm9vODD1rrK+ptpG3TgkJkmOr6QAIn8m/y9K8jV7YAZbouvxzpJiXPuM6fGghnRdq41WMApm6E54CEpEIA2iogjs5NhgQQL8U1nf1LW799hoasT3T+MNkHGBng0nNqmnS58lYAdMAtNgPLQlKiR+zIw4FDnU6OoOnx/q4vxCsUXMaenwvS8vm+a8wqih6BZKRU87iG6gDoJjvzw7Mi2Jg5Zl5+nLI21vbrigE/w6ngfbyVX0Dy+dH06b9yTcXQLnsBSlQD87PPT1ZJr6f+h60x7J8izN67F9381899gjcs+q6moWgfhMwzagHkBCDLSm1XRP9wwSw9AqwSs+AZpXvIWh0Ux1Zi2ZkbF6+O6272bXNvg91yzSKzVEVSgiI8Ldze3ee/7nPOdZwByjC2CdqCqFsuLiOqXs60JKtkdBYIPRULNVoNk60HA2VrPXVjKb1tdff6ZaKedDEYY7rA0oYP3xTBe3TbNUwNsZoeF2Y4o/bnU07fWVFl+z4KaLrh4zKvIBo9C1ijlbBWB8BA7d77U9ltPh7ZVL+tnnn6lIUkow13QVqN3rGi/nWgN78IBVKlWlyS3M5jwNvTu7UH80NgbfH0LBS3nvUOHvzXhZ+VlhlIaWCsbJ56hW6rq6uvH14+D/7MVzHxgDUmE2G+WLVUOKFDoYInDNsdIkxoxr5qDaZeDpkcU1eDpsDnYwNEu3JLf3h97f8IzxdfEP2ceSdrXx8vPOPho3pu/xuZkCbS4VZ6eDv85IvU7Xhyx4vFVsJG/nc+7od5MkC7xMip0SNMGNvyYKU4ofuPherarnjx/aI3syGnjhZ2YEOK8x0phmy7X9vpudjg8UqIF07Rxa5VxOxfQ2szNYK76MqHVxp2AceAo38QAqLO0SDRQmXtGIJsu19k8fukCvE0SopQx7MZFzE7L83pkPffTh2NLbXFO2Phn3l4W8B7wXoYfHjggXMjN2kAQ1wfFc2wK9hZ4/UvZ2n28nTArvq4q7aJ5rCjTX4iOsYuoeBA2ELeHXivzlX/+Zl4Sofl69fq8P59feLHP645HACUI3enx85At3eX6pwWAYJjgEgalCEOifP3qgk0ZNKd4MNs7cNMOx04KBlxhnwkUbdK9YSDOLRNQHLM9nVaxXVdir2T+C2Cc42OBMhWzWmYV05SyHCKWcj8fGJLs3LY3vRkK6YN+DzcoSZwQ2O/e3L//o58oUcspXiuGJuvHldUFnAworAkcyCiSiFDA4JMC4foHxQRsB2A95ixiSh/AQPOvVfKllsFI+nRXJQ8A5dzdNfbi8Vv3wWJ/9/OdaIdSJRnXZbGo0GtsrpFYsO5YKjHuTCLFYfBFGvZ6a11c+fLhxwReJo7+6ujbFiK8NQ2W/vqcuh1On70VSj0UWCRnrtTudx8+eGuIgTszuCVAaZ3PDG3RLtVJFnz1/4QI9DUYezfl6pIFD/QsdusJUZDiiDgLnhrYwZuGlXG/Q17u37zToDpxjCE+bXVwulXPYq1NZ5gsfGjBfOsOeYukwZguvimwxpydPHpo/TFcYT6Y1mgKddHTb7qk/nhqDDoM9mFOkSW9gf+lBs61sLKZylvQ/Yp4CtfheY1HnYkYzqTCcNZ8LfT0IKCVLstW0edUvvvhSh3t73nHQ2d80bzUcDMzkqdeqzstkarJ4BCHRcq3rJqKLlh98dhHmWpM+v1jYlZGmA08N7hmsQeGFg60+ffRUF+fnevvmnVknX335hReXZ2fvvHch/ILCxSEIVIFCL8ztWzlxCEUr0m4myEYVaCrre9UjbzSm61ZH/cHIhRguPs/lznjJgQ7jiQ9JJl66NWBL8F97t0O5NNd35d0B9wi9COZS/Bs6VSiRk+nYAhtojSyMgDF6nY7pk1j88j3TXDw6PdHD4yOb9oOvACl63cWuZkHSUmDRzB37icHQB/3h0Z7ZNcV0SrVcTlmCnUdTTVt9e/7EljCO4D+vnQy0SSfsow6ExbS0iZOisjRTZe/4gZTKKsKuBHG8jfbD3D97XNg1DmQnVH0a7liFkMlP+c27g+r/r0DfhzP4/U+FLDtoY1e07/96n4Znm4J7Bd5GWIQ67EIE/vqf/dWm3x/q9ev3ev3mTIPhTHGrcEIjbcb6XC5rlzne7dubW1tWMp7xTTPulHNpHe/VVS/klFjMpclEG5IZpnPl4yn7XnBS8+BP51PDBozcGCrhlrYAusilFS9kFcmgYGQhBn69UL1UUgGaDrQUOlfG/fNzXV6cKzaXMkFSiRUdY+hDjFMaMUZwrEkhwVf4s59/qcOHp976EupKp311e+Ot/OHJib+fQaejTTBXo1Ryh2JDGrRijBwkukDJ4gbnsVsReBkmLkM5hN7HlMAeYjoNPApX9vZ18OChIum0mQWv35/p4uLSTI9HJw/14skzpdOIHZhENjZK6jVb6reaWwUZY2jEWYvtbkePHj+xSQ+HSSGTN35I54/PLg8SSd8cJox0e/v76o36HiXfnr3zAVOvVGwMRbQZSs4sXGFMkYKJO/m9Bpl+GbWa4ODbA3jrc41hOxl8+KwQnsoRh9z24vLS4hTwZ5Rk0CTpnmF3hBtyuOxsFaTpYqb51ikukoiqcbivZ8/5nkJ/D4rHm/cfdPbh0ouyFcKmbGgT4INx6zwYIaFjNHYSS2Ebukt31Br07PtSRjWZz2mCV4nN3ZMescFX5+ORaaFffvqpVkGg2+aNlhEYSiszhIB9KK50pzygZrhEohaR0KmycOPBp3kBkgFOgMJnt8KtzzQeGzwXHHh4GXN4XV1c6M3rN+7Ov/rqK3ujD0Z9v49vLi8EF58Hms6KyST0AAmTdTDBBzIoZFIuftVSwfgzrx8qYHc00Yikc2cRhtMEhvpe7Cqio6Nj/7urqyvvTPDvcIgtzKCt3zSTJOwboDPwsVA5GO6Aev2O7w+sRY8P9v1cdNotF2gKHFAkhxlddaNWtUjKB9ZHdsTGFMNmq6t2d6DhZKYRro3RmNk8R8d11SoFFVNJ5ZnaZoGdK4POUP2bjpJ2piGkIYFrFh2A1um4gjiJ9Gt1+mOneSPtfvT8U6XyZUUdkbcVVlGYnY4UStfDVCmuF9L2sAENrWh5/0Koj+/dpAPnP4aRVjuhiu1It++f/2zL+rjfVe/sR3fQhncdf5Bb+CNn2p3l9sdODr7roP1x//3/8BcbOM2v37zXq9dnGk8Whh3wM7DsFBcsTt1M2i+MSBxuBDBKRi8UUcVcWge1ssqZlGLBVFGWDVD3HKvOQgTOZ+jtwA3CxFCpVZSrVzVOxtWeT7RJhWY5mUrR0AQued1m0yfqfqmsKDfkcq1kRHrz8nu9ef1a5WRBtXVeiQWdMOq+MJ6IQjzbLBxQioPc1//2HytVKqg3G6t80PA4fHl3q2K1qsbBvpc112dnNvk/rteVT6cUBDOrmoBFKJRQvcDAHGmEd/YGXuhCgSLuCNicVyo1KyfpzEvVeqhsi8b09t2Zvv32t2reNk0/Ijvvi8+/ULmEjBZqD1amo+0hsQiJ+nSri7n+9W+/Vbvfs1E/nRvcbiusMKZhS99pu5iwIEJw0+v3vYRhFYIXNyIabrA6VD+4172B7i6u3IlSSPC6Zrv89PHT0Ary3Zlfp3nO+H4sF6od7Fkunq+WtWGMByOLRdQd9I1vssl28OcmojHd3Pb94GamCNBFs3i7azUNt7BwevjksZ0L44nQUrXV7uiHH16bc1woV6yooxhSSsw5xvgZDvJg5PeeeDCSWniwYfJ0R0OtUL1VykoV8s7TwwqAvQSHxaDfU8Ly+YhpoUxgxD+RmJPFJa9ccnHmsADi8qi5dU5jMXsLtIKuOIbYCZ46gguSrQMXd5aKdI1OqA6YKquOJWMZ3Gt3dHN95c8HbHh0cuxCjE/KN6+/t2ycrw1dk/eLB5VlH8tTulVgN7Ddk8MDi1TAovGoYCkOUwEONQcJzxdwB3g3VEAOvZOTU98DdPR0Z7xOKGU8z0x0vO+wmXK5oopF4A8EYDulLRRAhFIb7derev70kemn2D/Y/hN72wlisITvHbvxMaXN5lZwct1wFOx0B7q762g4mnphSQwWpATMyCq1tBq1ohe/OFAGnb6GNy1pOFPQnyqbAHKKG1MW9aWSd+r9RedOH25vzUwhQSVTKOnzr3+hbLHihfNWKGijKVflrcczBZHdiAu0Idaw+91hyqHhUVg0Q9l1OGl8tGKF7eLkqNAH2gnff0CTC0kKOyXuruj/oZHSjwWaRff9peJOcv+RxfGnf/HfbSjGb9+d6+Wr95pMGK8YScDUiP4J7RfDVAKkinHLthFj+JuPLFSr5HUMz5Xt9HSkDdxXvgkSsh2/xOItvIG4qQqFgvYO9pStVmxg//Ly3B0PHtIJDMVhYywWHmm5aOn1Rp3zK816PeWTSZsowbU+Lu8rP4srucKTwzGL5sCu8DNGFegiHaj+4FiTzUq9YKbTF0+Vq1Xs3YFDX73R8E118eaNi+SjwwNVGS0x0EnFQyZJDJZFuJDkocPzmQQaRsu7wcjx9GT2oeiDKsX7aanuNFC/N9DL37/U+7fvLSfeLRv29vZVLhX06OGRgtlYw3ZHi8lUpVzOo60DPpcL/ebV92oNuup72QnsU/dytNNsWT775PEjY1lQCun0cVljgYdRvJemy6Xd8Cq5vC1GO1e3al9cazMNTJPEApTlLwW6XCzp7N17tZttd48U6AmmUdWSynt11Q73HGsFTAQ9ECUXhYon3xHycHm5zjZOImoxsJSZ622WxO2t+ri3Ma7v76lUrZi+hW/H2fsPHtPhpMMMQGQAlBLysFc+IPncSN9ZDvqwlFTKZEw5g3HAMotFM5xdkkXAUD92ipOJiwjLNVR5FOhSKW+JMVipfaKxO00lTePifg/H3o1um01d37Y0X22UyRXcrXEwId4CBOdB5j0b9voigJlE9VIm65Tz9vWNrWRtio/7YCZtXnEefxKaiUxC7y7OvNWnE4WnT9cGLDMdjw0rPDw50YPjIxVyKOwYlBBUbA18IhFPUUy8SND5PQtlCjTFlgLJ+18ul12UbQ+MMIRIqXlghgn/NhpLqlrbUxw4wSkIpPPgBDjTajFVdLPU44cnqpRKIetmszEl0aEVs/CQp0kIO1Ga3bBAIzcfDEbqk6yCbHuD+Czs/qvVomr1tCqlrCrZrPKxuCatjtpnl4rNVkpvEtrMN3blo4IEsYhKx/vK71f19uZCv/797/D4w4xe+XJNX3z9CxdqxE0mHtAN07SZ8897tm1VTZMNo69o7HY/diZFLqq7DMhtV21WhSXaQCVh0Qb+CwVeP/KYdxzp3XO+Wxj+mwq0jwE/PtsDYeuCt+NB+3X8xV/9o81kOtd3L9/ozdtz034wWgFjY0FD5wM2xwsOjayh+IRp0QnoYJWMarWCDhpVJSNrTXpNrWdTm+Vj3gNWy/KBkwtfAxYvsEPKlYo2iYTa05muu11H2hdrVbvN2XxoNPFCKDlfKjKeadbuaNYbeETlIUOFVkxmpd5c6Qg3djjSUFCBO3DYIOllgDdvJmkYhQSTxsNTFfYaxqp5gLl5379+ret3Z8rEY3p8dKRjDo9sOiS1wypJMlFspwBMYSaEZfZ1d9tSezjW3vGpDh4+UPVg39acjgbqDfTu1Vt17zqaDScOYmXbjW8EMWBlKxnr+uzFU81GQ407XW3mgbKWlIZ4b6qQVXc6VHvU9wiPsOfk5MQCIbjUdFlHx8c2r+l0OuEpz0gWj+vk9DSceKBhJZIqprNKrqTm+wu1zq8UX4T0R4z2uVlZxOWzObXuWpqMJ/4c3LxxYpJScZtlnT5/rGy1aH9tuj86VBvXYByFxzZhs1u/AXN8eRCgauEhDcywFRPt0iOAY16+fx86ww3HPvw5xHYhonRBtrHF88AS3KiXWRRaWAtQxJArOUWakXyzMXxlqXoy7J5hAdHp0iFTeNlpXF9dWvgC3oy/Bx4Qu86Z5J+dCMqCgsVSrXZXZ+cXanUHLs5pcibxfaHIBVOLmXLpvObjqR4cHKmSyWvS7qp1calJp6cY8BxF3wdeYNk0yThMd43HJ4bdmCLID4SvTjPA58zn8Sdf6uhwXweNhlVuYNIUHf+e6Co7wbEMw3cFR7uIev2Rbpstd9PNVtvw1xdffOEuneJvDy52MJLebWGlyWypWv1A+ULZsFTofQ2sh80pdNSljvYx3S97ocx0dH3TNI3w6vrWzRziE6hBFF/Uofzabnf8Ovo9vFlC/jHQIH+/t1fW4V5e6aTs3V4Cwrtr6urNmaIzwiFyWoxZ3ufCA3u9Vq5eUWm/puagq+/fvdPKLnaIvMp6/vlXSmRyVn3a3GsbThAac/0oQLHNqLvorcERmK8zDBHMhdj0rrC6O97FVm3JAvfx5PsdtDHtXSr4FtLY8aDvd8l/gEED393DoH1IcH13vtH/+J/8ow00n8urO707u7I9INp9xhAnRcznajQavoHpkGjvIcGz5T863tPhcVWFQlrlIqPXRKNuUxHEG9DiUDLBWzTOEp5q5naWSx4RWApd3rQluqZy0QksvLl8nUm3r+7FjVpvz5RfR1VP58yBnY9GfuAhvweTqXJRIrjChU5oR0hpDjtpm9sTQYTXcj6jTS6jeKmobK1i/JvRD5rR25cvNWp1lIbXGY/aOezw+MA8WlzgMvmsF4w2X0K2zrLjrq3z91Ccovr8Z79Q9fRIc7p3FqCZrLHcb/7VrzVu9x3kOu4PLVsnV7BYq+jkySPVGlUVoYPNGeeGWk1nxlfB+FikHj44USSTUHcyMLSAkxzdgINvfUgubGjDA+q8tu2ygm6ajomOgZQYXm9iFbFd683r9y7ShTgdY8YpOHBwMXWnODKewu32+0mnlsQwZ61EIaNHnz1X9aih/mzkA5BcQ0yOzKJAeRcE5j3z9cFTYY3QWdFxAYEABTB7ctDDXx/Opvrbb38bqgVRvtl8Cems3GUDb7x+904JPCa2ZjWGTLJZq+b496wPgY3oPjGRh2u7jwq1mFer1bTnB3TG46ND+xDjv8Gf89AV8jlHMNGlhkU5jL23N/ZOPuZdzMoF7/zyRsPp3K+XAh2qMDFaiuvpw6eKrSKaDcaadvrqMaWMJ6pmsj54d4cuuCk/wcsJ2k1Wi3r4/InvxdFkbPUoOx8rZOEabzf60N+gfcF4sSOhXdhgeMxddK1fYpkaT9liFFogfG0KNIvDhw8fbv1VtlxjRQxJQFH87uVru85l82UVilXDA0yVi9lEkc1c9UrePiNIu32QmRqGWnWgm9u+Lq9ufVADqXBI4mYJ+6VQLLkQwviCiRRmOoZOjqViSYf7VZ3sl5SILhWPbJRLJjVotXXx9r022B8rYQw6iin/Ghe7jeFLeO5kdU7XG6UxgIqnXZhPHz/VCl7xdq4xy2K7BOR9c2G0IM4rnNBLe5vcY7wYr//2PAAAIABJREFUjw4b5v+IRe/YH/eZHjvJt2XfdtgLMf2f0uzseufm4kec+Q/+3daS1s/Exy78JwX6z/76v90w3kwmC11eNXV+ead2l2IS8ic5AeCF2iiEgrDeaDQYmkb16fMnqlYyKuQTKhaQGAeaTwaKR+lyQ9lpaOsX5sbZoJ4efKsmnE4CtW56zpWzXSjy20TchT0yW9hvetHsKzVfqhRJKIlZzXTqBQSLL3inyMbDlGbGbJSAKOPC1B265E0yoQngRy6jZTqpZLWs8tGhkjyYuZzjsdrXt1qOx7QVCsZDU/sontFkVPWjfY/4FqeDx9vwPqJhu6sPr86UiWX02Zc/U/6goSlEhkxS8WzGqrrLs3MHuuJP/eq773XXaunB8yd6/vUXqh7vm6kSTEaKMUqPp9rM5p4Sri8urKo6ffxQ8VzKobHkCjoJutdTdLVRAecyPs5pNlhA9m1ORJtGseaaYeEKJhoNCIWNKhlsdPv6ve7enSuFOAfnN/A1fCvA5oBmtqYtHOERqIZ+IKR1OqaDxyeqnexrsqYLjCiF+Tr+C2Y43Fk1CAbOzfbgwQM9ffrUeC7Fl0M1vTWrD7MPI14GjkgmiUS3PNyl4RvuMyYtupF3H878wJGY02y3/CDAbinkEW8QypDxxaZLxlVuOBrq8eOHevrsifcIFxcfVMQIPhXX1eX5R1VpoZC30g1nOHxM8IqwaGFrnmT7F6C9LWtjRgDqcCJ+DcMWQpwxlwkx53w6r/U00Mtvfq/xXUd5RR0akeE9hemxTSNx4AJS6vVKo/VSw81Cz7/4zLasFFpEPTCcYOWwgOI+oLvm72x1APxne0teBeb9UOtoTEiix1QML52EF3GD0VgXl1eeAoA2wJ4p+MCDD09PTcfDewevkA8XdMEZFcq10JER9sNiqmH3Tnu1op48OPT3SoPgpHH7XMR0edVXqz0wBRNKHi55FGjuqXwBkVuoxGVHA8wDKAQ8Zbl2vaKnJ3WlQcT82qKaj8YatDsKhlMtxnNFcGzCAInNC6wrYAYmu1RCsXxeQ6wP6NbTWe2dnAqQjV1EaLbJZMWZG9aFUCQHJdIgUVigd6jHtvMNTdfCHy7E24Ltrvoe3znslkM+9I/YSfhxu8K8Wzbuiu9Pi3io6A6TXnZ/txPVfMwo/LN/8qcblgKjcaBmq6+71sCdLQUaz9j9xp4fCDb78B7pcNjc47Hx+SdP1SinVS6lVakwKvINzV2g8celoFngERole/yhG/H2FwxnHdN0gJ3pVMPFXKlcVoVq2V2txnOlFxu1fngvdUeKj+fKsBzyRj809jF+BJbC/x2ZHnI5jIni07Gl5kRyWS0LGc1YZuDF0KgLt644F2gaaHjX1LjbM2WK0B+wt8UGp6yBfvnv/zsqNaqO7rJ1YCyuLNaUvaHOXr1TJpLUoyfPlN+rK1EuapVOOrUF+h5YPWM4S9Jvf/136vW7+vzrr3T69JE7UEQ02GCSDrKaTL0E5TXcXl/58Nk/bGi+WShXyoeJLLw+BDKLtfMUKR5Q+MCqW522U0NYFHLBa7A2kOCyAIomFZ+vFXRHun37wR0e3G0633UqrWy5vLVMDVNSzO0EmsAQCswyHffStdCoqHxY0zoRVTqfVgZpcSar9lZk8eHiUnftljFjBB5gkocH+y7O1XJFWRg7eF44ihEMe6MuCyk8MOZh8Oh0OHDIKR04Yh1wZRZRHy4v9d3LVx6lwVpxSWNMjkVI/Zj73/P+3NxcWbn2s6+/VLVa1ojIr2Cq4aBrnxgWikWKc5nXtmc7WdPCEJpj/hWu7n/0Y4DuFAW2oluiS03aV9meLMjfufn4u1ngVKLf/O2vFfRH2s8XtRlPVSRtHGtcp27PLYwhdi2AURGVBoRiZFOGqghL5vtFI8CiF6MyDp1UOumlMY0Y6k/btTppZarNInRmdIgE5th0t+C8hPAGC8MLdLFv3771v7Nf9+2NfvaznzlNiGLy5u2Zzi9vtVzjb523VYL9uyfoAya2Fv30xRMVcmk3QXwM/ufxeFazADn52Fxr4BIKdCqb8/6AQo0hGTQ8Qi/YFbCs49rjuHhYr+hkr6x8Fr5xaIRm6TXssclc3bu2Bu2hJ5NNgHlSyElmOU7xhAM9Aj5jQV4oau/4xB00niawbMIQgi3VzoKVTZhlGHLZth5AIcUOyIbPaXolcAeHNRDIPbc76tZ9Ol1YjMOorF2B3UEjZoHcS/u+X6R3xd9N5daP+mOXvbUbDZO9/z/9xJ/++T/cML69/3Cl4ThwQi6nLxtXXiiuZ+C0vMGoX+BYMs6awrNf06eP91Wr5pzdl0hGfdOEWbuhx4I9HHDkIhaL5dpqo1Q0qch8pel4ptu7toakL1eLqgIrkDfHyTddKDqc6e6711q3+srN10puTftTiEeAW/BW3l6sMNUFml2Yq8fUwY0ZBEtT+ZbVohLHe8qe7LvDJVV8fHunxHii9WishdNYQtk2byyBAIygX/27f2xO7ZuLDx5B9+sNPTo5US6R1uWHD4YaeF/qhwcqN/aVomsl7p6sO4pJOu2R//vff6d1EOj540cqZrIuynQiLP7arZZNjFi09Xsdddp3WkcWOjzek2IcRAtjqja/WXJROaTiNkYPDeqH+va73+i2daeTB8d6cHpiClo5lVEtlVPQG6p1dq1xq+cwA/IY6Z+nLPaSaX3yi18oXSro4ubS2OdsMNSiO4AsrugCa1IplUtpupwLm3o4zOVKWZXDPUUrBS0TuOVN9fbsg30k8EyGgQGPvlqtWq58cnykPUx38HtIxlXK59Xq9nTZhL7W03yCzaus9isXc+ai09ViB4AH94eLa/3u+x/U7YdRTulM3pamO2iLBxdhB6wWsOUvvvjccAZUwtGor8vzMxdpKG5YE/C5UabizgaVzRFlKOkieHen3V0ROovbIUswxyfFEr73Y7GEUsm0dysc1mDPTEvT4ThMqx9PVdjmUrIzsSPSdoylcdhxg7lHOqtAG1S023AHlojZQl5QG6Eyvn3/NrStimz06PGpDg73lEhGzLkO5sizp2HALKZPwD6JpNlFYcACDJeF//v2rmkc2CIrL/FoqkrK0r66rYmpO8Cs6so6B2dAplN+z1hQ4pLopJmt0x+wJfgzCzog0ovzK70/4wCkU6XAsQdIKoVvCs+pIZMpigXrDUjrrlcKqleBmbIWiUHPY/lJAXee5Xii5Sz0ql+MAg3afU16YzvbJSNxrVMJjbMJLYGoCkUdP36sORMZTKtY8qPnxv0loBd621xFxyhul4W73QmHz4+d7h+61O2K831mh/dy9yh0u0K7WxLuumk+/47K9+PXCD92J+veLSdDQsY2VeVP/qv/fIPy7dW7D2p3R1pHGKV5G8G8kjY9oZAYBKLLIHnCLWvUIoOTWkb7+2UHrJbKBXcgadKX8cxFYEIXBs7JIsfG4AktJ4GGN23n+900W36jk42KMo2K5gm2vDOnfmdXUma00Pqup+x0qRjSX/jI2DnS9VCwUPFx8tHeEJsTCU9K65i3dotLfH/rZcUO64rv4dgX1aIz0JIlJDzW6VQrOiAafUyJVisNZmFXPweuqVfEntwZgIm4E5GfPX6iXAYl4tyBpDwIKOEK5boevXihFBtt3NIsoFn75kuzBAPygZoEXBMsFCW1GU4qePzVpbq9rlKZhPKljErlrDYR6FSG8M2smc3o5MPxMhpJ6vzDhW0xz28unHT9+OlDCwZKJKtgKXnbVtDua9oeas7YaCFKGA0VzWQ1Q3CDV3YhoxEGPtGocrG4arE0Zsxa9YdeYmL4z1RBFcWz2vmNpZwKj48UZZkViZor/PbsXOfXtxrAgxd+0jjBpbTXqOnB6XHoZUxajtb2e+kOp2Z6gHdmUjHHKFXLedWqJTu2AanxzUNzw8x/QvRZOq/FKjTW3xnu/4i/j7W319CL58+M+7Zbd5pNx5pNRqaIwZyhcPP7dIpuKUztYNrhkCQx3jsTZuPtxJdI0ZQsfI2AgjhIiYxCqMQENRuN1by5NfTkA361cXo39xSf29Md38c9W0qKAPfHlAYsmXCqDu8v1EgSwYGPYMmA82NOD/PixafPdXiyp/UGuwTLWc3vpWDAvGCx67R7uOcsa20py6J/5UVnq9XVcEgI7NRLV3x2To7qoVNkKuMpAcvTdrttGTxMEq7V0cGBjg8OvcSFFUJTwONGiMGSqZYpqtXTh/fnGo2mjt6ii6eGQCeky2S5iU0sNNlsIm62UrmYUaEYXm+opdwTSMbZB/gZt1F/UvPJXO2btlqXTa3GC6XJIEQBjM9GvahUvWLPkMregUbwwWMEWiDcCg3RaCYNXNg0iek7hElC9sVWsXevyIYWpSFUseM3/5uc6nZw4C6n27bI2x/3C/SuaN/nT/v6e+LfudftTPe2Abc7s6S/9/f/483l1Y0ub+40HOOVgSQTG8RQfWZ1GZlqoDb2Qw0vvCkmy6ke7OX14smJjh+eqO4OaaHlZKKMohp2er7YlvquV3bQwo5zNpiof9PSpDtShpiebFaxWlHpw5oilYImyIJxKlusFW2PFO2MVVxIxF5xsgBtjJYzL8hmwUpZIpoiMaV8OuKXsbJ5jg1T6IYZrSsFxRsVRZEB8z0MporBVkBUg1HMbOECDVeWboebnDEN+XAinzGezYMz5abNpPXJJ5/o9MGJYomNJelQlc4vro3jffLFV6odHToNO4IcFcoeZjejkb77u1+rf3en/XIlxK8QPcTQ5o/17v2ZBQ+nD05VqhUUT0ZVwH40BasG2AnT/KjDOG9uOn4YsMa0Y1d0o0qtrKdPHurBwYFHaxgwl9+90uDqzjg00AiLHLyGk7mc6ienmieT+pe/+Vad2cgOghhRndYa+qPHLxSfzLzswljIxkNg0nHSqsMbPVHO6+jrF4oV84Z0SBz5cHWrH968VxP2AnS0bR4lcMXpyZELNV0SRRNBBRxjlIAU48N9cPOMCzXeGXRVfgg2cnzTxdWdRhNG95UFD0xzZPeBqe4MszCggXXEYcB7jkIQWTWwW6NetSE8nSAHLV30aoXKEH1gxEtHGpdwSRouAmGY0JW+e/te52fnKubySkTimpiPHfWSGrk/NpjsTujAqZ1QG1H87bL9dsV5R8viAWUhDo+Z+3iFoyAjezDTHOEMRlnaaAK9MBmzFe3Dxw9UaZRtyASDiiXhaDAwfGIhVTxmOHKHjdoWFmFVBC/mhfqwO+5aurlpOuwXoVQVkUgxr0q1HiokSYmBVTQaaj6dOBvQAp5czp7fCE7gqiPJnwBL4Vtdrdvw7Ori2l8D0wMKNHRTTklwbxR7kAdQA1Og86mUcrmEKvWsSsWMYScDC06XR2fBXinMN4xtYhr2Rro6u9KoPVQqmlI6ltZc0jyfVuX02MZamVJJI8gNZszAUQ77Sg4jl+mtfNpeKdsCHYbu4tPzI9d5V6B309kfemWE/27bZoc86Z+IUHYQxv3O+v4CcbdkdK4i1NDtktG1mmNtG5/mj/9P/sGfbF6/eaeL61tNZgtv5Vkasvl12jVezKjptqoaOmenFtN1bBY6qqb1sy8+0eHxobe7d1dXGty1VU5mzEhoN1seEX3TpbC5hNu4UGy+VkoIDfKK0GVnE9pU8orulx1aa5tNFnK9qWLdiXKTpRKLtfnB49Vct5O+GRNksaVWUmUVUcFp2OE4GMSkAPct/ACKeSUPG8o0asb2kKAvb3va9AcSxQcPYUz2MT9i+WMpiN9mLy2dAeiCT/Yh/g0LMzGqjaqOThs2KUJBCJY3D9Z6/PS59k9PXXyhqUGfYlExn4707uX3mg76yiUSXuol8kUFWyiGZRuUR4QdpBzj51xroN3PWJaMIovDvdXu6d27C/NQ6axhW1SqJR0fHeh4v6HjWl3VVFrxSaCr7195KUguMt1hhPGczMJcTg8/+0yjaFT/x7/8P9Ue901R5K5+cXyq/+DLXyi7WOv1t7/VhMUf5Aq8QwjejYRm48WDhg6/eqZYMWcZb2cwtNnR63cfjGk6o5yHA0gK1zdgkXLJrmyz6ST0wiATMRbRyfGBXjx7pEoRpgoJO4igwm06tC8etlmwdijq+/NLtTt9Oyzy8E+BR5JJqyF3nQ7UNKCV8ZCEjxsv1GrVstNOgFgo3o66Yt9AGg2jO8k1dF8hn8OTor/ubK7ffPMbvXv9VqVMXlV8RyjO8aSWGNKza4jgXxIzhs8HsQjjvy0z3/4IndTCDi78wXMV4tkzChjMpOhGC55/zKiw6MRK4fhIjcOGizShDraH3UCFmymTSjshPPw6a3eiTiMibchLetSwxLlxyON13bdbJQcjDo/TyVDHx4dWHOLeZ78c4sFWC8euFTLpUCkZLNyFAzW1sC8NVvbVgHJYqtSdZt/tEns20npNsGzYzCG1pxve4AyptfIoBpMJ/5rJxJXMbVQossdiYRuqWznMKKkWw5Hunskbf74+v9HVhxsnrKRiKUWR4cOf3msoxuK4WrNwjIaHw49Ony48zP/c4cRhKKv/5276xwK9U/7tHOp4/7g37nfPu0K+u6bmp90r0LtCvCvSuw7cXtNc8S1rxHg2MGcy3Cf44+4V6F0zHvkP/+RPNt99/9IUomDJGB+eONaI8wliEe3Xa1YNcrLyTYAtYl5fLqT15LCmZw+P7VmA1/G7719rORjruFRXykkqYRuPFaSTWfic+E/HkspGU1rP4NpmNEpIw1RUy3pBKmfNsmhUqlrf9bW86Spy19dqOLWKbbie6yoYaJ1JqVipKjKaqjCYqUgQLCMlwhJSyek8M0kt8xlFUShmwX43WnSHhk0ig7GyFPWd8odLyanPAsgsB/cfYfZhHMbDRmO40ZmEMhZvVFSqZsxXHfbHOj+/EsK1k9NHevD4icdUONG46QGFDPodXV980HI+cQcBph2w9IsxqmeMx796/c4WkeCQDx8/UqlSVKFY8L+9usYOc+jFDwwYZMzT5dSJKSy8jvf3VEakUixpL5NTOljr/PcvvRhkKQhLAygighQWDvXzZ2ot5vqB5dlm6ZsRNGU/X9LPTp+ooJhu352FIQORkHJnitOW3J+uFXXy9Qt30rAIpsiwVxF9uLzR779/ZWkviyI6UO4XPB6gttkmczgIrSVBEyJrHR40XKBr5cJHdgJNAYWHAu1xHbtT4pve4BlzaQrfeDTw4gusGyqZDdEx1AKKc2dMis3E3TIcaIoFnTkdNJ07hd3wCBJePJO9g2A83vg+t2HUZKb2XUt3F9ea9cfKJVLKp7JKwsPGUncaLldZfDvWjc7YEWFw54HawuPeAQ+70ZqF2CaibJRUDTrlQOtkXHNsbvEj51BeL3XT76hxfKiD0yNTPqPxiIkImOcjNIJTjM84PtG8n/uNmrF+iqxdGe3zEcI2QA80YQisOORh/mBve3h4oL29PR9owAumpKGQJF2F12uv5JU/7vqurVZ36AmGLEBUx3TRYPIbvNAn4aRH9/zRBtiL14VSmP3Dd85g+J9SLp9QPL9RIhP1tUEo5JRzB7eSW4pxP5ASC9GNY7QG3bFGZCwueSaTmmM5QVBBMqXDhw8VSaZcnKH7mT0AxGHnyq3IxLAG/vbhLoCJcsd73lHidstAwxBbM6QdLr0rwDv/ea71Tzvo+0Xavio0gNtElfsFnpdm90lHXO1gsG3K91YoE/kH/80/3Lx59z60GJ3MbOztWCO8UGNRnRxBkq97eQVLwKMZFx6T7MM9ffX8kYo2Flrq3cvXuoR6to6pkSooTfyMnbNiYefFppaIebpUIrbmSxv202lOk1HNc0mt98vGieM1MMicxuBOtz3pqqs12Fkirt56rg+znlTMGHuKkIs3nKuhuEoebzYaxtYaJjZKH+9rg8EMlpBWCsyl/ljR3lix0UzxWSjhduAtDope6EhJMhejJHeQebg03WwI9EIaRiWvSCGjTDmrciXtEZF0CpzspuNA2VxRjx4+sbUjUmm28KPJUO32jXPY6OYwkIeKdDcYS5gNxVPuOl/+8FZ3ra4LW2P/QCfAKPG4ev2eMVsWOHR0NGFwZgndpMt+8eypTvb3nDhSiMVVoKvDmfB3L9W9umXX6I4E8RHdDWvewv6emsFUqXLRKkFvpBdLDa5vpe7Yi8J8IukOVQSGJqNensJB5TUVD6o6+uyxIuTS0TXxU1Enovz29z/YjY4/wwiJc69cqapQLLpAQ8mjk2Y/hyBif6+m508f6mCvplQiqjgHArMBnhSGd8JuGypZrzdwgTarJhm3QxgFmiLDiI8Io9vu6PzDmSENcOd6tRpCJhuaDgyFEmHX4k37VlSDoMrp4PR6BIqGajMk7HTMzcsbvfnd91qR7ZfJKzILVMeYZ0JqS1gEdqGjofd4aBtpup5d1cg0JJxg67u9iSqxJKoK2XfUE9+MBhn/5b2a5vGIPrRuNV7Ow8ORT8dOY710s0SHSoAzy3juKXD8ByeH+uQZ4Q2hGs5ujFZ78olRxpLOs3QiD14qHEyEFSC64X0i0zKdoLEK46/AjUOD+pj51XhfNLsDG1rxkwOZSYn0JEeXLWGrhh4+oYMlIhAucaBkZOMGopzLqJzNKFdMqrifk+L4XYQJOc4b3bpFctOQa4gid7Hg+8ETh7SiwIcNwbDvEcvMAkMcn3zxpaKEA3hSCTt4VK0cnrsCHXbDPxZomof7HbP9NbZsjV3nfB9D3v2ZKXTbsNndrzv3uvsFGsHPfQvTkN2xhUmQ9G9tGTxdGTQPMWjDHHTm//Sf/80G+9CXP7zW2cWlsSrwQhRD1XLBAZv5XMppyJeXFwa26ehq9Yb29+o6qleQBnn59P03v1f7w43qyYIycyTaUdPSvDXlXQdbwuOW0wFTlOnMY9VstVTAIiGX0qpeUGSvrCCfNk0og2lXd6r43Uib4dRy5tZspLNZ13g1XXR0vtDedK0DQipZzmilQSIs0KqVXIhK1apidJDdoRbtvpatnla9oQobAjOhq4Feg2+HYzUFOsXpis0hG/JsWpiZ+iDJxNRaTLSMrfTLP/pc+42qFrOFRn18dVlIBaqUqsKwnlMa+8n5cqZCMatkGoc0Ruyomt2OJkQe8XO+1sUVcU9tjWeIR0hwSev0wUPT4eD32r8Y2bBpQcis58rk4jp9cKTPPnnuSQf2TIoHNwg8WfQvbzW8a7vzS9jgJ2lbSx5UsYwpF+2DAntmigoPn4nBSHkLW8CtWX4uFcmnPEFMtTRsQ6bj0ZNTRQtJd990aGCPs/la17dtvXl3rtu7jimUlkaTVVgoOh0GOTKHzGyG1SlFjQ56T588f6L9vaqSTEBTUqEHoSf3kpTusEDDsOBGIryAH3RdsIxQaaKY49rBqhn0+l7e0inTUdYqZS8GwxoXPgA8nPFEOvRU4f3iwbERUsRhrvCHKW4IeBDE4GFy9ea9GTyNUkXRyVyR/lCyeVjc3T4Pmfn/JLenaVwW4cHnnE4EJT/6PtBBJ9cRpVNZBVF5YTgnDLZaVv5wT7PYRm+uztUa9bz/YEnN1MTnpQjAV4bNYpXvMlDz9lJ7laI+/+S5CzYd9U4F5zxLkr/oSpH8d/t6++69rwPdPnAJeP6Lp49UyqcdKEA0V2SNKAb1IY0K7NeV+uO5Lm5b3jfg4Q0eDSc9ue2iwbztGMmBik6BYrOEwrpSAQZHNqNKPqt8Ma10PalIEnElC1sCn0O4CDgOi4gUSsE1MNda09nSLB6nwkTp3PP6cNX0QrraaOhnv/yl/astlrHvz8Kfd8c3dnbilkO+m2TooHcFdbfY2y3z7hfcHVSxo8sZt0axaC/re7j0T6xHSVm/36Ebc97WGNPwnF+5NWAy0+cnBfqf/c2vNhRdpKx00lB7cN2qbsMwC7mkFyzzKVzHW1PGiAKiQJuKg7Uj29xgpW//9tfqfbjTaWlP2RmdXMY8YF6A9X2e9kgF3licwc2DOX8oUEloiQd0Pqnk8Z7iB3UtGPeg8vQm2lz1zLzgm2tNhrpeDJXarylZq4a0psFM5ZVUAJ5JxjTPxbXMpxSlE6+F9pfkr81uW4qOZkpw8eYrxafIWKNa4XsdD8UtFoBgQBMsVc8VQyPzVEo9Qi+ja60LGQWZuDLVrD7//LEPsmC6UIxvkO0ystYgzEnEJ2M4HhqqIDR1saEHXSpXyJrcT/c8wcR/uvhYoHuDqdkKFA+nQ0+modk/icILo2zG6rApPTyq6uRk3/gz+Gpya8uapQDBVSV4kw04NrKzhQn/JMlQpuwax/ISj+5sOpSzM47P5ipGE4rADKC4JGMqHjWUrpcVyaf931S6TCGr8WLk1Aoc0ZDk9oczXVzeWpmK4Kk/nHrpzEO8BlOEu43RUIpQYBascOqlg726njx+qFq1qA0ezXfXajVvjZEydqN6Q6rMoceDhJgFnnUYOcSBEzrCYQZ0d3Pr4k1nyNiONByojm8FTjb3HV0nByBLcfwiGPdhHGTyeft6YASFDoCfUP3A/gatjmG7Tx490en+oaev8cWVpp3e9tqECTxQU1myhXU5NF4KPTbgUodLbH5wXNjpMZnSZLXSnAMin1fp+FC5/bqGq7nmMVSHWA5E7VsNzQ/2CsWPIgXFBzhH60Af3r1RJZ/W119+5nRu97Z03J5CwpRvlrnFMmrBiG5u7nR311IwX9iA6WC/4QJN+O181HMHneSWxrSJ1JUVoqKEAMLoos+ZGBcbDcczP//4yi+JpiJU2ek7YxccQqWJGUug3kzGDXNU8znlimkVDvNK5PCYDicad5sohiczzcYzBSzvYaIEG1uVtggAmcy1NpUOeCChyXyh00cP9Ys//mMHY/DucojxHhlyYiqyACXEeu1exySznZCAoHaQxQ7K2DnS7QJid132bvEXYsbh6+VAodDuftzvoM2l3gbROvhjC6f5z+C2Wwy1DQBwolE4+XzsoP/5//w3G1gJJFb/7vff6eT0eOubMHPEOzp8sChGHrbozO3FAAAgAElEQVTldDKMfjb/pkPcyCD+D9/9oFe/+V6peUSNeF6FZULR6UqVfFH94UAz7E7oYOJ0DAl7aoAfRpLhSIEREeR9uujoXkWzclbRUt7Lu814ruCyYyiDRd5tt61mMFayXtHB02eaDkda3DSVCVaqZ7Pc+ZqnIoqVC8ruNxzXVGRp2Ruo8/5C03bHIZmJlZTd4Ei21IJE5lRck/XCGB8PYzmdVQGdf4IkiagFKPNUTDMOgFRUxb2yPvv6meLx0F3OP9dRC1PAsFHxwSLgoQxTu+NKZJPaxInimdlnAtEDblxwz++aPXfQN3c9sxWiUW5AFk3hQohbgEIDporLGfDAsyfHevCAJc+B3ffoOIGmYuCnwUI5aI2DiTRdqnN1p0GzJ/wZ6fhJ34apki7kLMSxpwO47XJlF0H2BXxR+ODVx8c6ePFI62xCK9KpWEQtphpN+mEB4nBiEbmOqdXu6+3bsIOezFeaLTYWpVCg13izoOTa8T8BWzZLe38fH+07IRupdbd9pw9nb9Vu3ZoOhykUGY4sk/h6hVzeIzSFYBc/RufM7uTly5c+GJ8/e6bDg0PT6igyFGZ8vmE9oLZMpUhCSTjG6ptvv7UgptqoO5EHk1T8h8GjEXRwH169/6D1JNDTU5gyR4J3kAuWunrzTt1OO8zWw7eBA8hYavh7HvYwTi1wwXIS9JZmxRIa3i7H7ggcPJW20rV0tKdNOq67QVt5RGDZtJrttga9oWIYkC1DDxQ8s2fBTM2bK814ntaBPn32WDXnGC6NMRPlxXN7c9dUrlDS8cmpQ2/p3N+8ea+ry2vbhVZKBdXKeR2zkExGtZozdYH/zsPkD0WduL6Jp5mj1B5MdN3s6q7V07A/0gpcmA6dDhgcGBEWEPByofh6pRRy7nhUJbyfCwXliillGzklsqG1KyISChfCI5KDuu2eElG8aYglQ2VJrFnEqefYrLLw1gYfnrievnihZ5+80Hg+C9WLW9UzhZ+aQdELf2yLNErJbYTdx8q6/c0OJ75Ps/MieUu/+yjfvhcuu4vB+rE7Drvqn7I3zKXeimIo0B8ZJU4U3yaqAPPsvDj+6h//5QZs7Jtvf2Nc8PPPPzNul0xElE4iBl5sC/TWmMWKqrVJ8NhpRmMpLYKVzt990PWbcy3aIxdninR8HqaOAEItueAsmFBOEYnlbTFj5dq+AmlOZrw0qDq1kubVvLnRaQzBJ3NNrlqadYZazYOwu1kFytVrKh8cKZjONe/2lIIpkM44Y2+BhWy5YC8OVI/QoRhJp3ctLe2VS4YH6nRikaZaJSPK0SESR7Rc6O78QvloQo10XmlBDUpbQoqcuzUbq78KlN8v64/+vZ97s76z24RitV4sDRXYmtT3xcYMCDBEuiE29mDy4J+TSWDeOcrNi+s749Dd/kSLJdlwdIohP5KiYoAPYcMycAJFtZzTfqOog/2aGvsNpZDi0jmBP9q8YGHjHk0XWg1munl7oXGLNJKEizQMAoo0PO1cuehw126n40ixuKWtG8MZ481ClceH2nv+UOtsMuzowKKxloXjAp9zhQqMPLyIms2uLs5v1BtAx6LQ8XOp2UrCk46ghjCdHHEJdpZStVw2DS7LIbNZatjv6O72SsFs5D97/OiBswUL+XDRR0hq+HzEtt1kzN2zHda6XR/6dNswO8hg9NKQHUhE7m55cGrVhlbrmJNp/u6bb220dHhy7KluNIePvLEyk2goCu14MFRyHdV+pWapfWy2UHq20O37Dz6Id3YD7FmYRDzxWPyyfeDsqBYWClOtgDSiGwUUM3wsUHfSZcdiKu7XtHd6qFQhrdlqbooj3fNoAI95pvmUuLmssqWiEsm4RoO+zs/eminx5OGpE8wnw4HOz8+2mY8RW5mGLKy4jk9PVciXNBxOdHN1Y54yFzEVj+rksKF6Oa9kFPvUqLUQofQ/qWDN4ZoUsxhwx4fLlgs06mKodiyLveLzZIOlJ/32xvcT7ir5OKG/aUMcaQ77xErpQsbOhpiBASvhfjeBT01K0QbcGU/picYk20diGsxm6pFUbmA/5HBTnB89feJriEDGSzlvZkHIwcHDZHHv0LZy8VC08oc+Gbtrs+uUjQ1vMWkHWGy7bePS287Y0Mm2U94Ve388YrUtDLIr4H+ARyfiYTbqFuKgVoS2FdvsQ6CQP/nP/tMNwa90z6PxSHv7DdXrVZPHl8HYyxo6aDa7jGahVBI3GXiihK+ylFnasQ2l2tX37zS76ekoXVYumtIca0Ee8sjaEAGG73RfCSStUSmbwr5zrtQm5kWjb9Z8RkG9oOReVdF8zhd73hu5q6VbxpBHybiqjX2l0wV3mNyM4FyMT+COyWxGpUZNQ1gAqL+ClYUui27f0UcEtXLTo3obY5uaimv/eN8af5KD787O3SEd5yuGCTLxkI2APPdm2NNYa9UfHenTf+tLRVIwPsLuCR4cKkFk5N5/QVsEo4rHLdhpI2WejBVJJZTNF62mxCid0fPtuw/63Xc/aDQNlEoX3EFPx/MQOmH8WRKNBZSytPpqv1FWpZRRuZJXuVZRNp/x9GAylz1w11a6UVTmnZE+fPdW4+ZAxUTWMfbwoukM8Ux4/uWnzjH84YeXymcyhqEoaKYXpqOqP38QdtDIvlchzEIhhduKNJexNBFN2Bf95upOV5dNwzarTVzDSaD+dK4x1CySlmnLt4tZbF2J3KLgEjwMHXEZTDWbjjQe9bz9r9dK+uT5Yy9WM0Rib5aheRdinzVUqLWLKD4gv/3tb00BJW4KURWFmSViGP4ZqlsH/b4funp93/aacMu/+fYbL80OTo4dJgAnGc57Bx/pVMqHPMvkQiqjPJl+wEPjmTaDsXo3TZsL0RlTgAlQpYPGVJ/7nPWLfWIw2ndnx+EYdXpQANMosvGkMV1gACSLumoHDT1+8djdJZmV8wVJ8VPT2bKZooLZKoQteKag6OH/PRyqDM8bLBcnx14ntE/FNnS51GQ6MURJN/jFV1+qXKpoMprp7vbWrJrhoGcu8sPTIxsZ5ciyxLFvRkMDUpUy5kyRXqyxGJDOr9o2TcIMiWUeLphOZELog4KQSQ9pBRPrZqVCPK5qNmMsGmhrFV85SLh+uO80GSCKDhz6SFylQkWlXMmvEee8Vm+gCR7Us0DNwcAKUxasuWxen3z+uQ/XAcIz47osUEMLgZgXlaE83BCDC3RIs/sosb7XRu/+jF93XfMfxlJtDZCMdZOpuYUo6NR/UpQNbW0zDENqHaku4NYx79Ps8rg1cuKe2BVoaokPmb//H/29zfMXL/T67Ru9evWD+bYvnj/Rk0cnSsQ2hhv9RuISxwcAujuBGQe5tBVts3GgUa+vxXCqwfmdJldtVaJpFRLZMGImHtPVuK/2bKxoNm1PXLMlloFK2aTW06k7aE4ZxCWLdEKTbFLxellLXMYYp6dzBZOZE4g9NlgGnFd0FXNn0eq2HJ2Ug2OZyaherfmCYSaECIQYHTirwBska0STEUXTCY3p/qATpTCFqvhBmvUHGt81VY4mVUtkFZsvlY6Fr2MWAQMfaZGK6+jFY+09PdE6STwaSw4exIXHQvSW3Kk2fvLSJKL+eKIPN7e6bnekZNKJ1ZlE1ltvLCavbm8tlyYeCMELy0abAWEvwrad8Nwk7BoCNqMqlTKqVfE0TqpInmOpoDghrFsuuDu6YG2K3awz0vkP79W/aiu9SZqDTo4Vry1fKtlRDW+Qs7P3zn5Elp7k/cFOs5DW3osHajw61gqlZzCzkACVGcyB8GBahxJ+gl+bXV1d3GkwmNq6tjeaqc0Bjoc4ODRQB8uZrYiBm5L3j26CYjCfETjrXtvwBsXi+eMH2muUlYFNspx76kIhF4lhqhR1yCuinV9/842XhvXGnrHQXYPU6xEJNTVv2A5lwB25orK5ssmUJI7wb4A3OOwoFswJWMNC8eNBhMPP0pul8nI2VzCa6PrduSb9oQ8sxunQejRjuTI5fRxeTCTOnDT7ZmWrVAonkU0zuGeZtLvQq9uWluutRUA2abHSfDnV6aNjJxrBmx/0RsplkWgX7UkymPTV6XX8vfF5D/b3TY9FZDIegu+H7y2dLB4nLILp0J49f6ZCvuAGgqkJDL6Ni2I0ogcnR2rUSkonY8om7WTkj7H4ZB0ROUrg0eDPnd5Und7IjnVQ7MC5uS7w392trvCPiSjKnon9ViyqWi5rLjSLzHgq6g66TFxeIe8CTfYjsOle/UATprDx3LmNPaT0q7Wmq7W6k7GTbtJJWFRFvfj0M/u700HTw3PhmWpdgAxx/Og2Z6tRFrYkQm3hpl3nvFsU7rDo3cJw10nf76BDdkv0Y4HeCV52QpQdM2P3sbsFI8/nrkDvOmj+zolN8W2SyzblJfJf/5f/xeb45MQZc6/fvFan29LjR6de1pQK6AGxAuQkhI8KZor7Gb4EnIBk0aV1d93U7/7uW826Q+1ni8ouo8oEG5v1IwXFq+F6NlJ3OVcSH4Rs1rJZOlmGpdV0agzaeGIiqaWpdEstMcyPx8wRhYsKvohDG8kT5pQScrkCC13qZtAKzeCRksYT3rIfHB7ZGAn8jcK+Jm7nrmmsjoDPRJ74nKS7Zg6gHKGuCCdmgTQcK7+JKb3Ec5ibPMTIR1qpG0wVJOOqPzxRqlqwYVOxlFMevnWURRteAZgkAQ/RVaJMXKnZGejV2YXeXl5ptpZy+bIalX1zPklHB2LAvQ1fi2Qy426UpHASXCCkFNJJlbM4uG2UTUaVyyeVr2YV4/e5rHIFIpMs1TGty5ShJfLjpObDmbrXbXUuWwqGM2Wi4da9UKqqPxlrOJ8ot00UIbsPzwwmqRQGOcRSVXNKlfNm40Bjo8PmwVttwsVYKPKJOaU5mGBa1FSnDZ1urM5govZgrAksIr4vksq32XAIRtyNGw9k0TS3hSbFoZBP68SZdVkrDDHVSbG48kQH9hNTNJEXXsb4YWPYA05brdVtd1nEpD6b9d+9evXKPh3Q8SjgfC28NTaKq+eil9XR0aEpgM12037l+VLRYzetN2wOOiWiwuik5+OJ+u2efv+b75y9aHZSHKELr5sg2bgmSORnM/tOpB0FRRTYWim6ee6lxUzj6FrZSkWD4VRX102t12FnFaCUjQJjxPTp58/1yWfPjbnf3bYNi61XmCalVK4V7CF9e3Pnv89mc3YytOgmHrP3Nd19Pptxh4x/B1AGgiEztUoVTSdTBz3A5uLaIughCJrDkaUzdqwcLIPhyFoJfC4IlZ7M15oFES+GWcjNZ8tQZQgPeifEgJ1BewIvO5hZp1DP55yEEzUPfqFkJqkU6UIkdANzrtfKZPKqFCu6OLvQYr4yfAIFeL7CrpX3LvDXIT8SH2ogDq4XRl07pgxzLdcD3x5wX2q1cW5TKHEA3C7Bt5DTfXvQXTGl5t3Hoj1JbC1EPzrh7RaB25SV+wX6pxFZ9yEQLwm3QdruqncLZTtnhmytyF/++Z9v4KZyIxIQ2WzCte3aavD05MCRVkksEgmGXCK6wAoxZUvDWCSp2Cqhzm1b/+r//lvTuR5WG6rGMy5sqWjCTIF5IqbWeq72aqFVJqVUvmB2Ahd/MeEmnro4A524W5Z01+tpiEIKkQvjpGWRSHTBvtOWWyejCRceRtrOcmz3LxLFE8uN881K5YrN+ZHSstVFI7YaDLUhRohFZSapWSR0u+o3m8pFY8qsNypsYkrArURGHgmTj9fRqMabpSbxiMaxjWaJmCpHB8al56u58kU40TnFYmtj93A9E9D14B0vNrZzbXZHenV2pTcX1+pN5sbvU1GkzVmVq0XDLq1e2xAOnS2m1sFkbqVaJhJTMZ1UkWiwZETVUlbVRknRfFyRRBhsaw8D7CjBxLZdBOKBKMmRi43TKfrNvq9XLolfb1kDsOH1Sm8/vPf7cHp06MgvAll5UFMkqCjQeBNoFV2bL+74INR9y0CbRMTuaxyAMBIysZS79uZt294Prc7ABbrZH2m2iWqTymgDVLSGJEMvFjoR2liLBzlKt7NWqZjVwV5Vzx4/UAG3s/VMCSTO0fXHLpoCOwvimgYrvXn71lJ5aHJIj/FXPjw+9oKYqC0KNOM9SekUaBbe+AunMgVPMLg2np4cq3V356Ua6lBELPuHB1a1UrhhKwFfMC3cXFzq/bsPiiUz1g3wcNmrJhZ1Ig6dKLl9dM2YNxVzOX+Pju7arC0y6Qx6ztjLEY67iqrfGyuAc8mP6EqpdFSpbFRPnj3Q4ycPvPsJbHeQULs9dNdbbxQVx6xqMPaBgxJ1JzR7cHqqYDbTxfmZKYajQVfBlGVeoFqlpKePH9lSgYKCMdSH8wuLpIiwAvcH7z9o1GwuhX83wbP4b4D9Wuo9oxgiHqIAMtlGDXHQQduTeZsQj78GBdoddDSiai7riKs0at/ZUIk0vjBpC3Vo5mjSWOACX7Rv215ob9b4e2A7O9UQiuaa5fNS9XrDh+nTF89dE1h5UXhhJPEfXBcXZxSFri+hxwoHCAUwXMaFe4GfMjnofMHtd9Lu+/Q7Y8xbPHtnF2oocxv2alreFtrYsThwJNx9LsMo/slX39qW2nfGqprwXuE5+9Xf/GrDQ2dvDQxsri/1//zt/6VoZKUvPnthrT5iAMsjSbP2Ei6kTa2CjZaDwOZHF2dnphtlYEaspBLFB6MTTjtggc1Cd8u5+ox4xZJHUB6U5Wxsk32KKNxTOnRuRNKxe51+OJ5svXf5RknjplCXKiQcl9S8ubPh0CASODGcnh/6U2op45LRcsFpzwQFpPEqWLFJjtn7AYkx8U0Y6dy+P1M5nlQ1mlBJcSXnCyUWK+VSGS/RSGQJ0nGtq3lNUjGNYlKxXld0FXHeXTITd4FWBPEEe868MuCk3FwrPJqldn+iD9dtnV231ByMFAQRFdKVkOa0WSidT6lUKdisv9ftq9NsK6G40tG4stGYcrGY8smICqmoGpW8Gsc1xSoZixjoFCgeOx2/N9RrKLp0WxEtAwQaaXXbfV2eXSmdyDge6F//8IPi+Zz6k6E7TGwgHx2RCpKxm1nZCsykNkm6DuS/WL5GjMsvOXDTvLeYYEWdbI4gBtHO7eWtOh1wwqU6w4k6JDWjCmPZSowVXSkPMHjs7kYHq7RB/doeEI8eHOn0eE+lfFKrBYwCPNcWSkMDm4y8XB1MNlpuYi7O37/8wSnnpUrVHfT+4aFS2azOLy5stwmH+OnTJ8aju92O5jQcjMilinFblrv85H0E0qAo+0Da/iAkAC+OzWKp8/dnevP2vQLWcltHRWPLJItXyp4Kmnd3moxZcqbDw5Prw3TD8nCJ10ugfL3iJRcOhb3u2BAGD2YqhdEQ6r+pvvzZp3r6/LEtA8j3Sxg6BIvnQAinDmAaIqt4Ni+ubhxkfHp66qJzfXmh8aDrAg0XI52I6OTo0KpDcHLbhy6ged7Y0zlcZK3cOR/u1a13QPjSbDbtOeNFbG+gKQV6gyUtQhhitNKmUXp5Z6Oy7QoOeAM4YbVSVhsVkgmVMxlT7tYBUW7SCiEOjnbJuPMo05mcPedbN03DHJENny+iHn7Rs1lo2xrB+L+i+l5DT54/c/Gljs0C7vnt194qo6E7mF3ioFebEn/kHO+irnbwBnVmR6/j1/sKwx2nebcktBcHNL4txr3Dr3fsjV0nzt9Ds7tfoHmtDp29R7Ozn/19N7tf/S+/2iCV5YJy4/Z7Xf2Lf/G/uxN8+OBIT54+sDFLaOiBgxgx9PJiYNSjY00oGE09zm0oBoOxTcphP0RZHKVSGizmGkQ3ai0D3c6n5npW9w/MOeVGNmAfD+0veQN5I1vXTfXaXfNPEbTssB/viOH65rI2ywEqAY/uL4gKmoUFer6yWxzdE0KW8SrkHVC8UNlV4Zrmsk4kr5Rymva6ar59b3l0eRNXZrFSytAAOGlUU97EUlaJvapSh3UN4xvdTUfOHywn8+p3uuZ0VuskVIy1XE68YIFDmk/ziqDKSfCbz2+7urjt6LrT02i80my6UTpNFNFWeJIN3d+QhzqSCiUenkqrlfJQlFIx5RMR1UixaZSUO656wWlC/pYtYGsYIITlWqNh2JUNB5D7E7q5ben163f29MDLIEikvHCBl40HNeUIqGfaHyiTSCiXTerhAzDQ0nYpuAohHygpcIsLTERpm2qlodDNF1bcXZ9dudhAE+xPAnUmM00QHCAkAvYxtBFRZLn0lBF2J2HUz2oVqF6lwzvVwV5FlWJaCzqtKEQvMhZjNlsiPWS2oote6/z8Qj+8emMKWWNvX3GSP5J001V9+9vf6Le/+70KpaK++PJLd9cstXjAKeA0CwS7jvpD1coVK1jpnMCkUZEi3CIgoJQvGE/m37754ZX9j/meCAY2f9yiljDggnuUEANodHTgyMotQrBclX8XUyYVZiGaZx2Jq88ifEDKO77E0NFHSmdjOjrZ15Nnjwxb3TY79iOJxdOq1+tmW/V7PRH8TKE/Pn1kKwAwYaZS29ji6THoGbsnFRw718O9hpeIWK1ShPDLuWu33SGT/NNDCLRZmZtOJiKwDUGxRLnd3t6ZO45wZBPJuJOmQIPVhwUa0W74Kwc6BlwRnPn4vjcbZaJRFdMZFVMJpTbQ1wItGEySMf9kgQ4Dp1gsaT6aqdfuaRHAHtt4Ucguh/uHPRh7KFLsn3/yiZ9xFoTEyhnOYKphXRVPmDvO80FnTfcchspuVZ4WsOysP0M1MYvU0IAqLKr3YYv7Rfi+UOWnf7472HfUu52B/44hwj3C17HofMvP5pDnPrGikoXj//q//WqDgmQ5X7EwV7/Ts0BgPBkoWE1UquV8gwB/EOgJrLFELd2daDKef3wjB92eWlc3mnf6SswXqsaTdqNLg0Evl/YVgMnRXAUaxaNKN+qKkYSAxy4b7njMnhx4RPSGI2fj9bt9c4vtMOfxbu7Tj7QJMFtuCLPJdlHokMZhTSDxpFixnMkkNAPP3saukwadT6dtd1hhjIuuFCERujNQJliqEkmI0s3Xw3RlmUppkohqXkgrjyDks+cWyvz+7Q+qlGvaL9Y06HR1cHygSr2kD5dvNZ8PtV8vKxHFFztcFvqGiSbV7Ax1TQT9cKyL2646w6Ui8ZTpWPPpzFQtE99R/WH7ulr79cbpQBYzFaJrF+mDckEHJ3uKVXK2CmVDSQAsRQeTK7yKZ6OJLV1xCZ2ZURHRaDZXEw+GAFbFWqOApgtqG6or+Ksh9QiDnWG/r0w8okdHDR2UMkqsFltLTZgBWUXx+61klcynlMmlwzRsRE8v32jaGti7l/ulO5qpBYuDBBfMqlgEm30ZUQyfDaLEwGj9YATaa1QtWc5n4qoU0qpXCy7OdH/BHBc2fI5nZhKNpuFC9fbmVt9/91KFQlGff/65MjmgB5R3cZ1fnuv7V6/MeijX6oZAcphUYS6fSQkHPHDk0EsDOh7WrgsX53K1EoahBvhAdG0jSrd9/va9fvf994qkWTquFSfgQDFV8nkVcgW/thnfTyyu7nik1qBvlhKiqHDhGzMl9JiMPxzcEjEbedFVd/sd9Ud9K0VBVHApfP7pCwcTX9/dqdMbmEoGpEEhy2bzhm9G+CcDNUVYmmJyhNETIpLAODRLXZarXCcCgpHwk9loOtwasdRE3X7XNEX+jibh6ZPHevb0qe3D4CcjdGq3Orq8uFSz3ddsQVJS3AI3aIMQAMB32fsYkyd42gEQBFOwm4na+yYdT4YToXv/lSPdVgkpmokrQT5pqaCD/QMvZm9vmrq6xMxtaapdszfUeLE0zZdl28H+of7oj3+p2Twwo4W6AHzmH7YbDT1JQjFJyOLYFc0fqcw/pnvvFoQ7/4xdF2zkaVusd//Gf7bl790XqBji2Do5/tRs6WNHvivKfhE7wt8usHYr9f4ff/VPN5VyVfPJSq2btr1XabOvrs/13fff6uhBQ7/4468tMIHWlEoVlM9W1OuMzXV9/skLq3XO3p85Yp7oJqLTi5uI0sFS8Qk0MR+lNoIB5hjGItqUS9qk0za/GU5njrzaoLRBosmJPplZgkrgKTc1HrsWAURw24OLuTWfYWlBl2kXOsxVQrmkL0giZpN5BDK0zzz8jHS4Zp0cHOhBvabZzbkK+DwDiwRL5ehW4V9yGOVzxs0DvCbKeRWO93X45KGa/Y7en5/psLGvzCbpjqpcr6pcL6ndu3Nkbb1WDEdy6ImWAIfKQAxmuoOJx/6zm5aaw6X6I1RTE4yjjZt5PMPHhA5+DWMjruhyoeR6oVoqpmo6rr1CVtV6WdFyVvFizhMIgpNYKqXxeKLpYKz5cKKDyp5ZIBjMkFPXm069iGmNBr7RI9GcTWm0njtwAXMn+L/xdM54KQX64V5FddYOs4nhlnKxqlyRAzajwXyoOEIDFnjJMGn7+s17Te/6mnRGDhbojue6m801ikQ1QbnIcnHb7SfA2YA6nKcXemRgS/qQAp1NCN0axRmskqAi6J5YDdAlTaawd8aWO4Mz3lzfepJ49OiRSiWgIkID5n5GO/2+rvAyGU5UrjW0t39oCf10Og4d4DCQgkXk2JTQl4UCDSWUBwxvcw6Scj5vv5Kb8wtdXV2rPx45XX2PaSqTVYZUk22iySBYaBqL6W441G2/7+IJq4cQWfxoaqm0arGYcniPkJoCnz6FedZGw8lI3UHXU2EBls3jRypUyuoMB2r3++4W6SDjyZxl9vYl8WGB93PbxRn5Oz9RXc6n0ADxWCYfG+JI2nRDBDvI5TmEorGIF+29Xte2AnheMzl89eUXKuaLW1ZSUtPxVGfvzvT6zZnWMYRhMJxD6toKYQsMBGCNra9FaAIgP6Pm4HGgYaUgqQLenIgqlc8olo6ZVmhWUqlgDjsJQuwIbq7JhLxVqz/SYBpohOUB9SiZ0tHhsX7xy1+aCeVdFZ7YjPmexkJaG90o8NMfmOObdrfttLcw266T3qkad53zfcHJDqZw9/yTzMFdMb9vUbor5nF4e6sAACAASURBVLvO+T4csou2MoRsCl6Y4hJ+zFqR/+lX/9QddCyaAsBwcTg/O9OrH77T7e25Hj480M//37bOrEeSNEvLry/m7uaL+RLuHmtG5NZVmbX0CtNDq7nghtEIQSNGXANCcIPmLyCEgB+BhEYCcQF/ZKClma6a6cqqyi32zfd9NTdDzzG3zOimUwp1dWZkZIT7Z+c75z3v8uPPTVQwZnRIZVXfO9JkvjG+66dPnpmRzDffvLJRHG/m9tmFHArzdC4XhzD8dXnRktIg3GjJBrdaUZjP6/3NnfrTqYY4c/Fdoa7ZOllxa1MQoChR5O0Ho7gj+NisrYCzmDL6EynPcEsxLwfHAazPpDVdL6L/RijCqBWEBjsQB3VQqyjs9+RCpl+slN3ghmfpZwZtyM1aTNaKjg2P4nrNeLKDMYnedyZY8CcrXV9c2QN2eHJgtKFEOpDn5WwUXy2I+SFslwKd1TqA4E8n4OuuO9Zdf6bT82uNByM7jMYFJ8kcIYfFx3OwpSTp6olAjXxGdddRNefILeaUrhWVx+c6m5XrFS2U1kQDuN2FSb188ol5cDMi/vbVd7po3ZuP7nWnrV5/TMqtyeDzuaTcfFaTxdxGyJDv1fdNULBXKaic2ihNDFdtR0+ePFdlZ98mjNvurdbBSuPZ2NSNSPgJ+930Z1pOokVon0K6WmucSGjGRc19sMXtMpYlyTaHETlt0VU42+01qiA3SgZQ/nAvQzmJ4CO0ro+iOxxNdXHdNilwqejZa8zChpBjwiNYdqGU4jJ9f36urFtQvbFnhlH4SpgU2Ez8SVhxzMODyw1skKUrW3YUiTBxyFNk6mI0nw2Gunx3qtbtnY3PbtpRERoeBj4sy4JQc9z9eOhdV7fjke4JTQ0jKh4iIhLkUb3W6HbxqMKIizQiZPVVT5VaRQ40R4yquHwLeaW3FqTd0Uiz5dKyHLOFsolD+N4Zx4F16Jrjro2fA8OgeDcBJg7+zQ3U7/XNxgDqIXAJuw+odlDxKBbQVvl7P/nxj8xsCh43/iEU3F63qzfvLjRb4ckeLeYo0FzuWwO5DzgukxI7EivQLPwxUUIrIClPenk+J69WVsHLyy3lbBpjMcnFRyFHRn5709L78yv1hjPNN6FGNHXzpcGcxycn+uGPfhSpB7fwCsQCc4fHtiEOG7ElXcS9+NjtoviLeM0PzZHiDvjh78ddd1xo4446pug97LxjDDv+s4fwRwzXRpdGpCaMCzTNcUTLiy6WxP/63/89hLuIPQPRNWxLz89OdXn2Xqv5SD/78WcmFIAoP12uNFisFGbzmvmwA9J6vHtgUuhXr741/G63XNPFd6+1GYzsI0cG4WJp3wjsjCkPZ96V77oWRXVKFM9iYcu/GLuyxeAGillSKTbkW2UWNzxdcYDfM0kSjJVh0qhPdAoUcL4ORQbpMl0lHxj8c3h4eFkAoQJrVGqqk3uHmACAmG0tBje2hSXZ0lGSzmqnLBGRhY9DnvSYXU1HQ12fnSnJi7YI1O10tdysVdvd0e7RrnYP6srlKbZzK9CR93AkzfWDlFbmlws/eKX73lSv37zXoNc334Y5fG9GYVzSrKEOowvKX8sNN6rnHNUZAR1c4pLK7VZVe7Qvt1RSOp+zrEUKdCGb10F9T8W0q2CFcXyo3377na7abVOqnd/fmSIt46e1Uy5bukUmlzaif28y1SJIaDKfyyu6etTcUdlBQTGzDnJ/70huqWYPI74ns8VErfZdxC/HeKc/lrMMQU208KPcwdbaN+/pOUZITDlbKOdD3D0FO0VhzKgADm/yeQrCWmhTquW8XApuiPd1xQJ/J9OFmfjjceyVPCvSjJss6XBmg91AEkmn39VfffWVUcAOjk6UyyN+ciyYlkJAQTIoYKsUi7FKs8dFcVitWhHGmyQPIwjV33Su5XhqQiAChAf395oNRxEEhGmQ42jJ5+VddcF3STuHpmohoYHZa+5DGZ3PlcA/AosBc5UnqDmpUqVkRXoKLxwzskSofKWsXLWs+cbXYDLRnABXzJJgb8zmH6iVRh/b8nuhGPLAxzRAiiuUP36PJTQNDhdkRD0M1Gq3DO5gQQgnnYnl5YtPtLdbN7ocHPnYC4Ysws7A1317aIvDyEUuaTFXQJHg4NZUWdYgwa/8eBg7+ZHPPEtho/x55q1eb+6oVCYcwLXkHfNXC6ROq6uLi5sozNoPNVmszCCJfw/s+8mzp/rs888NwqKp2YQwv3z7HvgVddHRAhfYJS6k0Z9+LNBx9xsLWh7yl2MGx8OC+6FQb/+duLNGOGc+0mZ89NHnI+7KPzBGPlwYW/bGtms2pGArSU/8z//x30Ky4RI4jkUvvf7m6690fX6qcs7RP/jlz014AbQAMH/V6+t2NFFvvpLnVfVs75FK2by+f/3G8vr4uHrznjwc+wjwyZiQN+eY09QClgY2m/BIfV8jBVoaJrTFcog+JwoKqbSShtWxmEE5hqQVs3gfLBKHtc1G5VRGxaxrklzrqqZT9ccojtbR4oHOmVGHbgbD+oB4d1eNGvhxRenlUkU6jC0UEYZrUxgWa2V5WC9Wy0rl3WiBMhypzEVAsWl35JPd2BlFxjCrhUaLiZpHTX350y8Mjx6N+/I3xBVFYhm40EoixwaZRmG31mC0sCQWGAM4i7G8wkwonc1FXtJs/qEOBr5y4UblpFTPZVSN2ksr0PWTQxX4PoE3VgtNxjM1a3Ud7x4ZDnx9fq3peK52r28hs2EmYwV6jW1mwlWzXJabZYHCwZ9qwQFPZdQbE/Q50/PHh9qv5LWZTyxMlstDiJQknTw7MUhs0O0oXCyUmC/kY+e6wPQG86m02oul7v2og+b95xyYOfnWVB3pMa2aEfgZGfnKAdCYr2xqo1q5oGePj+SV8jai2uieL2g8nend2aUuLq7k5gqqVqpWoHewHm2QTh3ZvII5IudHCcf5ni5WcvP4bHv2b93eXBmGC0eaD5Z67U7L0koO9veNIgcNZ9rtC0imnMlZpBtQmJtwNGp31Lu9MwWqwXEsy+BBsw9ANg7EslgYFj1bzG0hVAW2qNeVR7I8HpkcmzPO8pClHlgq5Y7ueckDi3L2cF+7j4+1yaR11+nYLoH9HFabLPjzLPJ4rVlOIhf3PJsAiFED3qN5xFCLwFzes36np+Q61HyysMU0hdmS4bGsLWEdutZ0MtQBwQx7O0Z7RP0LlxraHueYIez6rq9Ot2cUP3QPxkqBcTEYRu8x3hNbmMM6eXv/I69uOO9NmCL7TT16dBhFksG4SjkGHeJr0251dX/XjfzGw6SG07nG86VNuby3n7z4VM+ePzcMmueFCZpniAKJduIPFWjrlrcF2pTRD7rqD11zEAVFfyjoMWD9AIvmvNrPxwVkvOaEKZutc7dlX+oDfS+WjMfYNBNaBKlEC8tYih6ZOkXplYn/8h//fYhpD5HlrI655X/9f/+PVpOxfvrFS+2SM6goJwwu8Ol9S/fjiQZLX5VqXcd7h7bIw7qQw10pV3R/eSU3TKqUcjRptazD4LEjIoeQV7b4V52uOrOZVqjRAFdMHpuyAoCLHDaMxOMwVtI54WSGCGMlXzNigZAbB4Eq+Gw4GXMiM54kB3Iy0oxRgfRkFhbmXhXR9cg4A0qAOQC/mO8xB6eR2Pd0QvkCAZR55StFFUkYd1mAFWwpcnd2oTQjIUbrXN7rjcZDfAqSlrTSnw6VyKX0+JMnevyDx8p7rmGgdO+kWAxGU6VRJqZz5rUxGM6soyYphUXVdDZTbxtdz2sNxoa8nCVShpy6ja9i4Gu34KqRzymRDJSqFFRo1lSoVeSCza5WdlBrXkWeW1L3pqP7m5b5pfDwmLLS93XT7xk0tesU1CyAQyPTnZkoSFwO6azuuj3zZ2nWymqUsiqiLDMXOmS+dCmBnvzgqUnCB62WEluL08SMiYRRLSk/m9P9fKHb1VKYh67wZbEuKvJEhgGBMCMiN3AhmbuOEuFarkPXtVaz5un502PVqp4JcpBwc5o7vYG+ff3WmClQslATgptToDGPwlMG6OC333xjk8jxyRMz3cGjutHct68xGvWMEUL3Aw4bOeKNDIPlIdkhtQV4jTADcM3pXNNuT6vhWJkwYZhzOF8pXC1t2jP1Jpgw3OJkUjNUfG7OmpHWEBOsqTE8qmVPB+Wqyqu1MnRccP6XBC7juAfuvTETpGypYAk+FOXibl21owM5XlHt4UCX9/fqT+YqemUTYMDbjnybcZ+L0qopGPhpu5bvuDHjI+Tv2ICSqZiiIx1MIjvUTWA2rhS9EpLxNGEFE/FyF9y0nnBRN6tar2Z2saWcvOarnHrDhdrdnlEAJ7z3iSgP0OxG2R2xuLSrEb44UzrvL2wsEn5k7xUfj48fmZkVNgksFC/enakFjTaB38raQgLooE0ST/YgGLJCffbF5zp6dGye4WYzul1YWjwfBdQgjsiIyLy5t9mQxrjHJtfO3kfXuRg7/wiP2F//nUIdMaYSdl5Y8Bs6u2VScSHERv+/L355GBxrcK35gUQFmhE/8mrZLg25zP7xn/7DEKlv8+hIFzc3hgNjzt+sVfX3/s5P5LKU8+GGQl9Z6P3VjRZ4IKQc1fcOzJQe20wWUHsHB1bM7m9uVcpktVet6eb9qQbtti2/JpMZHj0kieqcwNDpzGAP41CSlceYS5fLciqZVDGTVdUryc1lIpWcmzEvj9l6YX4QdJYFQitZlpAEvO2UpoyMFF0OIg8hlp82ArKEyhqBnsOzmi7kIZyApBxgX1nUwWHToqYCPC2SsvGSB35Oikm3ZzFSSZR+uFth9p9Hnrq0xJj5ZqVZsFIFafIXn6p52DSjGzr404tLXd3cy9+Ak6N+DDWZcqDcCHM3ChBKLPxupwZVULyMKsTGGinxeqX8eqWDUkF7LKsSG4WFjByvoHKjrny1bAUWfjFMAh7Ay3eXJnhBno+jXH8+U3c60YQxNp3Rpzv7KuNRu55bt08kZZjJahwkTZZuYpJEoHwy0I6Xt3PBa4gHBtz1nf1drVcL3V1emALTWaxVTDhy+HOoY0Goa9JggJ54OBzHHgqgAM4hcWLG4ADDhIWDeXCIAb2vYo7Io6kZ9xw/OjCzJAJhKeiMs+Qevnl3bkkf+ESjLF3MF7bYQiXnulmbkc1BziYwGAZJWyoyBSDvpiegW8SGFJiDi5KXHKiFLnGzXChkWZ1MqpZ1lZwv1Dq70Lw/UDmX13o6tx0LRQW2EY0IWDMw0tpxNKRDKhY13vhqjQZ2noh+gxtdxitkMDb+PaIt5PV8mNZt6/9MJiYOi/CDEzQO9R15e02LxbputdUbTYyVQmeO0o+UmeoOdqJSq9VSu9NWzs3q+BhOdMJk3fif0K1Bp0zQlS5w7SNnFFXlSP3B0AyV+B6zGTDSleazofZ3q3r2hHRvRBhLJWk0woJGk7UInr65bRnljpUg8nv74H022mfUNbOPIUHHPEJyaYM1SCoH425CT7TgXnjTYURlfHdqQQDsbpF6T1eE61qwdxRK7Dj68ssvtbu3Z/WJSwosGiOyCDOO/ZfjENhIFGJF23Y8UaBBXDgNx6eWbKl28UIvVhP+DqPDxCp0zKTn4MsRCVGiBeHHjjh2x4tx7Q9YNvBPxASMlpcfgtY+sjoSf/ZP/0k4GI20s7trI2u5XjVj/nzW0S//+OfK4OU8mSq52WgyGJt6iibXyeQtYiZdKequ3zcJ5tNPP7GYp+ubW/MiOD440PXpqYbdnkEcHKAlfgxhQm/Ozi1klIeG5R5FlgKNQi258rfBkjkzESd1OFfIyclnLXJpaQnTkT+Ag5m+hUImImN3DMjXEdWGUct8nMcTtfsD0/hz89oCgRsQKSiLHewhU2CNng7ILsxnrfOK3Lg2KlCwOl0lpnMVNzKVYZGFpL/RCp8NuiT8escDzYO1Hr94rpNPn8hPky8XWMoDBZow1U6XRBTeQKKIeB1dKy7QoiCy4+jXHw41XS7NawGPXQpEBvHCeiV3tdJhqah9r2Ry54TrKFV0VdvfU6FWNdk2hxNMdjqaqn3TNjN1xvr+ZKrOdGKUx3SpaKEEPzw8kUNm5KRPbrmR/bl8h2vpqtU1vwMWc8W01KgUVfNIYC6YKKJxcKgVRj/zqc5ff69gMlOSjg4YZ4lxekKzdFrXs5muMUDiAGcx2ErJsZsgNC9pOmIilXhoSOm2nytYGc0OR7VGLXpf6K729vejrtA8myf621evNUWVmUxpOp5qNiUdnMUYHSFTnqejo0Ot/OhM1HZ2TbwzGs0sD265nKtaheMdmlCHh4k9A4wUwmanw6Hy6bTqpZIahaKZbV2/eWtwB6wNCslmSWL1KjLI4lwwKVBE8G5hQiiVNF6v1Z2OzdcZCiDdKRRDjwJGkd/4cs3ngzoWqSpZmONuvOAhLuSsSAf5nCp7TUsCv7rjwg9V22nYhYVdg8WWobYlWWa90t3drcEljcaOvY+j0dCc64A8cpm0KfpQ7FVrDeWLZfUHY+N3k/6dyUZqwlwurcm4J6+Y1Q+ePbJuGmjCrEUdT73BTN+/fmdQHS400B4pzuD8WKPGRvnAOMA3wDhAGTRCu/sNNZo7ymdzRiedj8ZmcASd8f3bd7a05d9hTwa0MVv7BomSQM4tg+/JD3/4Q9UbDYOxeJbY4eAv/5D2Zh2vsUqiZzou0LTwtpjfQhmWVk9jR6zfVsQTF1jKaNxpGzNkW6AxY2PxSvceJ9hE02CEdxuf+feoeLGSMC7QJpaJkgVs2tiKDJX4Z7/6VQgWQrLJ3uG+vGrZ/DhQJx3u7apaKqp/d68Q+t10qfbFreaDqbxc0TigGOwTA1Wq1dU4PDSNPB01mDAmLQhY2JIX80W9efveDgCJGt+9ea8UtzY3zVZRZpgzZXPjW5pJuVRQsVQwKajjZpV2nYgvCQ62TUZgFDKeMbcGHOgN9zcSawxusB0MzFC8MxgaWwSKGV01lpc2+fiBYYwoGhGWfPLk2Az4F9OJGR/B1xT5ctOZdU+wUvJ07VsZJ5jqGmbCxrdE5vF6riCbUqlZldes6uTFc41WC913e7q6a+v2tmciHxbpRGMhN4Y1wNjJzW3y0uUqUlVyu+M3wusSBCqEgSqJpGrplGoZR7ltyna64Goe+hZM4JQIFs1YoAKWjadvTy0WCVNzhECLZELXg64GJGhUanpSqanAYxUuzUHOTPsLRc1CRy2WQH08eZPmmXK8W9durWxF6ODwWE8/+VQjf2lS6tbVlWY9PLsXSmLOj39CkFBvvVZrtVQHvDGXMxjNooyIFaPLZFeAktSWKVy04HahufXtlAtyndB8yfGGsewAN3oAWUSNpgt9/eqNRbVRZBAtddttw3dZPMHn98pF5egEs1nzZtndO7Rk6uvrW+sS292WFUuYIXTeGAiRYD0cDtTvts1bG2GTR9YhPsTXN5q0OlGKSphQiTzNwcCoc9aRci4o2kqYqU9A175Nl0f9RlyYOZphFBSElokZzpc2LWIPy/QIIooqNucVDdrg/XJqnqqHB7ofjzUPNirWquqamCQZTTR0nryPTIjbPD7SzXlN7+5v9f79GwWhb6b8sM2gF+aclPagh5bLKpYqtrhmsru+ben65t7MpoAWV6u55rORJd80djzzi/aKpIeTIBfY3/nm1ff2bJOoQxoQ8KflpJpPeMRF5oxzSbCUBeZApPP02YntC/ArgWraub0XmgqeaeAJmhSEJTy/qAih5GIfkXIcK6xFN69f/uIX5k8PjLWwaSBtlhH/X9SU+TN/tA+10gEasH2WTe23hSm46PiIXBA/KgXjIm0Ffst15oV4SMP7Q5h1VKgjj+gPND3QCVNwb21GUdFuudHmFcMF8K/+xb8MDw8P5ZU9O8gB2WbrpbI5XkzZ1hZK0bzdV5rObzBTdk1aSk7rhNR3QqVqZWU9zx5sjI6yXkmV+o6JQ+5bd8LOFJ4pSq9+H4noSucWsOpHHQOHEmvMDOb4GaUtSTwZef9mHbkl17pnFoRACbznOKGZWolxhY4Y2S68SGhLSWKsSB2nS0vaMok3uMsmndGFMQRsCscruhY2vQS5Zhyd7DctLw3pHxQwSyDnQGCIs1wrD6ySTIngJR6E3mKuhULDfmGPjNcLS2bJoDysFLT39FjlvaYWQaCz6zudnl2r0wGNxXUOSh544DaLzLCw6MDAxUXE428hn8wmUNVJaw8GCiMybyCXUiqhFEZL/lJu1bPXHr7s0+fPbUJ4Tap3q2P4v1Momk3q6f2dWpOxUccQFNVxcHOxyoQqRVuf02Ap3Xbo5CO/DDex0VGzpp1i3rw4Dg8e6SnqraxjUBBF6vr9e7UvLrUm5govayV1N55qlEhoaCnruCBCYySLL2LnYEdpUWhbNzseXCxFHx00dXK0p2KOsFdM2wl0hUmD4nGj4Xiss8tb3XWRY+eM7kYO4WQ81tOTE8Ofz8/ema8MIz6jL7aqnlex7g5OOhmG37z6Rr1+Twd7+3r58qUKbl6ddlvdTtuWdkRl8U7506nmg4GxVFCpsvieMBnS6GKBAF4IRs0SlexHICUSRnDvSyRN2s6Vi9mUcflx7IUZRPGe47cCBc2XwyS42Rh7wynllSoVtCAwI5/V3Wioq07bIMJssWAwDTQ0OyfsXFgmIzramu5AWaRrbbXu1O+3VauV9eho3wouMCaGVEcHJCOhXi2YNSxikLOLG13ftU0CT0eKUx4OgxAgsCHmwiwWcsaQub69t8J8c3NnkwwpJ+xY+HpMhzx/xmCCSULx41mZTY2PbX44afD4kioleNaIq6amHObssuhEeMWyvMcSfe1b2g3/H1iM575c9PTHf/TzaAcVcJ6YlDKRZcQDVk5cZOMCbQs78+OICAoxs4KFvhVhGrlt0Gvc/caFN172xVBFHBobQxgx5h2zQQzF3SZ/xwU67qD5XMPGtz7QcXYiHbQ1LH/+7/48pHMg+JR4IB4Ybnc6j+lkou9++41lsWmyUDWVUzXMqBSklVsnI+ZCLiFnp6IAAxwOYdZRCR5qs2FY8dJfqbm/Z1LSN2/eaTAk9SJjlD4I9HRedjDx8PU869hJouDG5cLgQANvpHKORWNBmYtcoLZY39YUyIy5N4HcZORdkaahXq6NrjedztUfjdWbTs1elI6XruZDYKjPeJlQnUSJgrtV7REikDRz/yxqRlRQm1C5kGKVUAozE0xvQuLnycxbG/4785c29ge5lEJMfopZHTx/SgaPOqOJcZ7vWn05aSTzod309gZG5TqSfMJksXSFtFJ4GkAF3GxUwU4yn9cOG3sgHsZiN6ckfO/NSk4xrxQUpWpFT54+s84Kjvb703MNx1Ol83mNN2t15lP7X4OC5ivtloqqFVlGsuCRktm8xn5Kd72JxlOM3EMVUqHR7VBfItt9dHisJ598Yo6D2ULefDluLy909e69OrctTfoTS4mZkoKRzWgKbhy1EcLfjEsvwM8XDh04dDptkmoc1EpFV7uNqnbrZbnpUB7jvY8pVuTfgQjh8vpG3zEd5CsqeTV77e5ub7Waz/XZyxc6PtzXcNBVqw1DZmBe0UY/M9fErDLZvBnysATlQX58fKKT42N76COcFiOeHfnLpSZ4Jfd6ClcrVfN5lenWMOzpDw2mYMkcAq3NZnapw0BgsUVxWtFNk3kJLm1CjsB+DmA7E1xxFrlogbLWa4MG6StgH1X2myruNczadrBe6evvv42salO43UFPq1mBpsCAn0djetS08IBzNiJxysqmEoIdgIo2m6WFziITR6VpPu+kiytlzKLX7y90fds22IPOlIbBUsKJRsO+oJBTrVq2moE9reVlzhYmAkJ+75Xx4mZqyWu1wocaSAXnuOhnhVkCxML3xrXFlOJmoFZGE3XE+rAKZQkp4PYjbFLttUnYBR0V+4QaO3X97Cc/syVp1BHjN09qTySjjgKB4zSVyJ8oprtRoM1Aaeul8hArjrvvh9BEjF3H3tCxUAUf8Hix+NA3Ov69hwU6vigM296+HvHykjkDqMRCgOGOO44S/+Zf/9twPBrqCPUWCdJYLMBVXczVur3V3/z1bxTMlvJSOe25nrzQUX6dkLMK7IWb5ZLyc46WlBhwrzTLkbTSpYJxN5uH+9bR3d7f6937U4t7xwfC/CfWvmbDvtlWwgvdbdRV8Uq2xAA/w6MZFWCIBPkDmL4Na0T6TcHmsJv5dyqCN8AxWYiuAgt8DVa+liiPLCZ+penGj2hkPAQU4O2Geccrql6CTrXQZjZVhoKMis9YHhH0wtelc3ZYPrBZZ1trUVEc4NB4mUAvqwTmSlxWSbWXY+uC6B6dYsky1a5vO3JzJcPo6AZ406LUja3xP6OTSVS3IxELqFCCZFZKhJZcXnNz1vHbi5kCZpHyFU9uxVO1saODg0ObDq7OLw3Hw5+hOx5r5K80T4TqLWfqdnsqJDKqF/OqunAScUILlStWNAkyVqBxosPcp4jke6+hquuYbHd/d0+Hx8eq7O9ZMeHinC+mNp62ru90+f7ClkarMKU5CkIKkR3KKOmdoF+KH7J9sGLGWbi3hYKrEgWgUlC15Kq542kHwyt/YUsYMHGKE/mZ3705VbZQVbFUNQvPXrutYb+vR4f7+uLzlwaL+Ou57u5uIqqZCaaIV3LNdY3gVD64yHCz42vgWGdJ3omk8gVMiQLd3dyo3bq3AgqMUSkUtVdH6LSjXXDp0Vjt62tNen1TxwG7hauNMYYQ0Zj/MJl+wHIg1EkuJB60SLSDcAY8AEk2og72KxmvoOaTY3lH+/Z89Rdznd3e6q7dMcc54CtYK9jwxqwBpq+4HaQYMgEgAkE6T+ebdx0VCyw/eZg2kc97EOHRZkMVJC0l5c3phU0nRa9mxlO8Z3w9nPEsyDfYqNmo62C/afFrFBNgJwyUwMQxrMIulEGQJPrhcGJqQAohhTrinHPu8UWG0YOHetIi4iwflAsByIbP3yYQYeZkDoM0grA1tgq+VPo0yQAADQdJREFURqOpL774MvLWsIWgDOKICjTnKoI6YuP930lV2WzsvX8IO8SfG2PNkZAkkm0/pMk9/POYqfHw8+KOObosP2LQcYGOnfOirxOxTAwf96krsG+2rJA//ZN/FIIJ/dHf/alOTh5Fce3BRqdv3ujm7Fw+JiybhErJrEqJjDLrUOk1RZBWS5pqrRUFHbig5MnHKWy9NGeqMOvII9fQjXjEg+FI3e5Ave4wEmKsVmahWcxlVPY8s2XkAYVeNF8TNZ82S1CKoCnVuV3XGzPvN4DLKHuRxJluwXT2pvsncopsvcAgig0UM9Kq/ShnDjesKdQmrAlNWOCojmtbMtS421GwnEdQC57NTsZ+VihVLDFzyYS54pESEcVKbYxmaPoqPBywVw18LdOhFejuaqr+eqEVsfZ7+5pY5H3Plqx0GcAvFocD5gzv2ag7jr0+PBgUf1zQ8C+AapfxyRmUFdUa04ZNFYEZzFR3G6ru1lWt11UtV6wboeAwLp6dXejV27eaK7D36w7PBZa0m5R2ee1LjolCLO3aLaq3DHV+19fcJ7opkJdL68l+QyUnoc1iZiovIIPnL18qUyooJBnEQh18Y1Jcn13p7PTKzNxJUxnS3RnO7hgchbEWSwAUodEDwiG2/s8MmqBz7dUrenTQMOtRmCJ02GDzvI9vT0/17ffvlM4UVSiWVcoXrDi37m7tkseJ8YiEnDS4ZFREDOMHknCydq91ekP91W++0mg4UdEtaKdaM+kwuD8sH+uAEqG5yE2mY6Oo8Vrkczk9OTnWi5MnetbclT8a6/L0nVqXlwZzcKHj7IeXNwG9nA1zUDOTHuhhURcNTAcMhKEYXSO/gJigbOJT7ux4ajx/rEKzoU3GMZ3C6em5zs8uLfMSTwz8Mwx/3naJ2GrCmDCfE8zBCjkd7jXNdMrNppR1EtY5Uxhhy1hR4HuzpBSiK0OdXt7o3fmVOf3V6k2Da7jsrfvFdnUxt70NC/x6pSTHSVvRtZ/DyDnwqD0NRmO9fvvOIsUw7GLnxHsH7suEEXF9SeNZWwiCFWggIQoqhYvQaFJ9+LwEEWU167SxcLW4OiVU8DxLU+Hy5XmxpmZboO2iJUtxW6AjSCKCM+Jia7jztgO21//B58adb1x4Y9n4R5pehCv/oV9xAY8x7bhI/z7UYd28MZi2i+EHkm/73D/71T8PB6O+fvLTH+np0xMtZmNdnZ7q8s1b80IuKK0s1KRNtHknc4/CZDl06O45bIywSDjJAsO9zrIFU/IxVs+kTdUHdYwXbj5bGQ6dTjFSR8Y/OMt5paJxXCmW69C33DtSUQNOGaOtJf0uNR9OtJ6yoInkuBToTCEnl+UYW27gBTaoInYKVggFO/LroMNgG9wbjjSazYx2FqYceZWy9ho1o5MNui0FYPDbrgamA9Q/uNkwWRDOkDLBJtoB8sD1LoSvi8AgsHSX2XqpZTLQKpPUJOlrkghUILy2WtN468WBaIVnEoqYyVMtNgq8NyrQjLF0AWQ/2ihF4SQhGVn6Zq0SUFI2Y68dlpjEe+1C9G/sGI3LphOUXHzvm1Cn78903bo3deR0s9Z1r2O+vevxWvu1qhqljFIBSreNkrm8OrNAp3c9bbAASCRVcR093qsrnw61WbBgYjufsAf42WcvVD3a1RimBunNqOt6Q12d3+j66l733b7aSJ0tXRlvai7QiAsborLcEvMpLBRoVISkyXuFjE4Om9pt1Ayv5GwQckvUERzo2/uOgjCtLON0JqMu3WWrZcKKz148l0fgBH7fwdpETjxMdHr8PLz2jOSwQFqtruHiJReLWEyGErao5WnujYYmXKKIsVNhaYQs+ujwQLuVqh5VKsoGoXr3t7p4+1azft+40XDsk0xVpFJbkGq0KGPHQ4E2jagtn7LmpYFtgYWIktvJm110NSFouF5R9dGhUvm8SpWquu2eRt2hcqmsvv7qa9t7YExkBQHPEP6b0X4b1prPpVVyM5ZKw3IPxWg6yeeu7PWPoqnwO0czIJNRn13d6O35pRXoar0Z7URsX4N5F74oeMv41qTslEuW3kJT9fTpU3OZxCeF4IB2p6vLm1u1Oz0r0EBLnHvsb1ng85ySSUo3T10xu1zY0haCYg4Upnfgf8FjEZcxwWyI0dsWaM7z8xcvIq/6FLbI3PJxKHEUYPu7RTeCO+ICahYMlg4VwaZx8Y3pdeY2F6eNx/S8B5hyHA7w+yrEuKgjqvqAVW8XhHGRtr9Dsgs2t7wGH3jaH/04Ev/pP/zn8OLy3MziP/30meXB/fVf/qWm7a6eNQ7k96bWPVOkefkYyxjU4CFz21MczP8BiTLpBdmsxtsCHeYy1tm1+30NxmPDiXijKNIZJ2uS2VJKqiPvLBaNe4q7GEAXWXjgc9yg3JQYtJBgsR7NVUjihJW1bhMYhQDWFCYr5YIy5PIZrBs52qVYsrGQgpcLKX88tcwzmCYwKDZJxzpOxrUcUM1yYktSONZ0NYha7GmmQPsb46saZxVlFko8P2HhBNZFU8fXkc/viuQRJ6FBsNA6l9azH30pd2dHgxnLxLVlrI0nPFz4v0LDXtuIa4wWS1CG64lpkWvuYBSuyPh8qdRmrbyTkudmteN5xhF/9OyJ9o+PzBMEVVz3PhII4TDIwtRCLbno0il1xkNddbGLXCsnV4c7de1VmGhmRsFKugX1V0ldtEeaB5HVYonMxmpRbsJXJhHIK+ZNmYmHyw8+f6nm00eaJ3xNKdCMjX6o2Xihe4Qy9x1d3t6bCxtjpxn+G+sArDUyaLJLFdjRXEx5YH2TehdyKR0f7dmmH2L/bLEy2iTY/XoN37tiXSojOIu9fqej509O9MXnn8pJ8/uB/PUiMp6h8DGJQa1abTSZL3Xfiaa62XBi9raL6Vwp3nNb4KZtseezLIddwqTVbOj4+Nh4t56bk8vXXS3lz2YaMyWSoD0cKbHkvAR27iIvYrYMABzRw2hdNFFdCdcaCAoBFMdl6MtBJLXfVGc919mgq5RXsJCDxu6+cumc8umcik5er1+/1tnNlRkrGY83CDTHSwSnAl5IqIWJjdLaqF4t6vioaSyMgktWYwSnBf5WrIE/SSJpeX9vzi90dn2jAkKa2o5R+CjSLGKtw4XqhtZgubCJEtiDiWD/cN9YH3DOMW7qDQYm0Gq1u/IpyimYNnSLqO7gK6+UcOimgQwjEyUus+jSiGAzqy9pvIISqpVKxt3Xaq0si37gDK+opy9e2PdHgQY64TK1zFSDNyIBSgxRxOZE8cKP6ZSzExfkeBJ5WKDjbvuhAZIV2a21xIfp5Xew7uhSjiGSD0vI38GrmZojgoA57uHLvw2MtcuLf+Mv/utfhFc3V3r1/Ss9efpIpXxOX//619oMJ6oms8qvk6qkXDOCYfSjcNI1r1MsuJKRXj+Z1ATOIB4HhaL63OK5jMmkl+FG1/f3VqAjEB8Ii7ywCNsNJwPt1vB+LVlxJnbJyeeif4cDDSa32ajb6qp311Fejg6rTZXSOaPlTFZzjRZT4xyXGhUVG1WlMNYnJB5zGh4PCvQmoXAdGle238M/d27mcdN1aJl89XpVJS9vSRYsSSODF2iCM7vduejpiijOHHxCaoPhRM0wrdwKRkJkBsObxfeNkGDlJHQ3HWiRSerHf/8Xqh0dabaRxvOV8UYjX9+MWV3OYZhMptah2HIAQQfSaDbgFl8FTXKjEEMdIRopqF729PzkxLDS/cePVCiXNJqyUb/R1dm5hex6Tk4hlws48HKp+35Xo+XcshVXfN/rtJ4eHupRHZc2Lgy8drPqr1O66o41Whpqqmxio1ImYXS8cj6rvUbdLqWskzcFY6bu2VLUdyJfYC9XUDGLuX1S7XZPb9+f6+Ly2iTvlnHHBp2tPSPddky0FAl/aTatecypcilTE7IwbDRq0VJNSZuAgM18UyuQiQn/NavZeKz2/Z2ODvb0+cvnSqfAOH2FKBO3lCZzqgMTxmfct8BznZ1fq3ff0ajb13K2sOJsHSMUOWAIcHmvaBmXe4cH5gPCk4TCs39zqXGnbRzeg50drUZjdW9uLV6tAJuA9HT7ehF8QTe/AVqAlYJaNswplyQ8gi42VHvUV7Lkqvr4SPeLqb46e2vUyKTrqtHY1Y63o1qpqqa3Yw/wb779Wwu2RWCD+xzp4sBlFOjAXxlsx0fRJaTCUbmUM7ijUiYSOaFspmD+7oiONomUBrOZfvv6ra5abTX2D1TwyjZ1RJa++MIQNwaVkASdjS3U+XegzPHzIXc+ODowOT66h1ffvzZaI1h8NlvUcgGWSxHOGJUwaaQTGo9AmxWiqMiiFF9n4L0oX5jLRNGFSPFeRpxxqPTpallPX778UKBhcVAv8CcxVSGT0FbGHRXpj3AQvw9NL/71UEjy+/AGF+BDZWHcBc8IENkW+Ifddyx4YXEbszp4j+1n4/Kxr7e2GhUzNjjfxjLZcGY56dL/A3ZFjPvTLSIuAAAAAElFTkSuQmCC"/>
          <p:cNvSpPr>
            <a:spLocks noChangeAspect="1" noChangeArrowheads="1"/>
          </p:cNvSpPr>
          <p:nvPr/>
        </p:nvSpPr>
        <p:spPr bwMode="auto">
          <a:xfrm>
            <a:off x="155575" y="-136525"/>
            <a:ext cx="296863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9" name="梯形 2"/>
          <p:cNvSpPr/>
          <p:nvPr/>
        </p:nvSpPr>
        <p:spPr>
          <a:xfrm rot="3555678" flipH="1">
            <a:off x="5898590" y="1322046"/>
            <a:ext cx="1175419" cy="1253042"/>
          </a:xfrm>
          <a:custGeom>
            <a:rect l="l" t="t" r="r" b="b"/>
            <a:pathLst>
              <a:path w="1673568" h="1159396">
                <a:moveTo>
                  <a:pt x="238714" y="0"/>
                </a:moveTo>
                <a:lnTo>
                  <a:pt x="1358427" y="0"/>
                </a:lnTo>
                <a:cubicBezTo>
                  <a:pt x="1298580" y="183626"/>
                  <a:pt x="1302125" y="424075"/>
                  <a:pt x="1379974" y="668159"/>
                </a:cubicBezTo>
                <a:cubicBezTo>
                  <a:pt x="1444682" y="871041"/>
                  <a:pt x="1549792" y="1042153"/>
                  <a:pt x="1673569" y="1159396"/>
                </a:cubicBezTo>
                <a:lnTo>
                  <a:pt x="0" y="1159396"/>
                </a:lnTo>
                <a:cubicBezTo>
                  <a:pt x="121244" y="1027568"/>
                  <a:pt x="217761" y="835364"/>
                  <a:pt x="264199" y="611606"/>
                </a:cubicBezTo>
                <a:cubicBezTo>
                  <a:pt x="310990" y="386150"/>
                  <a:pt x="298390" y="169853"/>
                  <a:pt x="238714" y="0"/>
                </a:cubicBezTo>
                <a:close/>
              </a:path>
            </a:pathLst>
          </a:custGeom>
          <a:gradFill flip="none" rotWithShape="1">
            <a:gsLst>
              <a:gs pos="0">
                <a:srgbClr val="60A417"/>
              </a:gs>
              <a:gs pos="50000">
                <a:srgbClr val="73D01E"/>
              </a:gs>
              <a:gs pos="100000">
                <a:srgbClr val="B0E231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梯形 2"/>
          <p:cNvSpPr/>
          <p:nvPr/>
        </p:nvSpPr>
        <p:spPr>
          <a:xfrm rot="5400000" flipH="1">
            <a:off x="5952139" y="2569006"/>
            <a:ext cx="1647748" cy="2026793"/>
          </a:xfrm>
          <a:custGeom>
            <a:rect l="l" t="t" r="r" b="b"/>
            <a:pathLst>
              <a:path w="1673568" h="1159396">
                <a:moveTo>
                  <a:pt x="238714" y="0"/>
                </a:moveTo>
                <a:lnTo>
                  <a:pt x="1358427" y="0"/>
                </a:lnTo>
                <a:cubicBezTo>
                  <a:pt x="1298580" y="183626"/>
                  <a:pt x="1302125" y="424075"/>
                  <a:pt x="1379974" y="668159"/>
                </a:cubicBezTo>
                <a:cubicBezTo>
                  <a:pt x="1444682" y="871041"/>
                  <a:pt x="1549792" y="1042153"/>
                  <a:pt x="1673569" y="1159396"/>
                </a:cubicBezTo>
                <a:lnTo>
                  <a:pt x="0" y="1159396"/>
                </a:lnTo>
                <a:cubicBezTo>
                  <a:pt x="121244" y="1027568"/>
                  <a:pt x="217761" y="835364"/>
                  <a:pt x="264199" y="611606"/>
                </a:cubicBezTo>
                <a:cubicBezTo>
                  <a:pt x="310990" y="386150"/>
                  <a:pt x="298390" y="169853"/>
                  <a:pt x="23871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1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梯形 2"/>
          <p:cNvSpPr/>
          <p:nvPr/>
        </p:nvSpPr>
        <p:spPr>
          <a:xfrm rot="13382442" flipH="1">
            <a:off x="1980814" y="4744859"/>
            <a:ext cx="846414" cy="628661"/>
          </a:xfrm>
          <a:custGeom>
            <a:rect l="l" t="t" r="r" b="b"/>
            <a:pathLst>
              <a:path w="1673568" h="1159396">
                <a:moveTo>
                  <a:pt x="238714" y="0"/>
                </a:moveTo>
                <a:lnTo>
                  <a:pt x="1358427" y="0"/>
                </a:lnTo>
                <a:cubicBezTo>
                  <a:pt x="1298580" y="183626"/>
                  <a:pt x="1302125" y="424075"/>
                  <a:pt x="1379974" y="668159"/>
                </a:cubicBezTo>
                <a:cubicBezTo>
                  <a:pt x="1444682" y="871041"/>
                  <a:pt x="1549792" y="1042153"/>
                  <a:pt x="1673569" y="1159396"/>
                </a:cubicBezTo>
                <a:lnTo>
                  <a:pt x="0" y="1159396"/>
                </a:lnTo>
                <a:cubicBezTo>
                  <a:pt x="121244" y="1027568"/>
                  <a:pt x="217761" y="835364"/>
                  <a:pt x="264199" y="611606"/>
                </a:cubicBezTo>
                <a:cubicBezTo>
                  <a:pt x="310990" y="386150"/>
                  <a:pt x="298390" y="169853"/>
                  <a:pt x="238714" y="0"/>
                </a:cubicBezTo>
                <a:close/>
              </a:path>
            </a:pathLst>
          </a:custGeom>
          <a:gradFill flip="none" rotWithShape="1">
            <a:gsLst>
              <a:gs pos="0">
                <a:srgbClr val="60A417"/>
              </a:gs>
              <a:gs pos="50000">
                <a:srgbClr val="73D01E"/>
              </a:gs>
              <a:gs pos="100000">
                <a:srgbClr val="B0E231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梯形 2"/>
          <p:cNvSpPr/>
          <p:nvPr/>
        </p:nvSpPr>
        <p:spPr>
          <a:xfrm rot="7914302" flipH="1">
            <a:off x="5120211" y="4675591"/>
            <a:ext cx="949730" cy="994114"/>
          </a:xfrm>
          <a:custGeom>
            <a:rect l="l" t="t" r="r" b="b"/>
            <a:pathLst>
              <a:path w="1673568" h="1159396">
                <a:moveTo>
                  <a:pt x="238714" y="0"/>
                </a:moveTo>
                <a:lnTo>
                  <a:pt x="1358427" y="0"/>
                </a:lnTo>
                <a:cubicBezTo>
                  <a:pt x="1298580" y="183626"/>
                  <a:pt x="1302125" y="424075"/>
                  <a:pt x="1379974" y="668159"/>
                </a:cubicBezTo>
                <a:cubicBezTo>
                  <a:pt x="1444682" y="871041"/>
                  <a:pt x="1549792" y="1042153"/>
                  <a:pt x="1673569" y="1159396"/>
                </a:cubicBezTo>
                <a:lnTo>
                  <a:pt x="0" y="1159396"/>
                </a:lnTo>
                <a:cubicBezTo>
                  <a:pt x="121244" y="1027568"/>
                  <a:pt x="217761" y="835364"/>
                  <a:pt x="264199" y="611606"/>
                </a:cubicBezTo>
                <a:cubicBezTo>
                  <a:pt x="310990" y="386150"/>
                  <a:pt x="298390" y="169853"/>
                  <a:pt x="238714" y="0"/>
                </a:cubicBezTo>
                <a:close/>
              </a:path>
            </a:pathLst>
          </a:custGeom>
          <a:gradFill flip="none" rotWithShape="1">
            <a:gsLst>
              <a:gs pos="0">
                <a:srgbClr val="559A16"/>
              </a:gs>
              <a:gs pos="50000">
                <a:srgbClr val="B0E231"/>
              </a:gs>
              <a:gs pos="100000">
                <a:srgbClr val="FFFF99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梯形 2"/>
          <p:cNvSpPr/>
          <p:nvPr/>
        </p:nvSpPr>
        <p:spPr>
          <a:xfrm rot="17334464" flipH="1">
            <a:off x="1389588" y="2178161"/>
            <a:ext cx="831708" cy="766622"/>
          </a:xfrm>
          <a:custGeom>
            <a:rect l="l" t="t" r="r" b="b"/>
            <a:pathLst>
              <a:path w="1673568" h="1159396">
                <a:moveTo>
                  <a:pt x="238714" y="0"/>
                </a:moveTo>
                <a:lnTo>
                  <a:pt x="1358427" y="0"/>
                </a:lnTo>
                <a:cubicBezTo>
                  <a:pt x="1298580" y="183626"/>
                  <a:pt x="1302125" y="424075"/>
                  <a:pt x="1379974" y="668159"/>
                </a:cubicBezTo>
                <a:cubicBezTo>
                  <a:pt x="1444682" y="871041"/>
                  <a:pt x="1549792" y="1042153"/>
                  <a:pt x="1673569" y="1159396"/>
                </a:cubicBezTo>
                <a:lnTo>
                  <a:pt x="0" y="1159396"/>
                </a:lnTo>
                <a:cubicBezTo>
                  <a:pt x="121244" y="1027568"/>
                  <a:pt x="217761" y="835364"/>
                  <a:pt x="264199" y="611606"/>
                </a:cubicBezTo>
                <a:cubicBezTo>
                  <a:pt x="310990" y="386150"/>
                  <a:pt x="298390" y="169853"/>
                  <a:pt x="238714" y="0"/>
                </a:cubicBezTo>
                <a:close/>
              </a:path>
            </a:pathLst>
          </a:custGeom>
          <a:gradFill flip="none" rotWithShape="1">
            <a:gsLst>
              <a:gs pos="0">
                <a:srgbClr val="60A417"/>
              </a:gs>
              <a:gs pos="50000">
                <a:srgbClr val="B0E231"/>
              </a:gs>
              <a:gs pos="100000">
                <a:srgbClr val="FFFF99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" name="Группа 13"/>
          <p:cNvGrpSpPr/>
          <p:nvPr/>
        </p:nvGrpSpPr>
        <p:grpSpPr>
          <a:xfrm flipH="1">
            <a:off x="7415629" y="2272283"/>
            <a:ext cx="2952000" cy="2952000"/>
            <a:chOff x="801418" y="2506482"/>
            <a:chExt cx="2952000" cy="2952000"/>
          </a:xfrm>
        </p:grpSpPr>
        <p:sp>
          <p:nvSpPr>
            <p:cNvPr id="15" name="椭圆 27"/>
            <p:cNvSpPr>
              <a:spLocks noChangeAspect="1"/>
            </p:cNvSpPr>
            <p:nvPr/>
          </p:nvSpPr>
          <p:spPr>
            <a:xfrm>
              <a:off x="801418" y="2506482"/>
              <a:ext cx="2952000" cy="2952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27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152400" dist="88900" algn="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42853" y="3068325"/>
              <a:ext cx="2760283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дети  от 0 до 3-х лет, не имеющие статуса «ребенок-инвалид», у которых выявлено стойкое нарушение функций организма или выявлена задержка развития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 flipH="1">
            <a:off x="197048" y="1644746"/>
            <a:ext cx="1496248" cy="1404000"/>
            <a:chOff x="10505137" y="211983"/>
            <a:chExt cx="1496248" cy="1404000"/>
          </a:xfrm>
        </p:grpSpPr>
        <p:sp>
          <p:nvSpPr>
            <p:cNvPr id="18" name="椭圆 29"/>
            <p:cNvSpPr>
              <a:spLocks noChangeAspect="1"/>
            </p:cNvSpPr>
            <p:nvPr/>
          </p:nvSpPr>
          <p:spPr>
            <a:xfrm>
              <a:off x="10551261" y="211983"/>
              <a:ext cx="1404000" cy="1404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27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0505137" y="461273"/>
              <a:ext cx="14962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Дети- инвалиды </a:t>
              </a:r>
            </a:p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 0 до 3 лет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flipH="1">
            <a:off x="162215" y="4540608"/>
            <a:ext cx="2160000" cy="2160000"/>
            <a:chOff x="4182068" y="4428063"/>
            <a:chExt cx="2160000" cy="2160000"/>
          </a:xfrm>
        </p:grpSpPr>
        <p:sp>
          <p:nvSpPr>
            <p:cNvPr id="21" name="椭圆 26"/>
            <p:cNvSpPr>
              <a:spLocks noChangeAspect="1"/>
            </p:cNvSpPr>
            <p:nvPr/>
          </p:nvSpPr>
          <p:spPr>
            <a:xfrm>
              <a:off x="4182068" y="4428063"/>
              <a:ext cx="2160000" cy="2160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27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270708" y="4673538"/>
              <a:ext cx="1944613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дети  от 0 до 3 лет, родители которых обеспокоены развитием и поведением ребенка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 flipH="1">
            <a:off x="5403282" y="5050531"/>
            <a:ext cx="2078164" cy="1512000"/>
            <a:chOff x="4169403" y="4652338"/>
            <a:chExt cx="2078164" cy="1512000"/>
          </a:xfrm>
        </p:grpSpPr>
        <p:sp>
          <p:nvSpPr>
            <p:cNvPr id="24" name="椭圆 28"/>
            <p:cNvSpPr>
              <a:spLocks noChangeAspect="1"/>
            </p:cNvSpPr>
            <p:nvPr/>
          </p:nvSpPr>
          <p:spPr>
            <a:xfrm>
              <a:off x="4452485" y="4652338"/>
              <a:ext cx="1512000" cy="1512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27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169403" y="4992839"/>
              <a:ext cx="207816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родители </a:t>
              </a:r>
            </a:p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детей целевой группы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 flipH="1">
            <a:off x="6799117" y="133118"/>
            <a:ext cx="2082802" cy="2016000"/>
            <a:chOff x="5693550" y="7465"/>
            <a:chExt cx="2082802" cy="2016000"/>
          </a:xfrm>
        </p:grpSpPr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753408" y="7465"/>
              <a:ext cx="2016000" cy="2016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55000">
                  <a:schemeClr val="bg1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27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693550" y="464537"/>
              <a:ext cx="208280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800000"/>
                </a:buClr>
                <a:buSzPct val="150000"/>
                <a:defRPr/>
              </a:pPr>
              <a:r>
                <a:rPr lang="ru-RU" sz="160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семьи с детьми  от 0 до 3 лет (маловесные и/или недоношенные)</a:t>
              </a:r>
              <a:endParaRPr lang="ko-KR" altLang="en-US" sz="16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椭圆 24"/>
          <p:cNvSpPr/>
          <p:nvPr/>
        </p:nvSpPr>
        <p:spPr>
          <a:xfrm flipH="1">
            <a:off x="1933523" y="1010487"/>
            <a:ext cx="4348651" cy="4597541"/>
          </a:xfrm>
          <a:prstGeom prst="ellipse">
            <a:avLst/>
          </a:prstGeom>
          <a:solidFill>
            <a:schemeClr val="accent3">
              <a:lumMod val="60000"/>
              <a:lumOff val="40000"/>
              <a:alpha val="48000"/>
            </a:schemeClr>
          </a:solidFill>
          <a:ln w="25400" cap="flat" cmpd="sng" algn="ctr">
            <a:noFill/>
            <a:prstDash val="solid"/>
          </a:ln>
          <a:effectLst>
            <a:innerShdw blurRad="114300">
              <a:schemeClr val="accent3">
                <a:lumMod val="75000"/>
              </a:scheme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椭圆 25"/>
          <p:cNvSpPr/>
          <p:nvPr/>
        </p:nvSpPr>
        <p:spPr>
          <a:xfrm flipH="1">
            <a:off x="2066722" y="1138468"/>
            <a:ext cx="4047679" cy="4325098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25400" cap="flat" cmpd="sng" algn="ctr">
            <a:noFill/>
            <a:prstDash val="solid"/>
          </a:ln>
          <a:effectLst>
            <a:outerShdw blurRad="50800" dist="88900" dir="5400000" algn="t" rotWithShape="0">
              <a:prstClr val="black">
                <a:alpha val="40000"/>
              </a:prstClr>
            </a:outerShdw>
            <a:softEdge rad="12700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267524" y="65117"/>
            <a:ext cx="6007552" cy="1116000"/>
            <a:chOff x="5094417" y="116472"/>
            <a:chExt cx="6714338" cy="1499468"/>
          </a:xfrm>
        </p:grpSpPr>
        <p:sp>
          <p:nvSpPr>
            <p:cNvPr id="37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8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9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034920" y="374724"/>
            <a:ext cx="376271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4157853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Picture 5" descr="C:\Users\Leonid\Desktop\d141aaf6-2bc5-4182-b8bf-e7a340c1ac2e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116472"/>
            <a:ext cx="8106770" cy="599774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2" name="Picture 6" descr="C:\Users\Leonid\Desktop\6b0570be-6555-4cfc-beb7-a3d1071f8ffd.jpg"/>
          <p:cNvPicPr>
            <a:picLocks noChangeAspect="1" noChangeArrowheads="1"/>
          </p:cNvPicPr>
          <p:nvPr/>
        </p:nvPicPr>
        <p:blipFill>
          <a:blip r:embed="rId3"/>
          <a:srcRect l="6955" r="2679" b="6404"/>
          <a:stretch>
            <a:fillRect/>
          </a:stretch>
        </p:blipFill>
        <p:spPr bwMode="auto">
          <a:xfrm>
            <a:off x="5286232" y="1553532"/>
            <a:ext cx="6905768" cy="5304468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5" name="Группа 4"/>
          <p:cNvGrpSpPr/>
          <p:nvPr/>
        </p:nvGrpSpPr>
        <p:grpSpPr>
          <a:xfrm>
            <a:off x="5347283" y="258361"/>
            <a:ext cx="6624000" cy="1476000"/>
            <a:chOff x="5094417" y="116472"/>
            <a:chExt cx="6714338" cy="1499468"/>
          </a:xfrm>
        </p:grpSpPr>
        <p:sp>
          <p:nvSpPr>
            <p:cNvPr id="6" name="TextBox 5"/>
            <p:cNvSpPr txBox="1"/>
            <p:nvPr/>
          </p:nvSpPr>
          <p:spPr>
            <a:xfrm>
              <a:off x="6943120" y="450707"/>
              <a:ext cx="47002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>
                  <a:ln w="50800"/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ОБОРУДОВАНИЕ ДЛЯ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>
                  <a:ln w="50800"/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РЕАЛИЗАЦИИ ПРОЕКТА</a:t>
              </a: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rgbClr val="B7E020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73D01E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9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559A1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26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15" name="Группа 14"/>
          <p:cNvGrpSpPr/>
          <p:nvPr/>
        </p:nvGrpSpPr>
        <p:grpSpPr>
          <a:xfrm>
            <a:off x="8172448" y="4133850"/>
            <a:ext cx="3695699" cy="2457449"/>
            <a:chOff x="8172448" y="4133850"/>
            <a:chExt cx="3695699" cy="2457449"/>
          </a:xfrm>
        </p:grpSpPr>
        <p:sp>
          <p:nvSpPr>
            <p:cNvPr id="12" name="AutoShape 10"/>
            <p:cNvSpPr>
              <a:spLocks noChangeArrowheads="1"/>
            </p:cNvSpPr>
            <p:nvPr/>
          </p:nvSpPr>
          <p:spPr bwMode="ltGray">
            <a:xfrm flipH="1">
              <a:off x="8172448" y="4133850"/>
              <a:ext cx="3600452" cy="2457449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ltGray">
            <a:xfrm flipH="1">
              <a:off x="11163298" y="5106581"/>
              <a:ext cx="704849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>
            <a:off x="-583325" y="831578"/>
            <a:ext cx="9419547" cy="5301208"/>
          </a:xfrm>
          <a:prstGeom prst="rect">
            <a:avLst/>
          </a:prstGeom>
          <a:noFill/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7A93E1-53FA-0CF7-F117-93799A7AC0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7" t="3044" r="6604" b="5631"/>
          <a:stretch>
            <a:fillRect/>
          </a:stretch>
        </p:blipFill>
        <p:spPr>
          <a:xfrm>
            <a:off x="7428646" y="236484"/>
            <a:ext cx="4520637" cy="3495840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2" name="Группа 16"/>
          <p:cNvGrpSpPr/>
          <p:nvPr/>
        </p:nvGrpSpPr>
        <p:grpSpPr>
          <a:xfrm>
            <a:off x="0" y="0"/>
            <a:ext cx="5904000" cy="1152000"/>
            <a:chOff x="5094417" y="116472"/>
            <a:chExt cx="6714338" cy="1499468"/>
          </a:xfrm>
        </p:grpSpPr>
        <p:sp>
          <p:nvSpPr>
            <p:cNvPr id="18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9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0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0B5B38F-B3BB-93DF-B302-D481766FC3F1}"/>
              </a:ext>
            </a:extLst>
          </p:cNvPr>
          <p:cNvSpPr txBox="1"/>
          <p:nvPr/>
        </p:nvSpPr>
        <p:spPr>
          <a:xfrm>
            <a:off x="8420100" y="4225826"/>
            <a:ext cx="2672255" cy="230832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ru-RU" b="1">
                <a:ln w="50800"/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Управление труда и социальной поддержки населения администрации Рыбинского муниципального района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7538" y="160968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 _ РЕКЛАМНАЯ КАМПАНИЯ</a:t>
            </a:r>
          </a:p>
        </p:txBody>
      </p:sp>
    </p:spTree>
    <p:extLst>
      <p:ext uri="{BB962C8B-B14F-4D97-AF65-F5344CB8AC3E}">
        <p14:creationId xmlns:p14="http://schemas.microsoft.com/office/powerpoint/2010/main" val="163490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06"/>
          <a:stretch>
            <a:fillRect/>
          </a:stretch>
        </p:blipFill>
        <p:spPr bwMode="auto">
          <a:xfrm rot="10800000">
            <a:off x="3759300" y="1008992"/>
            <a:ext cx="8432700" cy="5580994"/>
          </a:xfrm>
          <a:prstGeom prst="rect">
            <a:avLst/>
          </a:prstGeom>
          <a:noFill/>
          <a:ln w="19050" cap="sq">
            <a:solidFill>
              <a:srgbClr val="81CA6A"/>
            </a:solidFill>
            <a:prstDash val="solid"/>
            <a:miter lim="800000"/>
          </a:ln>
          <a:effectLst>
            <a:softEdge rad="317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5" t="13097" r="47611" b="57229"/>
          <a:stretch>
            <a:fillRect/>
          </a:stretch>
        </p:blipFill>
        <p:spPr>
          <a:xfrm rot="5400000">
            <a:off x="206849" y="1247377"/>
            <a:ext cx="5265682" cy="2770932"/>
          </a:xfrm>
          <a:prstGeom prst="rect">
            <a:avLst/>
          </a:prstGeom>
          <a:ln w="19050" cap="sq">
            <a:solidFill>
              <a:srgbClr val="81CA6A"/>
            </a:solidFill>
            <a:prstDash val="solid"/>
            <a:miter lim="800000"/>
          </a:ln>
          <a:effectLst>
            <a:softEdge rad="317500"/>
          </a:effectLst>
        </p:spPr>
      </p:pic>
      <p:grpSp>
        <p:nvGrpSpPr>
          <p:cNvPr id="16" name="Группа 15"/>
          <p:cNvGrpSpPr/>
          <p:nvPr/>
        </p:nvGrpSpPr>
        <p:grpSpPr>
          <a:xfrm flipH="1">
            <a:off x="-1" y="4457699"/>
            <a:ext cx="4533899" cy="2400301"/>
            <a:chOff x="7639049" y="4220817"/>
            <a:chExt cx="4229098" cy="2370483"/>
          </a:xfrm>
        </p:grpSpPr>
        <p:sp>
          <p:nvSpPr>
            <p:cNvPr id="17" name="AutoShape 10"/>
            <p:cNvSpPr>
              <a:spLocks noChangeArrowheads="1"/>
            </p:cNvSpPr>
            <p:nvPr/>
          </p:nvSpPr>
          <p:spPr bwMode="ltGray">
            <a:xfrm flipH="1">
              <a:off x="7639049" y="4220817"/>
              <a:ext cx="4133853" cy="2370483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ltGray">
            <a:xfrm flipH="1">
              <a:off x="11163298" y="5179942"/>
              <a:ext cx="704849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Группа 16"/>
          <p:cNvGrpSpPr/>
          <p:nvPr/>
        </p:nvGrpSpPr>
        <p:grpSpPr>
          <a:xfrm>
            <a:off x="6288000" y="0"/>
            <a:ext cx="5904000" cy="1152000"/>
            <a:chOff x="5094417" y="116472"/>
            <a:chExt cx="6714338" cy="1499468"/>
          </a:xfrm>
        </p:grpSpPr>
        <p:sp>
          <p:nvSpPr>
            <p:cNvPr id="20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11" name="Заголовок 1"/>
          <p:cNvSpPr txBox="1"/>
          <p:nvPr/>
        </p:nvSpPr>
        <p:spPr bwMode="auto">
          <a:xfrm>
            <a:off x="704851" y="4775755"/>
            <a:ext cx="3486149" cy="18536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sz="2000" b="1" i="0" u="none" strike="noStrike" kern="0" cap="none" spc="0" normalizeH="0" baseline="0" noProof="0">
                <a:ln w="5080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МУ Центр психолого-педагогической, медицинской и социальной помощи «</a:t>
            </a:r>
            <a:r>
              <a:rPr kumimoji="1" lang="ru-RU" sz="2000" b="1" i="1" u="none" strike="noStrike" kern="0" cap="none" spc="0" normalizeH="0" baseline="0" noProof="0">
                <a:ln w="5080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Центр помощи детям</a:t>
            </a:r>
            <a:r>
              <a:rPr kumimoji="1" lang="ru-RU" sz="2000" b="1" i="0" u="none" strike="noStrike" kern="0" cap="none" spc="0" normalizeH="0" baseline="0" noProof="0">
                <a:ln w="5080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ru-RU" sz="2000" b="1" i="0" u="none" strike="noStrike" kern="0" cap="none" spc="0" normalizeH="0" baseline="0" noProof="0">
                <a:ln w="50800"/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г Рыбинск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8332" y="160968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 _ РЕКЛАМНАЯ КАМПАНИЯ</a:t>
            </a:r>
          </a:p>
        </p:txBody>
      </p:sp>
    </p:spTree>
    <p:extLst>
      <p:ext uri="{BB962C8B-B14F-4D97-AF65-F5344CB8AC3E}">
        <p14:creationId xmlns:p14="http://schemas.microsoft.com/office/powerpoint/2010/main" val="2729695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" r="17817"/>
          <a:stretch>
            <a:fillRect/>
          </a:stretch>
        </p:blipFill>
        <p:spPr>
          <a:xfrm rot="10800000">
            <a:off x="-1" y="964973"/>
            <a:ext cx="8339959" cy="6057841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1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2"/>
          <a:stretch>
            <a:fillRect/>
          </a:stretch>
        </p:blipFill>
        <p:spPr>
          <a:xfrm rot="5400000">
            <a:off x="7432932" y="1048917"/>
            <a:ext cx="5165489" cy="306765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127000"/>
          </a:effectLst>
        </p:spPr>
      </p:pic>
      <p:grpSp>
        <p:nvGrpSpPr>
          <p:cNvPr id="16" name="Группа 15"/>
          <p:cNvGrpSpPr/>
          <p:nvPr/>
        </p:nvGrpSpPr>
        <p:grpSpPr>
          <a:xfrm>
            <a:off x="8591548" y="4991100"/>
            <a:ext cx="3600452" cy="1638300"/>
            <a:chOff x="8515348" y="4724399"/>
            <a:chExt cx="3600452" cy="1638300"/>
          </a:xfrm>
        </p:grpSpPr>
        <p:sp>
          <p:nvSpPr>
            <p:cNvPr id="17" name="AutoShape 10"/>
            <p:cNvSpPr>
              <a:spLocks noChangeArrowheads="1"/>
            </p:cNvSpPr>
            <p:nvPr/>
          </p:nvSpPr>
          <p:spPr bwMode="ltGray">
            <a:xfrm flipH="1">
              <a:off x="8515348" y="4724399"/>
              <a:ext cx="3600452" cy="1638300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AutoShape 11"/>
            <p:cNvSpPr>
              <a:spLocks noChangeArrowheads="1"/>
            </p:cNvSpPr>
            <p:nvPr/>
          </p:nvSpPr>
          <p:spPr bwMode="ltGray">
            <a:xfrm flipH="1">
              <a:off x="11410951" y="5258981"/>
              <a:ext cx="704849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Группа 16"/>
          <p:cNvGrpSpPr/>
          <p:nvPr/>
        </p:nvGrpSpPr>
        <p:grpSpPr>
          <a:xfrm>
            <a:off x="304800" y="0"/>
            <a:ext cx="5904000" cy="1152000"/>
            <a:chOff x="5094417" y="116472"/>
            <a:chExt cx="6714338" cy="1499468"/>
          </a:xfrm>
        </p:grpSpPr>
        <p:sp>
          <p:nvSpPr>
            <p:cNvPr id="20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458200" y="5388145"/>
            <a:ext cx="32575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ГУЗ ЯО «Городская</a:t>
            </a:r>
          </a:p>
          <a:p>
            <a:pPr algn="ctr"/>
            <a:r>
              <a:rPr lang="ru-RU" sz="2000" b="1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детская больница»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5045" y="172843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 _ РЕКЛАМНАЯ КАМПАНИЯ</a:t>
            </a:r>
          </a:p>
        </p:txBody>
      </p:sp>
    </p:spTree>
    <p:extLst>
      <p:ext uri="{BB962C8B-B14F-4D97-AF65-F5344CB8AC3E}">
        <p14:creationId xmlns:p14="http://schemas.microsoft.com/office/powerpoint/2010/main" val="928341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A3B608-B6C6-0E02-9748-0473F025C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0"/>
          <a:stretch>
            <a:fillRect/>
          </a:stretch>
        </p:blipFill>
        <p:spPr>
          <a:xfrm>
            <a:off x="9002113" y="887107"/>
            <a:ext cx="2817042" cy="5970893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5" name="Объект 7">
            <a:extLst>
              <a:ext uri="{FF2B5EF4-FFF2-40B4-BE49-F238E27FC236}">
                <a16:creationId xmlns:a16="http://schemas.microsoft.com/office/drawing/2014/main" id="{1948788F-4A1D-B9AD-D69B-4AE6F8BC0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5" b="26104"/>
          <a:stretch>
            <a:fillRect/>
          </a:stretch>
        </p:blipFill>
        <p:spPr bwMode="auto">
          <a:xfrm>
            <a:off x="3835682" y="0"/>
            <a:ext cx="5733986" cy="6858000"/>
          </a:xfrm>
          <a:prstGeom prst="rect">
            <a:avLst/>
          </a:prstGeom>
          <a:noFill/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90"/>
          <a:stretch>
            <a:fillRect/>
          </a:stretch>
        </p:blipFill>
        <p:spPr>
          <a:xfrm>
            <a:off x="599090" y="346841"/>
            <a:ext cx="3010977" cy="4004441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127000"/>
          </a:effectLst>
        </p:spPr>
      </p:pic>
      <p:grpSp>
        <p:nvGrpSpPr>
          <p:cNvPr id="17" name="Группа 16"/>
          <p:cNvGrpSpPr/>
          <p:nvPr/>
        </p:nvGrpSpPr>
        <p:grpSpPr>
          <a:xfrm flipH="1">
            <a:off x="285747" y="4362450"/>
            <a:ext cx="3638552" cy="2266950"/>
            <a:chOff x="8289772" y="3824088"/>
            <a:chExt cx="3734806" cy="2457449"/>
          </a:xfrm>
        </p:grpSpPr>
        <p:sp>
          <p:nvSpPr>
            <p:cNvPr id="18" name="AutoShape 10"/>
            <p:cNvSpPr>
              <a:spLocks noChangeArrowheads="1"/>
            </p:cNvSpPr>
            <p:nvPr/>
          </p:nvSpPr>
          <p:spPr bwMode="ltGray">
            <a:xfrm flipH="1">
              <a:off x="8289772" y="3824088"/>
              <a:ext cx="3600452" cy="2457449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ltGray">
            <a:xfrm flipH="1">
              <a:off x="11319729" y="4776167"/>
              <a:ext cx="704849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" name="Группа 16"/>
          <p:cNvGrpSpPr/>
          <p:nvPr/>
        </p:nvGrpSpPr>
        <p:grpSpPr>
          <a:xfrm>
            <a:off x="6288000" y="0"/>
            <a:ext cx="5904000" cy="1152000"/>
            <a:chOff x="5094417" y="116472"/>
            <a:chExt cx="6714338" cy="1499468"/>
          </a:xfrm>
        </p:grpSpPr>
        <p:sp>
          <p:nvSpPr>
            <p:cNvPr id="21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3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819150" y="4738985"/>
            <a:ext cx="32385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ru-RU" sz="2000" b="1" kern="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ГБУЗ ЯО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ru-RU" sz="2000" b="1" kern="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«Рыбинская городская больница №1» </a:t>
            </a:r>
            <a:br>
              <a:rPr kumimoji="1" lang="ru-RU" b="1" kern="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ru-RU" b="1" i="1" kern="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Родильное отделение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07086" y="220344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 _ РЕКЛАМНАЯ КАМПАНИЯ</a:t>
            </a:r>
          </a:p>
        </p:txBody>
      </p:sp>
    </p:spTree>
    <p:extLst>
      <p:ext uri="{BB962C8B-B14F-4D97-AF65-F5344CB8AC3E}">
        <p14:creationId xmlns:p14="http://schemas.microsoft.com/office/powerpoint/2010/main" val="3227619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3" name="Овал 52"/>
          <p:cNvSpPr/>
          <p:nvPr/>
        </p:nvSpPr>
        <p:spPr>
          <a:xfrm>
            <a:off x="5704765" y="-313898"/>
            <a:ext cx="7812000" cy="781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21,7</a:t>
            </a:r>
          </a:p>
        </p:txBody>
      </p:sp>
      <p:sp>
        <p:nvSpPr>
          <p:cNvPr id="19" name="Овал 18"/>
          <p:cNvSpPr/>
          <p:nvPr/>
        </p:nvSpPr>
        <p:spPr>
          <a:xfrm>
            <a:off x="5613522" y="-260878"/>
            <a:ext cx="8077200" cy="7886700"/>
          </a:xfrm>
          <a:prstGeom prst="ellipse">
            <a:avLst/>
          </a:prstGeom>
          <a:blipFill dpi="0" rotWithShape="1">
            <a:blip r:embed="rId2"/>
            <a:stretch>
              <a:fillRect l="1000" r="0" b="3000"/>
            </a:stretch>
          </a:blip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365913" y="1424950"/>
            <a:ext cx="307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Кабинет педагога - психолога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65913" y="2267594"/>
            <a:ext cx="2897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Кабинет учителя - логопеда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8617" y="500419"/>
            <a:ext cx="3556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Кабинет учителя  - дефектолога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52516" y="3219421"/>
            <a:ext cx="161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Кабинет врача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9561" y="5983407"/>
            <a:ext cx="328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err="1"/>
              <a:t>Онлайн – школа для родителей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97674" y="4754584"/>
            <a:ext cx="3028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Библиотека для родителей «Особый ребенок»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20755" y="4103009"/>
            <a:ext cx="1594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Вопрос - ответ</a:t>
            </a:r>
          </a:p>
        </p:txBody>
      </p:sp>
      <p:grpSp>
        <p:nvGrpSpPr>
          <p:cNvPr id="68" name="Группа 67"/>
          <p:cNvGrpSpPr/>
          <p:nvPr/>
        </p:nvGrpSpPr>
        <p:grpSpPr>
          <a:xfrm>
            <a:off x="4057861" y="491290"/>
            <a:ext cx="1800580" cy="504000"/>
            <a:chOff x="4057861" y="491290"/>
            <a:chExt cx="1800580" cy="504000"/>
          </a:xfrm>
        </p:grpSpPr>
        <p:cxnSp>
          <p:nvCxnSpPr>
            <p:cNvPr id="56" name="Прямая со стрелкой 55"/>
            <p:cNvCxnSpPr/>
            <p:nvPr/>
          </p:nvCxnSpPr>
          <p:spPr>
            <a:xfrm rot="10800000" flipV="1">
              <a:off x="4057861" y="860686"/>
              <a:ext cx="1800000" cy="3919"/>
            </a:xfrm>
            <a:prstGeom prst="straightConnector1">
              <a:avLst/>
            </a:prstGeom>
            <a:ln w="19050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组合 11"/>
            <p:cNvGrpSpPr/>
            <p:nvPr/>
          </p:nvGrpSpPr>
          <p:grpSpPr>
            <a:xfrm rot="16200000">
              <a:off x="5372441" y="509290"/>
              <a:ext cx="504000" cy="468000"/>
              <a:chOff x="2466192" y="-442251"/>
              <a:chExt cx="2232248" cy="1924648"/>
            </a:xfrm>
          </p:grpSpPr>
          <p:sp>
            <p:nvSpPr>
              <p:cNvPr id="29" name="六边形 27"/>
              <p:cNvSpPr/>
              <p:nvPr/>
            </p:nvSpPr>
            <p:spPr>
              <a:xfrm>
                <a:off x="2466192" y="-442251"/>
                <a:ext cx="2232248" cy="1924648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189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椭圆​​ 38"/>
              <p:cNvSpPr/>
              <p:nvPr/>
            </p:nvSpPr>
            <p:spPr>
              <a:xfrm>
                <a:off x="2700733" y="-278179"/>
                <a:ext cx="1711390" cy="1639515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7" name="Группа 66"/>
          <p:cNvGrpSpPr/>
          <p:nvPr/>
        </p:nvGrpSpPr>
        <p:grpSpPr>
          <a:xfrm>
            <a:off x="3454297" y="1403794"/>
            <a:ext cx="1800000" cy="504000"/>
            <a:chOff x="3454297" y="1436974"/>
            <a:chExt cx="1800000" cy="504000"/>
          </a:xfrm>
        </p:grpSpPr>
        <p:cxnSp>
          <p:nvCxnSpPr>
            <p:cNvPr id="59" name="Прямая со стрелкой 58"/>
            <p:cNvCxnSpPr/>
            <p:nvPr/>
          </p:nvCxnSpPr>
          <p:spPr>
            <a:xfrm rot="10800000" flipV="1">
              <a:off x="3454297" y="1805265"/>
              <a:ext cx="1800000" cy="3919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组合 15"/>
            <p:cNvGrpSpPr/>
            <p:nvPr/>
          </p:nvGrpSpPr>
          <p:grpSpPr>
            <a:xfrm rot="16200000">
              <a:off x="4765260" y="1454974"/>
              <a:ext cx="504000" cy="468000"/>
              <a:chOff x="3157698" y="-337527"/>
              <a:chExt cx="1262380" cy="1136392"/>
            </a:xfrm>
          </p:grpSpPr>
          <p:sp>
            <p:nvSpPr>
              <p:cNvPr id="32" name="六边形 42"/>
              <p:cNvSpPr/>
              <p:nvPr/>
            </p:nvSpPr>
            <p:spPr>
              <a:xfrm>
                <a:off x="3157698" y="-337527"/>
                <a:ext cx="1262380" cy="1136392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3" name="椭圆​​ 36"/>
              <p:cNvSpPr/>
              <p:nvPr/>
            </p:nvSpPr>
            <p:spPr>
              <a:xfrm>
                <a:off x="3286699" y="-247007"/>
                <a:ext cx="967825" cy="968038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5" name="Группа 64"/>
          <p:cNvGrpSpPr/>
          <p:nvPr/>
        </p:nvGrpSpPr>
        <p:grpSpPr>
          <a:xfrm>
            <a:off x="3006151" y="3228802"/>
            <a:ext cx="1800000" cy="504000"/>
            <a:chOff x="3006151" y="3473527"/>
            <a:chExt cx="1800000" cy="504000"/>
          </a:xfrm>
        </p:grpSpPr>
        <p:cxnSp>
          <p:nvCxnSpPr>
            <p:cNvPr id="58" name="Прямая со стрелкой 57"/>
            <p:cNvCxnSpPr/>
            <p:nvPr/>
          </p:nvCxnSpPr>
          <p:spPr>
            <a:xfrm rot="10800000" flipV="1">
              <a:off x="3006151" y="3846821"/>
              <a:ext cx="1800000" cy="3919"/>
            </a:xfrm>
            <a:prstGeom prst="straightConnector1">
              <a:avLst/>
            </a:prstGeom>
            <a:ln w="19050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11"/>
            <p:cNvGrpSpPr/>
            <p:nvPr/>
          </p:nvGrpSpPr>
          <p:grpSpPr>
            <a:xfrm rot="16200000">
              <a:off x="4315734" y="3491527"/>
              <a:ext cx="504000" cy="468000"/>
              <a:chOff x="2466192" y="-442251"/>
              <a:chExt cx="2232248" cy="1924648"/>
            </a:xfrm>
          </p:grpSpPr>
          <p:sp>
            <p:nvSpPr>
              <p:cNvPr id="35" name="六边形 27"/>
              <p:cNvSpPr/>
              <p:nvPr/>
            </p:nvSpPr>
            <p:spPr>
              <a:xfrm>
                <a:off x="2466192" y="-442251"/>
                <a:ext cx="2232248" cy="1924648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189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6" name="椭圆​​ 38"/>
              <p:cNvSpPr/>
              <p:nvPr/>
            </p:nvSpPr>
            <p:spPr>
              <a:xfrm>
                <a:off x="2700733" y="-278179"/>
                <a:ext cx="1711390" cy="1639515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Группа 63"/>
          <p:cNvGrpSpPr/>
          <p:nvPr/>
        </p:nvGrpSpPr>
        <p:grpSpPr>
          <a:xfrm>
            <a:off x="3146479" y="4141306"/>
            <a:ext cx="1800000" cy="504000"/>
            <a:chOff x="3146479" y="4501098"/>
            <a:chExt cx="1800000" cy="504000"/>
          </a:xfrm>
        </p:grpSpPr>
        <p:cxnSp>
          <p:nvCxnSpPr>
            <p:cNvPr id="62" name="Прямая со стрелкой 61"/>
            <p:cNvCxnSpPr/>
            <p:nvPr/>
          </p:nvCxnSpPr>
          <p:spPr>
            <a:xfrm rot="10800000" flipV="1">
              <a:off x="3146479" y="4865335"/>
              <a:ext cx="1800000" cy="3919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15"/>
            <p:cNvGrpSpPr/>
            <p:nvPr/>
          </p:nvGrpSpPr>
          <p:grpSpPr>
            <a:xfrm rot="16200000">
              <a:off x="4452072" y="4519098"/>
              <a:ext cx="504000" cy="468000"/>
              <a:chOff x="3157698" y="-337527"/>
              <a:chExt cx="1262380" cy="1136392"/>
            </a:xfrm>
          </p:grpSpPr>
          <p:sp>
            <p:nvSpPr>
              <p:cNvPr id="38" name="六边形 42"/>
              <p:cNvSpPr/>
              <p:nvPr/>
            </p:nvSpPr>
            <p:spPr>
              <a:xfrm>
                <a:off x="3157698" y="-337527"/>
                <a:ext cx="1262380" cy="1136392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3">
                      <a:lumMod val="20000"/>
                      <a:lumOff val="80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9" name="椭圆​​ 36"/>
              <p:cNvSpPr/>
              <p:nvPr/>
            </p:nvSpPr>
            <p:spPr>
              <a:xfrm>
                <a:off x="3286699" y="-247007"/>
                <a:ext cx="967825" cy="968038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3" name="Группа 62"/>
          <p:cNvGrpSpPr/>
          <p:nvPr/>
        </p:nvGrpSpPr>
        <p:grpSpPr>
          <a:xfrm>
            <a:off x="3494497" y="5053810"/>
            <a:ext cx="1800550" cy="504000"/>
            <a:chOff x="3603679" y="5464784"/>
            <a:chExt cx="1800550" cy="504000"/>
          </a:xfrm>
        </p:grpSpPr>
        <p:cxnSp>
          <p:nvCxnSpPr>
            <p:cNvPr id="61" name="Прямая со стрелкой 60"/>
            <p:cNvCxnSpPr/>
            <p:nvPr/>
          </p:nvCxnSpPr>
          <p:spPr>
            <a:xfrm rot="10800000" flipV="1">
              <a:off x="3603679" y="5838582"/>
              <a:ext cx="1800000" cy="3919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Группа 42"/>
            <p:cNvGrpSpPr/>
            <p:nvPr/>
          </p:nvGrpSpPr>
          <p:grpSpPr>
            <a:xfrm>
              <a:off x="4936229" y="5464784"/>
              <a:ext cx="468000" cy="504000"/>
              <a:chOff x="4363023" y="4386611"/>
              <a:chExt cx="468000" cy="504000"/>
            </a:xfrm>
          </p:grpSpPr>
          <p:sp>
            <p:nvSpPr>
              <p:cNvPr id="41" name="六边形 42"/>
              <p:cNvSpPr/>
              <p:nvPr/>
            </p:nvSpPr>
            <p:spPr bwMode="auto">
              <a:xfrm rot="16200000">
                <a:off x="4345023" y="4404611"/>
                <a:ext cx="504000" cy="468000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2" name="椭圆​​ 36"/>
              <p:cNvSpPr/>
              <p:nvPr/>
            </p:nvSpPr>
            <p:spPr bwMode="auto">
              <a:xfrm rot="16200000">
                <a:off x="4406435" y="4446574"/>
                <a:ext cx="386400" cy="39866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6" name="Группа 65"/>
          <p:cNvGrpSpPr/>
          <p:nvPr/>
        </p:nvGrpSpPr>
        <p:grpSpPr>
          <a:xfrm>
            <a:off x="3119318" y="2316298"/>
            <a:ext cx="1809515" cy="504000"/>
            <a:chOff x="3119318" y="2482546"/>
            <a:chExt cx="1809515" cy="504000"/>
          </a:xfrm>
        </p:grpSpPr>
        <p:cxnSp>
          <p:nvCxnSpPr>
            <p:cNvPr id="60" name="Прямая со стрелкой 59"/>
            <p:cNvCxnSpPr/>
            <p:nvPr/>
          </p:nvCxnSpPr>
          <p:spPr>
            <a:xfrm rot="10800000" flipV="1">
              <a:off x="3119318" y="2846413"/>
              <a:ext cx="1800000" cy="3919"/>
            </a:xfrm>
            <a:prstGeom prst="straightConnector1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Группа 43"/>
            <p:cNvGrpSpPr/>
            <p:nvPr/>
          </p:nvGrpSpPr>
          <p:grpSpPr>
            <a:xfrm>
              <a:off x="4460833" y="2482546"/>
              <a:ext cx="468000" cy="504000"/>
              <a:chOff x="4363023" y="4386611"/>
              <a:chExt cx="468000" cy="504000"/>
            </a:xfrm>
          </p:grpSpPr>
          <p:sp>
            <p:nvSpPr>
              <p:cNvPr id="45" name="六边形 42"/>
              <p:cNvSpPr/>
              <p:nvPr/>
            </p:nvSpPr>
            <p:spPr bwMode="auto">
              <a:xfrm rot="16200000">
                <a:off x="4345023" y="4404611"/>
                <a:ext cx="504000" cy="468000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6" name="椭圆​​ 36"/>
              <p:cNvSpPr/>
              <p:nvPr/>
            </p:nvSpPr>
            <p:spPr bwMode="auto">
              <a:xfrm rot="16200000">
                <a:off x="4406435" y="4446574"/>
                <a:ext cx="386400" cy="39866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69" name="Группа 68"/>
          <p:cNvGrpSpPr/>
          <p:nvPr/>
        </p:nvGrpSpPr>
        <p:grpSpPr>
          <a:xfrm>
            <a:off x="4073784" y="5966317"/>
            <a:ext cx="1800580" cy="504000"/>
            <a:chOff x="4057861" y="491290"/>
            <a:chExt cx="1800580" cy="504000"/>
          </a:xfrm>
        </p:grpSpPr>
        <p:cxnSp>
          <p:nvCxnSpPr>
            <p:cNvPr id="70" name="Прямая со стрелкой 69"/>
            <p:cNvCxnSpPr/>
            <p:nvPr/>
          </p:nvCxnSpPr>
          <p:spPr>
            <a:xfrm rot="10800000" flipV="1">
              <a:off x="4057861" y="860686"/>
              <a:ext cx="1800000" cy="3919"/>
            </a:xfrm>
            <a:prstGeom prst="straightConnector1">
              <a:avLst/>
            </a:prstGeom>
            <a:ln w="19050"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组合 11"/>
            <p:cNvGrpSpPr/>
            <p:nvPr/>
          </p:nvGrpSpPr>
          <p:grpSpPr>
            <a:xfrm rot="16200000">
              <a:off x="5372441" y="509290"/>
              <a:ext cx="504000" cy="468000"/>
              <a:chOff x="2466192" y="-442251"/>
              <a:chExt cx="2232248" cy="1924648"/>
            </a:xfrm>
          </p:grpSpPr>
          <p:sp>
            <p:nvSpPr>
              <p:cNvPr id="72" name="六边形 27"/>
              <p:cNvSpPr/>
              <p:nvPr/>
            </p:nvSpPr>
            <p:spPr>
              <a:xfrm>
                <a:off x="2466192" y="-442251"/>
                <a:ext cx="2232248" cy="1924648"/>
              </a:xfrm>
              <a:prstGeom prst="hexagon">
                <a:avLst>
                  <a:gd name="adj" fmla="val 28044"/>
                  <a:gd name="vf" fmla="val 115470"/>
                </a:avLst>
              </a:prstGeom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18900000" scaled="1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73" name="椭圆​​ 38"/>
              <p:cNvSpPr/>
              <p:nvPr/>
            </p:nvSpPr>
            <p:spPr>
              <a:xfrm>
                <a:off x="2700733" y="-278179"/>
                <a:ext cx="1711390" cy="1639515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9727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37" name="Группа 36"/>
          <p:cNvGrpSpPr/>
          <p:nvPr/>
        </p:nvGrpSpPr>
        <p:grpSpPr>
          <a:xfrm>
            <a:off x="1253636" y="1268954"/>
            <a:ext cx="2730885" cy="5291503"/>
            <a:chOff x="505981" y="708169"/>
            <a:chExt cx="2730885" cy="5291503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505981" y="708169"/>
              <a:ext cx="2730885" cy="5291503"/>
              <a:chOff x="911849" y="2864721"/>
              <a:chExt cx="2730885" cy="5291503"/>
            </a:xfrm>
          </p:grpSpPr>
          <p:sp>
            <p:nvSpPr>
              <p:cNvPr id="5" name="圆角矩形 23"/>
              <p:cNvSpPr/>
              <p:nvPr/>
            </p:nvSpPr>
            <p:spPr>
              <a:xfrm rot="20935880">
                <a:off x="2644148" y="3138582"/>
                <a:ext cx="262185" cy="5017642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878787"/>
                  </a:gs>
                  <a:gs pos="0">
                    <a:sysClr val="window" lastClr="FFFFFF">
                      <a:lumMod val="85000"/>
                      <a:shade val="30000"/>
                      <a:satMod val="115000"/>
                    </a:sysClr>
                  </a:gs>
                  <a:gs pos="45000">
                    <a:sysClr val="window" lastClr="FFFFFF">
                      <a:lumMod val="85000"/>
                      <a:shade val="67500"/>
                      <a:satMod val="115000"/>
                    </a:sysClr>
                  </a:gs>
                  <a:gs pos="62000">
                    <a:sysClr val="window" lastClr="FFFFFF">
                      <a:lumMod val="85000"/>
                      <a:shade val="100000"/>
                      <a:satMod val="115000"/>
                    </a:sysClr>
                  </a:gs>
                </a:gsLst>
                <a:lin ang="108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6" name="圆角矩形 28"/>
              <p:cNvSpPr/>
              <p:nvPr/>
            </p:nvSpPr>
            <p:spPr>
              <a:xfrm rot="20913114">
                <a:off x="911849" y="2864721"/>
                <a:ext cx="2730885" cy="952634"/>
              </a:xfrm>
              <a:prstGeom prst="roundRect">
                <a:avLst/>
              </a:prstGeom>
              <a:gradFill flip="none" rotWithShape="1">
                <a:gsLst>
                  <a:gs pos="100000">
                    <a:schemeClr val="accent5">
                      <a:lumMod val="50000"/>
                    </a:schemeClr>
                  </a:gs>
                  <a:gs pos="0">
                    <a:schemeClr val="accent5">
                      <a:lumMod val="50000"/>
                    </a:schemeClr>
                  </a:gs>
                  <a:gs pos="17000">
                    <a:schemeClr val="accent5">
                      <a:lumMod val="60000"/>
                      <a:lumOff val="40000"/>
                    </a:schemeClr>
                  </a:gs>
                  <a:gs pos="87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</a:gra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540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27" name="Прямоугольник 26"/>
            <p:cNvSpPr/>
            <p:nvPr/>
          </p:nvSpPr>
          <p:spPr>
            <a:xfrm rot="20880000">
              <a:off x="673900" y="841957"/>
              <a:ext cx="25317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>
                  <a:ln w="50800"/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портал МК Ярославль </a:t>
              </a:r>
            </a:p>
          </p:txBody>
        </p:sp>
      </p:grpSp>
      <p:grpSp>
        <p:nvGrpSpPr>
          <p:cNvPr id="13" name="Группа 12"/>
          <p:cNvGrpSpPr/>
          <p:nvPr/>
        </p:nvGrpSpPr>
        <p:grpSpPr>
          <a:xfrm rot="324941">
            <a:off x="5554792" y="1822459"/>
            <a:ext cx="2730885" cy="4576213"/>
            <a:chOff x="4568540" y="356595"/>
            <a:chExt cx="2730885" cy="4576213"/>
          </a:xfrm>
        </p:grpSpPr>
        <p:sp>
          <p:nvSpPr>
            <p:cNvPr id="14" name="圆角矩形 25"/>
            <p:cNvSpPr/>
            <p:nvPr/>
          </p:nvSpPr>
          <p:spPr>
            <a:xfrm rot="21227758">
              <a:off x="6183255" y="1236400"/>
              <a:ext cx="220408" cy="3696408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878787"/>
                </a:gs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45000">
                  <a:sysClr val="window" lastClr="FFFFFF">
                    <a:lumMod val="85000"/>
                    <a:shade val="67500"/>
                    <a:satMod val="115000"/>
                  </a:sysClr>
                </a:gs>
                <a:gs pos="62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5" name="圆角矩形 33"/>
            <p:cNvSpPr/>
            <p:nvPr/>
          </p:nvSpPr>
          <p:spPr>
            <a:xfrm rot="21355188">
              <a:off x="4568540" y="356595"/>
              <a:ext cx="2730885" cy="952634"/>
            </a:xfrm>
            <a:prstGeom prst="roundRect">
              <a:avLst/>
            </a:prstGeom>
            <a:gradFill flip="none" rotWithShape="1">
              <a:gsLst>
                <a:gs pos="100000">
                  <a:schemeClr val="accent2">
                    <a:lumMod val="50000"/>
                  </a:schemeClr>
                </a:gs>
                <a:gs pos="0">
                  <a:schemeClr val="accent2">
                    <a:lumMod val="50000"/>
                  </a:schemeClr>
                </a:gs>
                <a:gs pos="21000">
                  <a:schemeClr val="accent2">
                    <a:lumMod val="60000"/>
                    <a:lumOff val="40000"/>
                  </a:schemeClr>
                </a:gs>
                <a:gs pos="79000">
                  <a:schemeClr val="accent2">
                    <a:lumMod val="60000"/>
                    <a:lumOff val="40000"/>
                  </a:schemeClr>
                </a:gs>
              </a:gsLst>
              <a:lin ang="108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rot="285316">
            <a:off x="2600008" y="2188143"/>
            <a:ext cx="2912636" cy="4249860"/>
            <a:chOff x="2635534" y="2332401"/>
            <a:chExt cx="2912636" cy="4249860"/>
          </a:xfrm>
        </p:grpSpPr>
        <p:sp>
          <p:nvSpPr>
            <p:cNvPr id="17" name="圆角矩形 24"/>
            <p:cNvSpPr/>
            <p:nvPr/>
          </p:nvSpPr>
          <p:spPr>
            <a:xfrm rot="20935880">
              <a:off x="4403225" y="2752182"/>
              <a:ext cx="249852" cy="383007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878787"/>
                </a:gs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45000">
                  <a:sysClr val="window" lastClr="FFFFFF">
                    <a:lumMod val="85000"/>
                    <a:shade val="67500"/>
                    <a:satMod val="115000"/>
                  </a:sysClr>
                </a:gs>
                <a:gs pos="62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8" name="圆角矩形 34"/>
            <p:cNvSpPr/>
            <p:nvPr/>
          </p:nvSpPr>
          <p:spPr>
            <a:xfrm rot="21057724">
              <a:off x="2635534" y="2332401"/>
              <a:ext cx="2912636" cy="1223618"/>
            </a:xfrm>
            <a:prstGeom prst="roundRect">
              <a:avLst/>
            </a:prstGeom>
            <a:gradFill flip="none" rotWithShape="1"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1">
                    <a:lumMod val="50000"/>
                  </a:schemeClr>
                </a:gs>
                <a:gs pos="28000">
                  <a:srgbClr val="B0E231"/>
                </a:gs>
                <a:gs pos="67000">
                  <a:srgbClr val="A9E020"/>
                </a:gs>
              </a:gsLst>
              <a:lin ang="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 rot="21358116">
            <a:off x="2836300" y="2426446"/>
            <a:ext cx="268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zh-CN" sz="2000" ker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страничка учреждения Вконтакте</a:t>
            </a:r>
            <a:endParaRPr lang="zh-CN" altLang="en-US" sz="2000" ker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 rot="20351600">
            <a:off x="1169634" y="4090100"/>
            <a:ext cx="2747671" cy="2017313"/>
            <a:chOff x="2720501" y="3827532"/>
            <a:chExt cx="2747671" cy="2017313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720501" y="3827532"/>
              <a:ext cx="2730885" cy="2017313"/>
              <a:chOff x="4535140" y="2692680"/>
              <a:chExt cx="2730885" cy="2017313"/>
            </a:xfrm>
          </p:grpSpPr>
          <p:sp>
            <p:nvSpPr>
              <p:cNvPr id="20" name="圆角矩形 29"/>
              <p:cNvSpPr/>
              <p:nvPr/>
            </p:nvSpPr>
            <p:spPr>
              <a:xfrm>
                <a:off x="5685049" y="2708920"/>
                <a:ext cx="189226" cy="2001073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878787"/>
                  </a:gs>
                  <a:gs pos="0">
                    <a:sysClr val="window" lastClr="FFFFFF">
                      <a:lumMod val="85000"/>
                      <a:shade val="30000"/>
                      <a:satMod val="115000"/>
                    </a:sysClr>
                  </a:gs>
                  <a:gs pos="45000">
                    <a:sysClr val="window" lastClr="FFFFFF">
                      <a:lumMod val="85000"/>
                      <a:shade val="67500"/>
                      <a:satMod val="115000"/>
                    </a:sysClr>
                  </a:gs>
                  <a:gs pos="62000">
                    <a:sysClr val="window" lastClr="FFFFFF">
                      <a:lumMod val="85000"/>
                      <a:shade val="100000"/>
                      <a:satMod val="115000"/>
                    </a:sysClr>
                  </a:gs>
                </a:gsLst>
                <a:lin ang="108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21" name="圆角矩形 35"/>
              <p:cNvSpPr/>
              <p:nvPr/>
            </p:nvSpPr>
            <p:spPr>
              <a:xfrm>
                <a:off x="4535140" y="2692680"/>
                <a:ext cx="2730885" cy="952634"/>
              </a:xfrm>
              <a:prstGeom prst="roundRect">
                <a:avLst/>
              </a:prstGeom>
              <a:gradFill flip="none" rotWithShape="1">
                <a:gsLst>
                  <a:gs pos="100000">
                    <a:schemeClr val="accent2">
                      <a:lumMod val="75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24000">
                    <a:schemeClr val="accent3">
                      <a:lumMod val="60000"/>
                      <a:lumOff val="40000"/>
                    </a:schemeClr>
                  </a:gs>
                  <a:gs pos="74000">
                    <a:schemeClr val="accent2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540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2737288" y="3831608"/>
              <a:ext cx="2730884" cy="9130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ru-RU" sz="1600">
                  <a:ln w="50800"/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страничка ВКонтакте </a:t>
              </a:r>
            </a:p>
            <a:p>
              <a:pPr algn="ctr">
                <a:lnSpc>
                  <a:spcPts val="1600"/>
                </a:lnSpc>
              </a:pPr>
              <a:r>
                <a:rPr lang="ru-RU" sz="1600">
                  <a:ln w="50800"/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сообществе «Социальная поддержка </a:t>
              </a:r>
            </a:p>
            <a:p>
              <a:pPr algn="ctr">
                <a:lnSpc>
                  <a:spcPts val="1600"/>
                </a:lnSpc>
              </a:pPr>
              <a:r>
                <a:rPr lang="ru-RU" sz="1600">
                  <a:ln w="50800"/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Ярославской области»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 rot="467327">
            <a:off x="8945559" y="1928636"/>
            <a:ext cx="2730885" cy="4529763"/>
            <a:chOff x="7422998" y="782302"/>
            <a:chExt cx="2730885" cy="434855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7422998" y="782302"/>
              <a:ext cx="2730885" cy="4348557"/>
              <a:chOff x="5964413" y="1337921"/>
              <a:chExt cx="2730885" cy="4348557"/>
            </a:xfrm>
          </p:grpSpPr>
          <p:sp>
            <p:nvSpPr>
              <p:cNvPr id="8" name="圆角矩形 26"/>
              <p:cNvSpPr/>
              <p:nvPr/>
            </p:nvSpPr>
            <p:spPr>
              <a:xfrm rot="535245">
                <a:off x="7035791" y="1961319"/>
                <a:ext cx="255576" cy="3725159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878787"/>
                  </a:gs>
                  <a:gs pos="0">
                    <a:sysClr val="window" lastClr="FFFFFF">
                      <a:lumMod val="85000"/>
                      <a:shade val="30000"/>
                      <a:satMod val="115000"/>
                    </a:sysClr>
                  </a:gs>
                  <a:gs pos="45000">
                    <a:sysClr val="window" lastClr="FFFFFF">
                      <a:lumMod val="85000"/>
                      <a:shade val="67500"/>
                      <a:satMod val="115000"/>
                    </a:sysClr>
                  </a:gs>
                  <a:gs pos="62000">
                    <a:sysClr val="window" lastClr="FFFFFF">
                      <a:lumMod val="85000"/>
                      <a:shade val="100000"/>
                      <a:satMod val="115000"/>
                    </a:sysClr>
                  </a:gs>
                </a:gsLst>
                <a:lin ang="10800000" scaled="1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  <p:sp>
            <p:nvSpPr>
              <p:cNvPr id="9" name="圆角矩形 30"/>
              <p:cNvSpPr/>
              <p:nvPr/>
            </p:nvSpPr>
            <p:spPr>
              <a:xfrm rot="525452">
                <a:off x="5964413" y="1337921"/>
                <a:ext cx="2730885" cy="952634"/>
              </a:xfrm>
              <a:prstGeom prst="roundRect">
                <a:avLst/>
              </a:prstGeom>
              <a:gradFill flip="none" rotWithShape="1">
                <a:gsLst>
                  <a:gs pos="100000">
                    <a:schemeClr val="accent3">
                      <a:lumMod val="50000"/>
                    </a:schemeClr>
                  </a:gs>
                  <a:gs pos="0">
                    <a:schemeClr val="accent3">
                      <a:lumMod val="50000"/>
                    </a:schemeClr>
                  </a:gs>
                  <a:gs pos="18000">
                    <a:schemeClr val="accent3">
                      <a:lumMod val="60000"/>
                      <a:lumOff val="40000"/>
                    </a:schemeClr>
                  </a:gs>
                  <a:gs pos="86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1"/>
              </a:grad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>
                <a:outerShdw blurRad="2540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defRPr/>
                </a:pPr>
                <a:endParaRPr lang="en-US" kern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sp>
          <p:nvSpPr>
            <p:cNvPr id="25" name="Прямоугольник 24"/>
            <p:cNvSpPr/>
            <p:nvPr/>
          </p:nvSpPr>
          <p:spPr>
            <a:xfrm rot="483333">
              <a:off x="7582386" y="782452"/>
              <a:ext cx="235390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>
                  <a:ln w="50800"/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газета «Рыбинская неделя», газета «Черемуха»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 rot="714949">
            <a:off x="4299203" y="3874709"/>
            <a:ext cx="2730885" cy="2102980"/>
            <a:chOff x="3499079" y="1350733"/>
            <a:chExt cx="2730885" cy="2102980"/>
          </a:xfrm>
        </p:grpSpPr>
        <p:sp>
          <p:nvSpPr>
            <p:cNvPr id="29" name="圆角矩形 24"/>
            <p:cNvSpPr/>
            <p:nvPr/>
          </p:nvSpPr>
          <p:spPr>
            <a:xfrm rot="20935880">
              <a:off x="5024319" y="1700562"/>
              <a:ext cx="162855" cy="17531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878787"/>
                </a:gs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45000">
                  <a:sysClr val="window" lastClr="FFFFFF">
                    <a:lumMod val="85000"/>
                    <a:shade val="67500"/>
                    <a:satMod val="115000"/>
                  </a:sysClr>
                </a:gs>
                <a:gs pos="62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0" name="圆角矩形 34"/>
            <p:cNvSpPr/>
            <p:nvPr/>
          </p:nvSpPr>
          <p:spPr>
            <a:xfrm rot="20885052">
              <a:off x="3499079" y="1350733"/>
              <a:ext cx="2730885" cy="952634"/>
            </a:xfrm>
            <a:prstGeom prst="roundRect">
              <a:avLst/>
            </a:prstGeom>
            <a:gradFill flip="none" rotWithShape="1">
              <a:gsLst>
                <a:gs pos="100000">
                  <a:schemeClr val="accent1">
                    <a:lumMod val="50000"/>
                  </a:schemeClr>
                </a:gs>
                <a:gs pos="0">
                  <a:schemeClr val="accent1">
                    <a:lumMod val="50000"/>
                  </a:schemeClr>
                </a:gs>
                <a:gs pos="28000">
                  <a:srgbClr val="B0E231"/>
                </a:gs>
                <a:gs pos="67000">
                  <a:srgbClr val="A9E020"/>
                </a:gs>
              </a:gsLst>
              <a:lin ang="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5824132" y="1794844"/>
            <a:ext cx="24104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>
                <a:ln w="50800"/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портал Ярославской области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7738060" y="3462833"/>
            <a:ext cx="2730885" cy="3129831"/>
            <a:chOff x="6789738" y="2440362"/>
            <a:chExt cx="2730885" cy="2878231"/>
          </a:xfrm>
        </p:grpSpPr>
        <p:sp>
          <p:nvSpPr>
            <p:cNvPr id="11" name="圆角矩形 27"/>
            <p:cNvSpPr/>
            <p:nvPr/>
          </p:nvSpPr>
          <p:spPr>
            <a:xfrm rot="963333">
              <a:off x="7502882" y="2900270"/>
              <a:ext cx="226857" cy="241832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rgbClr val="878787"/>
                </a:gs>
                <a:gs pos="0">
                  <a:sysClr val="window" lastClr="FFFFFF">
                    <a:lumMod val="85000"/>
                    <a:shade val="30000"/>
                    <a:satMod val="115000"/>
                  </a:sysClr>
                </a:gs>
                <a:gs pos="45000">
                  <a:sysClr val="window" lastClr="FFFFFF">
                    <a:lumMod val="85000"/>
                    <a:shade val="67500"/>
                    <a:satMod val="115000"/>
                  </a:sysClr>
                </a:gs>
                <a:gs pos="62000">
                  <a:sysClr val="window" lastClr="FFFFFF">
                    <a:lumMod val="85000"/>
                    <a:shade val="100000"/>
                    <a:satMod val="115000"/>
                  </a:sysClr>
                </a:gs>
              </a:gsLst>
              <a:lin ang="108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12" name="圆角矩形 31"/>
            <p:cNvSpPr/>
            <p:nvPr/>
          </p:nvSpPr>
          <p:spPr>
            <a:xfrm rot="1113809">
              <a:off x="6789738" y="2440362"/>
              <a:ext cx="2730885" cy="952634"/>
            </a:xfrm>
            <a:prstGeom prst="roundRect">
              <a:avLst/>
            </a:prstGeom>
            <a:gradFill flip="none" rotWithShape="1">
              <a:gsLst>
                <a:gs pos="100000">
                  <a:schemeClr val="accent1">
                    <a:lumMod val="75000"/>
                  </a:schemeClr>
                </a:gs>
                <a:gs pos="0">
                  <a:schemeClr val="accent1">
                    <a:lumMod val="75000"/>
                  </a:schemeClr>
                </a:gs>
                <a:gs pos="32000">
                  <a:srgbClr val="B0E231"/>
                </a:gs>
                <a:gs pos="69000">
                  <a:srgbClr val="A9E020"/>
                </a:gs>
              </a:gsLst>
              <a:lin ang="10800000" scaled="1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2540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en-US" kern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 rot="1143301">
            <a:off x="8106185" y="3596819"/>
            <a:ext cx="21487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ln w="50800"/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Портал Ярославля и Ярославской  области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2361" y="4048964"/>
            <a:ext cx="2305259" cy="75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altLang="zh-CN" ker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Сайт учреждения «Кабинет ранней помощи»</a:t>
            </a:r>
            <a:endParaRPr lang="zh-CN" altLang="en-US" ker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grpSp>
        <p:nvGrpSpPr>
          <p:cNvPr id="39" name="Группа 16"/>
          <p:cNvGrpSpPr/>
          <p:nvPr/>
        </p:nvGrpSpPr>
        <p:grpSpPr>
          <a:xfrm>
            <a:off x="5867400" y="247650"/>
            <a:ext cx="5904000" cy="1152000"/>
            <a:chOff x="5094417" y="116472"/>
            <a:chExt cx="6714338" cy="1499468"/>
          </a:xfrm>
        </p:grpSpPr>
        <p:sp>
          <p:nvSpPr>
            <p:cNvPr id="40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1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2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7315201" y="410350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 - РЕКЛАМНАЯ КАМПАНИЯ</a:t>
            </a:r>
          </a:p>
        </p:txBody>
      </p:sp>
    </p:spTree>
    <p:extLst>
      <p:ext uri="{BB962C8B-B14F-4D97-AF65-F5344CB8AC3E}">
        <p14:creationId xmlns:p14="http://schemas.microsoft.com/office/powerpoint/2010/main" val="30301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rcRect l="25255" t="16704" r="16199" b="6122"/>
          <a:stretch>
            <a:fillRect/>
          </a:stretch>
        </p:blipFill>
        <p:spPr>
          <a:xfrm>
            <a:off x="66718" y="263248"/>
            <a:ext cx="6125786" cy="4542128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7B2E26-C3A4-C34B-2EE0-17CBFDB72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3" r="19844" b="9251"/>
          <a:stretch>
            <a:fillRect/>
          </a:stretch>
        </p:blipFill>
        <p:spPr>
          <a:xfrm>
            <a:off x="6095999" y="566049"/>
            <a:ext cx="5716555" cy="492900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9523602-6146-791F-6699-40353E5B6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46877" y="3167494"/>
            <a:ext cx="2184927" cy="2185789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301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" name="Рисунок 39" descr="logo_for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895" y="2832403"/>
            <a:ext cx="3848082" cy="148471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TextBox 1"/>
          <p:cNvSpPr txBox="1"/>
          <p:nvPr/>
        </p:nvSpPr>
        <p:spPr>
          <a:xfrm>
            <a:off x="4313763" y="1326410"/>
            <a:ext cx="3465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Курсы повышения квалификации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30636" y="3149440"/>
            <a:ext cx="1183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err="1"/>
              <a:t>Вебинары</a:t>
            </a:r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3304361" y="3823282"/>
            <a:ext cx="228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Онлайн - стажировки</a:t>
            </a:r>
          </a:p>
        </p:txBody>
      </p:sp>
      <p:pic>
        <p:nvPicPr>
          <p:cNvPr id="7" name="Рисунок 6" descr="NWlPPaOtQek.jpg"/>
          <p:cNvPicPr>
            <a:picLocks noChangeAspect="1"/>
          </p:cNvPicPr>
          <p:nvPr/>
        </p:nvPicPr>
        <p:blipFill>
          <a:blip r:embed="rId3"/>
          <a:srcRect l="16699" t="29204" r="18074" b="34054"/>
          <a:stretch>
            <a:fillRect/>
          </a:stretch>
        </p:blipFill>
        <p:spPr>
          <a:xfrm>
            <a:off x="8250336" y="228617"/>
            <a:ext cx="3752603" cy="21138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 descr="centrr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65" y="5134406"/>
            <a:ext cx="4536374" cy="134184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14999" y="515837"/>
            <a:ext cx="3915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Профессиональная переподготовка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gray">
          <a:xfrm>
            <a:off x="551296" y="660627"/>
            <a:ext cx="2844800" cy="2867025"/>
          </a:xfrm>
          <a:prstGeom prst="ellipse">
            <a:avLst/>
          </a:prstGeom>
          <a:noFill/>
          <a:ln w="9525">
            <a:solidFill>
              <a:srgbClr val="B2B2B2">
                <a:alpha val="50000"/>
              </a:srgbClr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2" name="Group 11"/>
          <p:cNvGrpSpPr/>
          <p:nvPr/>
        </p:nvGrpSpPr>
        <p:grpSpPr>
          <a:xfrm>
            <a:off x="778309" y="909864"/>
            <a:ext cx="2378075" cy="2425700"/>
            <a:chOff x="579" y="1589"/>
            <a:chExt cx="1358" cy="1358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gray">
            <a:xfrm>
              <a:off x="579" y="1589"/>
              <a:ext cx="1358" cy="135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10980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38100">
              <a:solidFill>
                <a:srgbClr val="F8F8F8"/>
              </a:solidFill>
              <a:round/>
            </a:ln>
            <a:effectLst>
              <a:outerShdw dist="45791" dir="3378596" algn="ctr" rotWithShape="0">
                <a:srgbClr val="5F5F5F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gray">
            <a:xfrm>
              <a:off x="635" y="1642"/>
              <a:ext cx="1245" cy="1246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53725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</a:ln>
            <a:effectLst>
              <a:outerShdw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gray">
            <a:xfrm>
              <a:off x="865" y="1880"/>
              <a:ext cx="797" cy="79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shade val="69804"/>
                    <a:invGamma/>
                  </a:schemeClr>
                </a:gs>
                <a:gs pos="100000">
                  <a:schemeClr val="tx2"/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375084" y="476477"/>
            <a:ext cx="3216275" cy="3246437"/>
          </a:xfrm>
          <a:prstGeom prst="ellipse">
            <a:avLst/>
          </a:prstGeom>
          <a:noFill/>
          <a:ln w="19050">
            <a:solidFill>
              <a:srgbClr val="B2B2B2">
                <a:alpha val="50000"/>
              </a:srgbClr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gray">
          <a:xfrm flipH="1">
            <a:off x="1975284" y="236764"/>
            <a:ext cx="0" cy="3736975"/>
          </a:xfrm>
          <a:prstGeom prst="line">
            <a:avLst/>
          </a:prstGeom>
          <a:noFill/>
          <a:ln w="12700">
            <a:solidFill>
              <a:srgbClr val="808080">
                <a:alpha val="50000"/>
              </a:srgbClr>
            </a:solidFill>
            <a:rou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8" name="Group 18"/>
          <p:cNvGrpSpPr/>
          <p:nvPr/>
        </p:nvGrpSpPr>
        <p:grpSpPr>
          <a:xfrm>
            <a:off x="3305216" y="618877"/>
            <a:ext cx="339725" cy="339725"/>
            <a:chOff x="2928" y="2208"/>
            <a:chExt cx="262" cy="262"/>
          </a:xfrm>
        </p:grpSpPr>
        <p:sp>
          <p:nvSpPr>
            <p:cNvPr id="19" name="Oval 19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8627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4" name="Text Box 26"/>
          <p:cNvSpPr txBox="1">
            <a:spLocks noChangeArrowheads="1"/>
          </p:cNvSpPr>
          <p:nvPr/>
        </p:nvSpPr>
        <p:spPr bwMode="gray">
          <a:xfrm>
            <a:off x="927718" y="1710912"/>
            <a:ext cx="2171741" cy="707886"/>
          </a:xfrm>
          <a:prstGeom prst="rect">
            <a:avLst/>
          </a:prstGeom>
          <a:noFill/>
          <a:ln w="9525" algn="ctr">
            <a:noFill/>
            <a:miter lim="800000"/>
          </a:ln>
          <a:effectLst>
            <a:outerShdw dist="28398" dir="1593903" algn="ctr" rotWithShape="0">
              <a:srgbClr val="1C1C1C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F8F8F8"/>
                </a:solidFill>
                <a:latin typeface="Times New Roman" panose="02020603050405020304" pitchFamily="18" charset="0"/>
              </a:rPr>
              <a:t> специалисты РЦ «Здоровье»</a:t>
            </a:r>
            <a:endParaRPr lang="en-US" sz="2000" b="1">
              <a:solidFill>
                <a:srgbClr val="F8F8F8"/>
              </a:solidFill>
              <a:latin typeface="Times New Roman" pitchFamily="18" charset="0"/>
            </a:endParaRPr>
          </a:p>
        </p:txBody>
      </p:sp>
      <p:grpSp>
        <p:nvGrpSpPr>
          <p:cNvPr id="25" name="Group 27"/>
          <p:cNvGrpSpPr/>
          <p:nvPr/>
        </p:nvGrpSpPr>
        <p:grpSpPr>
          <a:xfrm>
            <a:off x="3743285" y="1383104"/>
            <a:ext cx="339725" cy="339725"/>
            <a:chOff x="2928" y="2208"/>
            <a:chExt cx="262" cy="262"/>
          </a:xfrm>
        </p:grpSpPr>
        <p:sp>
          <p:nvSpPr>
            <p:cNvPr id="26" name="Oval 28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8627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Oval 29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8" name="Group 30"/>
          <p:cNvGrpSpPr/>
          <p:nvPr/>
        </p:nvGrpSpPr>
        <p:grpSpPr>
          <a:xfrm>
            <a:off x="3927557" y="2329585"/>
            <a:ext cx="339725" cy="339725"/>
            <a:chOff x="2928" y="2208"/>
            <a:chExt cx="262" cy="262"/>
          </a:xfrm>
        </p:grpSpPr>
        <p:sp>
          <p:nvSpPr>
            <p:cNvPr id="29" name="Oval 31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8627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" name="Oval 32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1" name="Group 33"/>
          <p:cNvGrpSpPr/>
          <p:nvPr/>
        </p:nvGrpSpPr>
        <p:grpSpPr>
          <a:xfrm>
            <a:off x="2783733" y="3786826"/>
            <a:ext cx="339725" cy="339725"/>
            <a:chOff x="2928" y="2208"/>
            <a:chExt cx="262" cy="262"/>
          </a:xfrm>
        </p:grpSpPr>
        <p:sp>
          <p:nvSpPr>
            <p:cNvPr id="32" name="Oval 34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8627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4" name="Group 36"/>
          <p:cNvGrpSpPr/>
          <p:nvPr/>
        </p:nvGrpSpPr>
        <p:grpSpPr>
          <a:xfrm>
            <a:off x="3618923" y="3102841"/>
            <a:ext cx="339725" cy="339725"/>
            <a:chOff x="2928" y="2208"/>
            <a:chExt cx="262" cy="262"/>
          </a:xfrm>
        </p:grpSpPr>
        <p:sp>
          <p:nvSpPr>
            <p:cNvPr id="35" name="Oval 37"/>
            <p:cNvSpPr>
              <a:spLocks noChangeArrowheads="1"/>
            </p:cNvSpPr>
            <p:nvPr/>
          </p:nvSpPr>
          <p:spPr bwMode="gray">
            <a:xfrm>
              <a:off x="2928" y="2208"/>
              <a:ext cx="262" cy="262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8627"/>
                    <a:invGamma/>
                  </a:schemeClr>
                </a:gs>
                <a:gs pos="100000">
                  <a:schemeClr val="tx2"/>
                </a:gs>
              </a:gsLst>
              <a:lin ang="2700000" scaled="1"/>
            </a:gradFill>
            <a:ln w="12700">
              <a:solidFill>
                <a:srgbClr val="F8F8F8"/>
              </a:solidFill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6" name="Oval 38"/>
            <p:cNvSpPr>
              <a:spLocks noChangeArrowheads="1"/>
            </p:cNvSpPr>
            <p:nvPr/>
          </p:nvSpPr>
          <p:spPr bwMode="gray">
            <a:xfrm>
              <a:off x="2949" y="2230"/>
              <a:ext cx="218" cy="218"/>
            </a:xfrm>
            <a:prstGeom prst="ellipse">
              <a:avLst/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63529"/>
                    <a:invGamma/>
                  </a:schemeClr>
                </a:gs>
              </a:gsLst>
              <a:lin ang="2700000" scaled="1"/>
            </a:gradFill>
            <a:ln w="12700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7" name="Рисунок 36" descr="i.jpg"/>
          <p:cNvPicPr>
            <a:picLocks noChangeAspect="1"/>
          </p:cNvPicPr>
          <p:nvPr/>
        </p:nvPicPr>
        <p:blipFill>
          <a:blip r:embed="rId5"/>
          <a:srcRect t="22883" b="28743"/>
          <a:stretch>
            <a:fillRect/>
          </a:stretch>
        </p:blipFill>
        <p:spPr>
          <a:xfrm>
            <a:off x="5347200" y="4599650"/>
            <a:ext cx="6435367" cy="152004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9" name="Прямоугольник 38"/>
          <p:cNvSpPr/>
          <p:nvPr/>
        </p:nvSpPr>
        <p:spPr>
          <a:xfrm>
            <a:off x="4817425" y="2025182"/>
            <a:ext cx="2462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XV Всероссийский форум «Вместе - ради детей! </a:t>
            </a:r>
          </a:p>
        </p:txBody>
      </p:sp>
    </p:spTree>
    <p:extLst>
      <p:ext uri="{BB962C8B-B14F-4D97-AF65-F5344CB8AC3E}">
        <p14:creationId xmlns:p14="http://schemas.microsoft.com/office/powerpoint/2010/main" val="1781970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158" y="3500368"/>
            <a:ext cx="4526842" cy="3395132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10" name="Группа 9"/>
          <p:cNvGrpSpPr/>
          <p:nvPr/>
        </p:nvGrpSpPr>
        <p:grpSpPr>
          <a:xfrm>
            <a:off x="195132" y="4940060"/>
            <a:ext cx="6776572" cy="1913021"/>
            <a:chOff x="7643728" y="4362449"/>
            <a:chExt cx="6034172" cy="2438400"/>
          </a:xfrm>
        </p:grpSpPr>
        <p:sp>
          <p:nvSpPr>
            <p:cNvPr id="11" name="AutoShape 10"/>
            <p:cNvSpPr>
              <a:spLocks noChangeArrowheads="1"/>
            </p:cNvSpPr>
            <p:nvPr/>
          </p:nvSpPr>
          <p:spPr bwMode="ltGray">
            <a:xfrm>
              <a:off x="7829550" y="4362449"/>
              <a:ext cx="5848350" cy="2438400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ltGray">
            <a:xfrm>
              <a:off x="7643728" y="5344114"/>
              <a:ext cx="571895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625" y="1034600"/>
            <a:ext cx="4527248" cy="3395434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sp>
        <p:nvSpPr>
          <p:cNvPr id="9" name="TextBox 50"/>
          <p:cNvSpPr txBox="1">
            <a:spLocks noChangeArrowheads="1"/>
          </p:cNvSpPr>
          <p:nvPr/>
        </p:nvSpPr>
        <p:spPr bwMode="auto">
          <a:xfrm>
            <a:off x="878741" y="5041954"/>
            <a:ext cx="60929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just" eaLnBrk="1" hangingPunct="1">
              <a:buClr>
                <a:srgbClr val="800000"/>
              </a:buClr>
              <a:buSzPct val="150000"/>
            </a:pPr>
            <a:r>
              <a:rPr lang="ru-RU" alt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оказание междисциплинарной командой услуг ранней помощи на дому, направленны на:</a:t>
            </a:r>
          </a:p>
          <a:p>
            <a:pPr algn="just" eaLnBrk="1" hangingPunct="1">
              <a:buClr>
                <a:srgbClr val="800000"/>
              </a:buClr>
              <a:buSzPct val="150000"/>
            </a:pPr>
            <a:r>
              <a:rPr lang="ru-RU" alt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функционирования ребенка и семьи в ЕЖС</a:t>
            </a:r>
          </a:p>
          <a:p>
            <a:pPr algn="just" eaLnBrk="1" hangingPunct="1">
              <a:buClr>
                <a:srgbClr val="800000"/>
              </a:buClr>
              <a:buSzPct val="150000"/>
            </a:pPr>
            <a:r>
              <a:rPr lang="ru-RU" alt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компетенций у родителей и других ухаживающих за ребенком взрослых</a:t>
            </a:r>
          </a:p>
          <a:p>
            <a:pPr algn="just" eaLnBrk="1" hangingPunct="1">
              <a:buClr>
                <a:srgbClr val="800000"/>
              </a:buClr>
              <a:buSzPct val="150000"/>
            </a:pPr>
            <a:r>
              <a:rPr lang="ru-RU" altLang="ru-RU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улучшение качества жизни семьи</a:t>
            </a:r>
            <a:endParaRPr lang="ko-KR" altLang="en-US" sz="160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F462DB-F1BA-51A8-BA8C-9F2CDE294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6" b="16606"/>
          <a:stretch>
            <a:fillRect/>
          </a:stretch>
        </p:blipFill>
        <p:spPr>
          <a:xfrm>
            <a:off x="150428" y="-105769"/>
            <a:ext cx="5738078" cy="5204064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2" name="Группа 6"/>
          <p:cNvGrpSpPr/>
          <p:nvPr/>
        </p:nvGrpSpPr>
        <p:grpSpPr>
          <a:xfrm>
            <a:off x="5477662" y="0"/>
            <a:ext cx="6714338" cy="1499468"/>
            <a:chOff x="5094417" y="116472"/>
            <a:chExt cx="6714338" cy="1499468"/>
          </a:xfrm>
        </p:grpSpPr>
        <p:sp>
          <p:nvSpPr>
            <p:cNvPr id="3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4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552707" y="196594"/>
            <a:ext cx="431321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ВЫЕЗДЫ МЕЖДИСЦИПЛИНАРНЫХ БРИГАД</a:t>
            </a:r>
          </a:p>
        </p:txBody>
      </p:sp>
    </p:spTree>
    <p:extLst>
      <p:ext uri="{BB962C8B-B14F-4D97-AF65-F5344CB8AC3E}">
        <p14:creationId xmlns:p14="http://schemas.microsoft.com/office/powerpoint/2010/main" val="3945991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 t="23943"/>
          <a:stretch>
            <a:fillRect/>
          </a:stretch>
        </p:blipFill>
        <p:spPr bwMode="auto">
          <a:xfrm>
            <a:off x="7622445" y="1880743"/>
            <a:ext cx="4569555" cy="4633798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5"/>
          <a:stretch>
            <a:fillRect/>
          </a:stretch>
        </p:blipFill>
        <p:spPr>
          <a:xfrm rot="16200000" flipH="1">
            <a:off x="3134510" y="1778328"/>
            <a:ext cx="4995960" cy="4216477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3E16EB-4236-D4DC-A3D6-4E5532231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98" y="-335401"/>
            <a:ext cx="3872098" cy="5141377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15" name="Группа 6"/>
          <p:cNvGrpSpPr/>
          <p:nvPr/>
        </p:nvGrpSpPr>
        <p:grpSpPr>
          <a:xfrm>
            <a:off x="5477662" y="0"/>
            <a:ext cx="6714338" cy="1499468"/>
            <a:chOff x="5094417" y="116472"/>
            <a:chExt cx="6714338" cy="1499468"/>
          </a:xfrm>
        </p:grpSpPr>
        <p:sp>
          <p:nvSpPr>
            <p:cNvPr id="16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7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8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 flipH="1">
            <a:off x="0" y="5533901"/>
            <a:ext cx="3733292" cy="1131125"/>
            <a:chOff x="8241283" y="1540964"/>
            <a:chExt cx="3832052" cy="1226177"/>
          </a:xfrm>
        </p:grpSpPr>
        <p:sp>
          <p:nvSpPr>
            <p:cNvPr id="23" name="AutoShape 10"/>
            <p:cNvSpPr>
              <a:spLocks noChangeArrowheads="1"/>
            </p:cNvSpPr>
            <p:nvPr/>
          </p:nvSpPr>
          <p:spPr bwMode="ltGray">
            <a:xfrm flipH="1">
              <a:off x="8241283" y="1540964"/>
              <a:ext cx="3600452" cy="1226177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" name="AutoShape 11"/>
            <p:cNvSpPr>
              <a:spLocks noChangeArrowheads="1"/>
            </p:cNvSpPr>
            <p:nvPr/>
          </p:nvSpPr>
          <p:spPr bwMode="ltGray">
            <a:xfrm flipH="1">
              <a:off x="11368486" y="1969801"/>
              <a:ext cx="704849" cy="475069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552707" y="196594"/>
            <a:ext cx="431321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ВЫЕЗДЫ МЕЖДИСЦИПЛИНАРНЫХ БРИГАД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6565" y="5753243"/>
            <a:ext cx="31034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>
                <a:ln w="50800"/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Первичное  консультирование на дому</a:t>
            </a:r>
            <a:endParaRPr lang="ru-RU" sz="200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45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Группа 6"/>
          <p:cNvGrpSpPr/>
          <p:nvPr/>
        </p:nvGrpSpPr>
        <p:grpSpPr>
          <a:xfrm>
            <a:off x="5177641" y="142504"/>
            <a:ext cx="6660000" cy="1512000"/>
            <a:chOff x="5094417" y="116472"/>
            <a:chExt cx="6714338" cy="1499468"/>
          </a:xfrm>
        </p:grpSpPr>
        <p:sp>
          <p:nvSpPr>
            <p:cNvPr id="8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9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0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11" name="Picture 2" descr="C:\Users\PC2\Desktop\ранняя помощь фото\фото\IMG-20250415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96" b="15124"/>
          <a:stretch>
            <a:fillRect/>
          </a:stretch>
        </p:blipFill>
        <p:spPr bwMode="auto">
          <a:xfrm>
            <a:off x="-258507" y="-1"/>
            <a:ext cx="3992035" cy="372752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PC2\Desktop\ранняя помощь фото\фото\IMG-20250415-WA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" t="27800" b="8603"/>
          <a:stretch>
            <a:fillRect/>
          </a:stretch>
        </p:blipFill>
        <p:spPr bwMode="auto">
          <a:xfrm>
            <a:off x="-256571" y="3429000"/>
            <a:ext cx="3962139" cy="366642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ABA91B-B6C8-1DED-299A-F8DEFCD7E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6" b="29360"/>
          <a:stretch>
            <a:fillRect/>
          </a:stretch>
        </p:blipFill>
        <p:spPr>
          <a:xfrm>
            <a:off x="3666355" y="1368789"/>
            <a:ext cx="4344314" cy="463196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A0DB6D-5158-2F4C-9198-2519A4133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29096"/>
          <a:stretch>
            <a:fillRect/>
          </a:stretch>
        </p:blipFill>
        <p:spPr>
          <a:xfrm>
            <a:off x="7980025" y="1371599"/>
            <a:ext cx="4211976" cy="462561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531ECF-76BA-386E-71AF-73269BB915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3417928"/>
            <a:ext cx="2870200" cy="382693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6" name="TextBox 15"/>
          <p:cNvSpPr txBox="1"/>
          <p:nvPr/>
        </p:nvSpPr>
        <p:spPr>
          <a:xfrm>
            <a:off x="7125195" y="362849"/>
            <a:ext cx="4313217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ВЫЕЗДЫ МЕЖДИСЦИПЛИНАРНЫХ БРИГАД</a:t>
            </a:r>
          </a:p>
        </p:txBody>
      </p:sp>
    </p:spTree>
    <p:extLst>
      <p:ext uri="{BB962C8B-B14F-4D97-AF65-F5344CB8AC3E}">
        <p14:creationId xmlns:p14="http://schemas.microsoft.com/office/powerpoint/2010/main" val="240891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/>
          <a:srcRect t="15748"/>
          <a:stretch>
            <a:fillRect/>
          </a:stretch>
        </p:blipFill>
        <p:spPr bwMode="auto">
          <a:xfrm flipH="1">
            <a:off x="-1" y="3294907"/>
            <a:ext cx="4229100" cy="3563094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83DECFC-9E21-C3AD-1CE6-27E618373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267200" cy="3200400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6B1176-9ECA-38B5-5396-22B56AA41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3992"/>
          <a:stretch>
            <a:fillRect/>
          </a:stretch>
        </p:blipFill>
        <p:spPr>
          <a:xfrm flipH="1">
            <a:off x="4095750" y="737382"/>
            <a:ext cx="4040850" cy="4820224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grpSp>
        <p:nvGrpSpPr>
          <p:cNvPr id="2" name="Группа 6"/>
          <p:cNvGrpSpPr/>
          <p:nvPr/>
        </p:nvGrpSpPr>
        <p:grpSpPr>
          <a:xfrm>
            <a:off x="6534150" y="0"/>
            <a:ext cx="5657850" cy="1238250"/>
            <a:chOff x="5094417" y="116472"/>
            <a:chExt cx="6714338" cy="1499468"/>
          </a:xfrm>
        </p:grpSpPr>
        <p:sp>
          <p:nvSpPr>
            <p:cNvPr id="8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9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0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/>
          <a:srcRect l="4462" t="1" r="-4" b="30647"/>
          <a:stretch>
            <a:fillRect/>
          </a:stretch>
        </p:blipFill>
        <p:spPr bwMode="auto">
          <a:xfrm>
            <a:off x="8072529" y="1365793"/>
            <a:ext cx="4119471" cy="3987257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333AF42-3177-5207-5732-768BA43F4E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5974" y="3371851"/>
            <a:ext cx="3791926" cy="378340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317500"/>
          </a:effectLst>
        </p:spPr>
      </p:pic>
      <p:sp>
        <p:nvSpPr>
          <p:cNvPr id="12" name="TextBox 11"/>
          <p:cNvSpPr txBox="1"/>
          <p:nvPr/>
        </p:nvSpPr>
        <p:spPr>
          <a:xfrm>
            <a:off x="7683336" y="220344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 РАННЕЙ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3491902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tretch>
            <a:fillRect/>
          </a:stretch>
        </p:blipFill>
        <p:spPr bwMode="auto">
          <a:xfrm>
            <a:off x="8725771" y="3902411"/>
            <a:ext cx="3157471" cy="315747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lum/>
          </a:blip>
          <a:stretch>
            <a:fillRect/>
          </a:stretch>
        </p:blipFill>
        <p:spPr bwMode="auto">
          <a:xfrm>
            <a:off x="242254" y="321502"/>
            <a:ext cx="3939602" cy="393960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3" name="Объект 9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42"/>
          <a:stretch>
            <a:fillRect/>
          </a:stretch>
        </p:blipFill>
        <p:spPr>
          <a:xfrm>
            <a:off x="8314945" y="0"/>
            <a:ext cx="3877055" cy="41452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C0A0C9-F1D1-D990-0A17-EE8335BA9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6" b="16514"/>
          <a:stretch>
            <a:fillRect/>
          </a:stretch>
        </p:blipFill>
        <p:spPr>
          <a:xfrm>
            <a:off x="729620" y="3994480"/>
            <a:ext cx="2725178" cy="330021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D15D98-E082-B68D-26AB-4C0FAB1BEF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99"/>
          <a:stretch>
            <a:fillRect/>
          </a:stretch>
        </p:blipFill>
        <p:spPr>
          <a:xfrm>
            <a:off x="4717923" y="349924"/>
            <a:ext cx="3060955" cy="3497681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15" name="Группа 6"/>
          <p:cNvGrpSpPr/>
          <p:nvPr/>
        </p:nvGrpSpPr>
        <p:grpSpPr>
          <a:xfrm>
            <a:off x="228600" y="0"/>
            <a:ext cx="5657850" cy="1238250"/>
            <a:chOff x="5094417" y="116472"/>
            <a:chExt cx="6714338" cy="1499468"/>
          </a:xfrm>
        </p:grpSpPr>
        <p:sp>
          <p:nvSpPr>
            <p:cNvPr id="16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7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8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95C675-FE84-40A2-1067-8C53744C93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289" y="3645725"/>
            <a:ext cx="4283033" cy="321227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0" name="TextBox 19"/>
          <p:cNvSpPr txBox="1"/>
          <p:nvPr/>
        </p:nvSpPr>
        <p:spPr>
          <a:xfrm>
            <a:off x="1662547" y="255969"/>
            <a:ext cx="431321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 РАННЕЙ ПОМОЩИ</a:t>
            </a:r>
          </a:p>
        </p:txBody>
      </p:sp>
    </p:spTree>
    <p:extLst>
      <p:ext uri="{BB962C8B-B14F-4D97-AF65-F5344CB8AC3E}">
        <p14:creationId xmlns:p14="http://schemas.microsoft.com/office/powerpoint/2010/main" val="2151109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E73A8-64E2-E6D8-AA53-D21952D40507}"/>
            </a:ext>
          </a:extLst>
        </p:cNvPr>
        <p:cNvGrpSpPr/>
        <p:nvPr/>
      </p:nvGrpSpPr>
      <p:grpSpPr>
        <a:xfrm>
          <a:off x="0" y="0"/>
          <a:ext cx="0" cy="0"/>
        </a:xfrm>
      </p:grpSpPr>
      <p:grpSp>
        <p:nvGrpSpPr>
          <p:cNvPr id="2" name="Группа 6">
            <a:extLst>
              <a:ext uri="{FF2B5EF4-FFF2-40B4-BE49-F238E27FC236}">
                <a16:creationId xmlns:a16="http://schemas.microsoft.com/office/drawing/2014/main" id="{0B089808-C43B-020D-CE6E-A9B7DBBDFDCD}"/>
              </a:ext>
            </a:extLst>
          </p:cNvPr>
          <p:cNvGrpSpPr/>
          <p:nvPr/>
        </p:nvGrpSpPr>
        <p:grpSpPr>
          <a:xfrm>
            <a:off x="6496050" y="0"/>
            <a:ext cx="5695950" cy="1447800"/>
            <a:chOff x="5094417" y="116472"/>
            <a:chExt cx="6714338" cy="1499468"/>
          </a:xfrm>
        </p:grpSpPr>
        <p:sp>
          <p:nvSpPr>
            <p:cNvPr id="8" name="圆角矩形 6">
              <a:extLst>
                <a:ext uri="{FF2B5EF4-FFF2-40B4-BE49-F238E27FC236}">
                  <a16:creationId xmlns:a16="http://schemas.microsoft.com/office/drawing/2014/main" id="{D1CF6346-A4FD-1F9E-02DB-5C0E020E6841}"/>
                </a:ext>
              </a:extLst>
            </p:cNvPr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9" name="燕尾形 20">
              <a:extLst>
                <a:ext uri="{FF2B5EF4-FFF2-40B4-BE49-F238E27FC236}">
                  <a16:creationId xmlns:a16="http://schemas.microsoft.com/office/drawing/2014/main" id="{EDDB9465-AF21-B9BC-C890-89024ABCF307}"/>
                </a:ext>
              </a:extLst>
            </p:cNvPr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0" name="燕尾形 21">
              <a:extLst>
                <a:ext uri="{FF2B5EF4-FFF2-40B4-BE49-F238E27FC236}">
                  <a16:creationId xmlns:a16="http://schemas.microsoft.com/office/drawing/2014/main" id="{F98C2C46-8BE3-41DE-074A-2FF9743CD2B9}"/>
                </a:ext>
              </a:extLst>
            </p:cNvPr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3F95BD-743F-23E0-D3A2-43C5407DE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7" b="10482"/>
          <a:stretch>
            <a:fillRect/>
          </a:stretch>
        </p:blipFill>
        <p:spPr>
          <a:xfrm>
            <a:off x="168598" y="186749"/>
            <a:ext cx="3025072" cy="368460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AutoShape 2">
            <a:extLst>
              <a:ext uri="{FF2B5EF4-FFF2-40B4-BE49-F238E27FC236}">
                <a16:creationId xmlns:a16="http://schemas.microsoft.com/office/drawing/2014/main" id="{F49DFB8D-0770-2CFF-9B8F-741C90A15D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2BA14F-FC1F-C00A-2C88-355C7E859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1"/>
          <a:stretch>
            <a:fillRect/>
          </a:stretch>
        </p:blipFill>
        <p:spPr>
          <a:xfrm>
            <a:off x="8621486" y="3302453"/>
            <a:ext cx="3349297" cy="35555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3FE6CC1-8389-C5E5-FD61-FA064BB306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" t="13442" r="9389" b="14431"/>
          <a:stretch>
            <a:fillRect/>
          </a:stretch>
        </p:blipFill>
        <p:spPr>
          <a:xfrm>
            <a:off x="8597735" y="1395351"/>
            <a:ext cx="3420095" cy="21128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E31071-4BA6-AB6A-8322-500C86267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87"/>
          <a:stretch>
            <a:fillRect/>
          </a:stretch>
        </p:blipFill>
        <p:spPr>
          <a:xfrm>
            <a:off x="3123208" y="1097746"/>
            <a:ext cx="5437363" cy="544555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B79D396-72AB-2F00-D69F-FFCF36BC2A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39" b="12294"/>
          <a:stretch>
            <a:fillRect/>
          </a:stretch>
        </p:blipFill>
        <p:spPr>
          <a:xfrm>
            <a:off x="190006" y="3660499"/>
            <a:ext cx="3063834" cy="3013433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" name="TextBox 12"/>
          <p:cNvSpPr txBox="1"/>
          <p:nvPr/>
        </p:nvSpPr>
        <p:spPr>
          <a:xfrm>
            <a:off x="7707087" y="469725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 ПРОКАТА</a:t>
            </a:r>
          </a:p>
        </p:txBody>
      </p:sp>
    </p:spTree>
    <p:extLst>
      <p:ext uri="{BB962C8B-B14F-4D97-AF65-F5344CB8AC3E}">
        <p14:creationId xmlns:p14="http://schemas.microsoft.com/office/powerpoint/2010/main" val="2513088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905711-ED97-F2A3-7842-D325518B4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29050" cy="51011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00"/>
          <a:stretch>
            <a:fillRect/>
          </a:stretch>
        </p:blipFill>
        <p:spPr>
          <a:xfrm>
            <a:off x="5789417" y="1581150"/>
            <a:ext cx="6402584" cy="52768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2" name="Группа 6"/>
          <p:cNvGrpSpPr/>
          <p:nvPr/>
        </p:nvGrpSpPr>
        <p:grpSpPr>
          <a:xfrm>
            <a:off x="6496050" y="142504"/>
            <a:ext cx="5695950" cy="1447800"/>
            <a:chOff x="5094417" y="116472"/>
            <a:chExt cx="6714338" cy="1499468"/>
          </a:xfrm>
        </p:grpSpPr>
        <p:sp>
          <p:nvSpPr>
            <p:cNvPr id="8" name="圆角矩形 6"/>
            <p:cNvSpPr/>
            <p:nvPr/>
          </p:nvSpPr>
          <p:spPr>
            <a:xfrm>
              <a:off x="5094417" y="116472"/>
              <a:ext cx="6714338" cy="1499468"/>
            </a:xfrm>
            <a:custGeom>
              <a:gdLst>
                <a:gd name="connsiteX0" fmla="*/ 1289248 w 5969768"/>
                <a:gd name="connsiteY0" fmla="*/ 0 h 1872208"/>
                <a:gd name="connsiteX1" fmla="*/ 5346173 w 5969768"/>
                <a:gd name="connsiteY1" fmla="*/ 0 h 1872208"/>
                <a:gd name="connsiteX2" fmla="*/ 5969768 w 5969768"/>
                <a:gd name="connsiteY2" fmla="*/ 623595 h 1872208"/>
                <a:gd name="connsiteX3" fmla="*/ 5969768 w 5969768"/>
                <a:gd name="connsiteY3" fmla="*/ 1248613 h 1872208"/>
                <a:gd name="connsiteX4" fmla="*/ 5346173 w 5969768"/>
                <a:gd name="connsiteY4" fmla="*/ 1872208 h 1872208"/>
                <a:gd name="connsiteX5" fmla="*/ 1368152 w 5969768"/>
                <a:gd name="connsiteY5" fmla="*/ 1872208 h 1872208"/>
                <a:gd name="connsiteX6" fmla="*/ 1289248 w 5969768"/>
                <a:gd name="connsiteY6" fmla="*/ 1872208 h 1872208"/>
                <a:gd name="connsiteX7" fmla="*/ 407735 w 5969768"/>
                <a:gd name="connsiteY7" fmla="*/ 1872208 h 1872208"/>
                <a:gd name="connsiteX8" fmla="*/ 0 w 5969768"/>
                <a:gd name="connsiteY8" fmla="*/ 1464473 h 1872208"/>
                <a:gd name="connsiteX9" fmla="*/ 0 w 5969768"/>
                <a:gd name="connsiteY9" fmla="*/ 1055807 h 1872208"/>
                <a:gd name="connsiteX10" fmla="*/ 407735 w 5969768"/>
                <a:gd name="connsiteY10" fmla="*/ 648072 h 1872208"/>
                <a:gd name="connsiteX11" fmla="*/ 1368152 w 5969768"/>
                <a:gd name="connsiteY11" fmla="*/ 648072 h 1872208"/>
                <a:gd name="connsiteX12" fmla="*/ 1368152 w 5969768"/>
                <a:gd name="connsiteY12" fmla="*/ 850487 h 1872208"/>
                <a:gd name="connsiteX13" fmla="*/ 488918 w 5969768"/>
                <a:gd name="connsiteY13" fmla="*/ 850487 h 1872208"/>
                <a:gd name="connsiteX14" fmla="*/ 216024 w 5969768"/>
                <a:gd name="connsiteY14" fmla="*/ 1123381 h 1872208"/>
                <a:gd name="connsiteX15" fmla="*/ 216024 w 5969768"/>
                <a:gd name="connsiteY15" fmla="*/ 1396898 h 1872208"/>
                <a:gd name="connsiteX16" fmla="*/ 488918 w 5969768"/>
                <a:gd name="connsiteY16" fmla="*/ 1669792 h 1872208"/>
                <a:gd name="connsiteX17" fmla="*/ 1368152 w 5969768"/>
                <a:gd name="connsiteY17" fmla="*/ 1669792 h 1872208"/>
                <a:gd name="connsiteX18" fmla="*/ 1368152 w 5969768"/>
                <a:gd name="connsiteY18" fmla="*/ 1670095 h 1872208"/>
                <a:gd name="connsiteX19" fmla="*/ 5264789 w 5969768"/>
                <a:gd name="connsiteY19" fmla="*/ 1670095 h 1872208"/>
                <a:gd name="connsiteX20" fmla="*/ 5753744 w 5969768"/>
                <a:gd name="connsiteY20" fmla="*/ 1181140 h 1872208"/>
                <a:gd name="connsiteX21" fmla="*/ 5753744 w 5969768"/>
                <a:gd name="connsiteY21" fmla="*/ 691068 h 1872208"/>
                <a:gd name="connsiteX22" fmla="*/ 5264789 w 5969768"/>
                <a:gd name="connsiteY22" fmla="*/ 202113 h 1872208"/>
                <a:gd name="connsiteX23" fmla="*/ 1289248 w 5969768"/>
                <a:gd name="connsiteY23" fmla="*/ 202113 h 1872208"/>
                <a:gd name="connsiteX24" fmla="*/ 1421432 w 5969768"/>
                <a:gd name="connsiteY24" fmla="*/ 109314 h 1872208"/>
                <a:gd name="connsiteX25" fmla="*/ 1289248 w 5969768"/>
                <a:gd name="connsiteY25" fmla="*/ 0 h 18722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69768" h="1872208">
                  <a:moveTo>
                    <a:pt x="1289248" y="0"/>
                  </a:moveTo>
                  <a:lnTo>
                    <a:pt x="5346173" y="0"/>
                  </a:lnTo>
                  <a:cubicBezTo>
                    <a:pt x="5690575" y="0"/>
                    <a:pt x="5969768" y="279193"/>
                    <a:pt x="5969768" y="623595"/>
                  </a:cubicBezTo>
                  <a:lnTo>
                    <a:pt x="5969768" y="1248613"/>
                  </a:lnTo>
                  <a:cubicBezTo>
                    <a:pt x="5969768" y="1593015"/>
                    <a:pt x="5690575" y="1872208"/>
                    <a:pt x="5346173" y="1872208"/>
                  </a:cubicBezTo>
                  <a:lnTo>
                    <a:pt x="1368152" y="1872208"/>
                  </a:lnTo>
                  <a:lnTo>
                    <a:pt x="1289248" y="1872208"/>
                  </a:lnTo>
                  <a:lnTo>
                    <a:pt x="407735" y="1872208"/>
                  </a:lnTo>
                  <a:cubicBezTo>
                    <a:pt x="182549" y="1872208"/>
                    <a:pt x="0" y="1689659"/>
                    <a:pt x="0" y="1464473"/>
                  </a:cubicBezTo>
                  <a:lnTo>
                    <a:pt x="0" y="1055807"/>
                  </a:lnTo>
                  <a:cubicBezTo>
                    <a:pt x="0" y="830621"/>
                    <a:pt x="182549" y="648072"/>
                    <a:pt x="407735" y="648072"/>
                  </a:cubicBezTo>
                  <a:lnTo>
                    <a:pt x="1368152" y="648072"/>
                  </a:lnTo>
                  <a:lnTo>
                    <a:pt x="1368152" y="850487"/>
                  </a:lnTo>
                  <a:lnTo>
                    <a:pt x="488918" y="850487"/>
                  </a:lnTo>
                  <a:cubicBezTo>
                    <a:pt x="338203" y="850487"/>
                    <a:pt x="216024" y="972666"/>
                    <a:pt x="216024" y="1123381"/>
                  </a:cubicBezTo>
                  <a:lnTo>
                    <a:pt x="216024" y="1396898"/>
                  </a:lnTo>
                  <a:cubicBezTo>
                    <a:pt x="216024" y="1547613"/>
                    <a:pt x="338203" y="1669792"/>
                    <a:pt x="488918" y="1669792"/>
                  </a:cubicBezTo>
                  <a:lnTo>
                    <a:pt x="1368152" y="1669792"/>
                  </a:lnTo>
                  <a:lnTo>
                    <a:pt x="1368152" y="1670095"/>
                  </a:lnTo>
                  <a:lnTo>
                    <a:pt x="5264789" y="1670095"/>
                  </a:lnTo>
                  <a:cubicBezTo>
                    <a:pt x="5534831" y="1670095"/>
                    <a:pt x="5753744" y="1451182"/>
                    <a:pt x="5753744" y="1181140"/>
                  </a:cubicBezTo>
                  <a:lnTo>
                    <a:pt x="5753744" y="691068"/>
                  </a:lnTo>
                  <a:cubicBezTo>
                    <a:pt x="5753744" y="421026"/>
                    <a:pt x="5534831" y="202113"/>
                    <a:pt x="5264789" y="202113"/>
                  </a:cubicBezTo>
                  <a:lnTo>
                    <a:pt x="1289248" y="202113"/>
                  </a:lnTo>
                  <a:cubicBezTo>
                    <a:pt x="1288859" y="161655"/>
                    <a:pt x="1421821" y="149772"/>
                    <a:pt x="1421432" y="109314"/>
                  </a:cubicBezTo>
                  <a:cubicBezTo>
                    <a:pt x="1421821" y="82401"/>
                    <a:pt x="1288859" y="26913"/>
                    <a:pt x="128924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9" name="燕尾形 20"/>
            <p:cNvSpPr/>
            <p:nvPr/>
          </p:nvSpPr>
          <p:spPr>
            <a:xfrm>
              <a:off x="6468979" y="568169"/>
              <a:ext cx="324340" cy="324340"/>
            </a:xfrm>
            <a:prstGeom prst="chevron">
              <a:avLst/>
            </a:prstGeom>
            <a:solidFill>
              <a:srgbClr val="EE8608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0" name="燕尾形 21"/>
            <p:cNvSpPr/>
            <p:nvPr/>
          </p:nvSpPr>
          <p:spPr>
            <a:xfrm>
              <a:off x="6780950" y="568169"/>
              <a:ext cx="324340" cy="324340"/>
            </a:xfrm>
            <a:prstGeom prst="chevron">
              <a:avLst/>
            </a:prstGeom>
            <a:solidFill>
              <a:srgbClr val="BA6906"/>
            </a:solidFill>
            <a:ln w="28575" cap="flat" cmpd="sng" algn="ctr">
              <a:solidFill>
                <a:sysClr val="window" lastClr="FFFFFF"/>
              </a:solidFill>
              <a:prstDash val="solid"/>
            </a:ln>
            <a:effectLst>
              <a:outerShdw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t="6683"/>
          <a:stretch>
            <a:fillRect/>
          </a:stretch>
        </p:blipFill>
        <p:spPr>
          <a:xfrm rot="20528598" flipH="1">
            <a:off x="1933342" y="3034329"/>
            <a:ext cx="3581919" cy="389564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8E103A-4404-C037-1516-620DEE9E4A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258" y="553424"/>
            <a:ext cx="2798942" cy="3731923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11" name="Группа 10"/>
          <p:cNvGrpSpPr/>
          <p:nvPr/>
        </p:nvGrpSpPr>
        <p:grpSpPr>
          <a:xfrm>
            <a:off x="195131" y="5705074"/>
            <a:ext cx="3889981" cy="1152926"/>
            <a:chOff x="7643728" y="4372850"/>
            <a:chExt cx="4372243" cy="2438400"/>
          </a:xfrm>
        </p:grpSpPr>
        <p:sp>
          <p:nvSpPr>
            <p:cNvPr id="12" name="AutoShape 10"/>
            <p:cNvSpPr>
              <a:spLocks noChangeArrowheads="1"/>
            </p:cNvSpPr>
            <p:nvPr/>
          </p:nvSpPr>
          <p:spPr bwMode="ltGray">
            <a:xfrm>
              <a:off x="7903266" y="4372850"/>
              <a:ext cx="4112705" cy="2438400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21176"/>
                    <a:invGamma/>
                  </a:schemeClr>
                </a:gs>
              </a:gsLst>
              <a:lin ang="0" scaled="1"/>
            </a:gradFill>
            <a:ln>
              <a:noFill/>
            </a:ln>
            <a:effectLst>
              <a:softEdge rad="127000"/>
            </a:effectLst>
            <a:extLst>
              <a:ext uri="{91240B29-F687-4F45-9708-019B960494DF}">
                <a14:hiddenLine xmlns:a14="http://schemas.microsoft.com/office/drawing/2010/main" w="381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5003" dir="2928844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ltGray">
            <a:xfrm>
              <a:off x="7643728" y="5247019"/>
              <a:ext cx="571895" cy="672627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FF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41267" y="5961413"/>
            <a:ext cx="3285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Воспользовались услугой </a:t>
            </a:r>
          </a:p>
          <a:p>
            <a:pPr algn="ctr"/>
            <a:r>
              <a:rPr lang="ru-RU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семей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8783" y="624104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 ПРОКАТА</a:t>
            </a:r>
          </a:p>
        </p:txBody>
      </p:sp>
    </p:spTree>
    <p:extLst>
      <p:ext uri="{BB962C8B-B14F-4D97-AF65-F5344CB8AC3E}">
        <p14:creationId xmlns:p14="http://schemas.microsoft.com/office/powerpoint/2010/main" val="2559156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D9F3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2" name="圆角矩形 6"/>
          <p:cNvSpPr/>
          <p:nvPr/>
        </p:nvSpPr>
        <p:spPr>
          <a:xfrm>
            <a:off x="5363362" y="95250"/>
            <a:ext cx="6714338" cy="1269006"/>
          </a:xfrm>
          <a:custGeom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421432 w 5969768"/>
              <a:gd name="connsiteY24" fmla="*/ 109314 h 1872208"/>
              <a:gd name="connsiteX25" fmla="*/ 1289248 w 5969768"/>
              <a:gd name="connsiteY25" fmla="*/ 0 h 1872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60A417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3" name="燕尾形 20"/>
          <p:cNvSpPr/>
          <p:nvPr/>
        </p:nvSpPr>
        <p:spPr>
          <a:xfrm>
            <a:off x="6852224" y="382273"/>
            <a:ext cx="324340" cy="27449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4" name="燕尾形 21"/>
          <p:cNvSpPr/>
          <p:nvPr/>
        </p:nvSpPr>
        <p:spPr>
          <a:xfrm>
            <a:off x="7164195" y="382273"/>
            <a:ext cx="324340" cy="274490"/>
          </a:xfrm>
          <a:prstGeom prst="chevron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6" name="Oval 2"/>
          <p:cNvSpPr>
            <a:spLocks noChangeArrowheads="1"/>
          </p:cNvSpPr>
          <p:nvPr/>
        </p:nvSpPr>
        <p:spPr bwMode="gray">
          <a:xfrm>
            <a:off x="2909115" y="2167122"/>
            <a:ext cx="2743200" cy="2743200"/>
          </a:xfrm>
          <a:prstGeom prst="ellipse">
            <a:avLst/>
          </a:prstGeom>
          <a:gradFill>
            <a:gsLst>
              <a:gs pos="0">
                <a:schemeClr val="accent5">
                  <a:satMod val="103000"/>
                  <a:lumMod val="102000"/>
                  <a:tint val="94000"/>
                </a:schemeClr>
              </a:gs>
              <a:gs pos="5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gray">
          <a:xfrm flipV="1">
            <a:off x="2971800" y="3508248"/>
            <a:ext cx="1886804" cy="123951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gray">
          <a:xfrm>
            <a:off x="4189862" y="2265527"/>
            <a:ext cx="761087" cy="896979"/>
          </a:xfrm>
          <a:prstGeom prst="line">
            <a:avLst/>
          </a:prstGeom>
          <a:ln>
            <a:solidFill>
              <a:srgbClr val="FFFF99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gray">
          <a:xfrm flipH="1">
            <a:off x="3657600" y="3785755"/>
            <a:ext cx="1306998" cy="130486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gray">
          <a:xfrm flipV="1">
            <a:off x="5677469" y="2784141"/>
            <a:ext cx="1569491" cy="57320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1"/>
          <p:cNvGrpSpPr/>
          <p:nvPr/>
        </p:nvGrpSpPr>
        <p:grpSpPr>
          <a:xfrm>
            <a:off x="3304333" y="1195051"/>
            <a:ext cx="1146175" cy="1187450"/>
            <a:chOff x="2067" y="1132"/>
            <a:chExt cx="722" cy="748"/>
          </a:xfrm>
        </p:grpSpPr>
        <p:sp>
          <p:nvSpPr>
            <p:cNvPr id="161" name="Oval 12"/>
            <p:cNvSpPr>
              <a:spLocks noChangeArrowheads="1"/>
            </p:cNvSpPr>
            <p:nvPr/>
          </p:nvSpPr>
          <p:spPr bwMode="gray">
            <a:xfrm>
              <a:off x="2067" y="1132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13"/>
            <p:cNvGrpSpPr/>
            <p:nvPr/>
          </p:nvGrpSpPr>
          <p:grpSpPr>
            <a:xfrm>
              <a:off x="2069" y="1144"/>
              <a:ext cx="680" cy="736"/>
              <a:chOff x="3952" y="1748"/>
              <a:chExt cx="931" cy="1008"/>
            </a:xfrm>
          </p:grpSpPr>
          <p:pic>
            <p:nvPicPr>
              <p:cNvPr id="175" name="Picture 14" descr="circuler_1"/>
              <p:cNvPicPr>
                <a:picLocks noChangeAspect="1" noChangeArrowheads="1"/>
              </p:cNvPicPr>
              <p:nvPr/>
            </p:nvPicPr>
            <p:blipFill>
              <a:blip r:embed="rId2"/>
              <a:stretch>
                <a:fillRect/>
              </a:stretch>
            </p:blipFill>
            <p:spPr bwMode="gray">
              <a:xfrm>
                <a:off x="3955" y="1748"/>
                <a:ext cx="926" cy="935"/>
              </a:xfrm>
              <a:prstGeom prst="rect">
                <a:avLst/>
              </a:prstGeom>
              <a:noFill/>
            </p:spPr>
          </p:pic>
          <p:sp>
            <p:nvSpPr>
              <p:cNvPr id="176" name="Oval 15"/>
              <p:cNvSpPr>
                <a:spLocks noChangeArrowheads="1"/>
              </p:cNvSpPr>
              <p:nvPr/>
            </p:nvSpPr>
            <p:spPr bwMode="gray">
              <a:xfrm>
                <a:off x="3952" y="1748"/>
                <a:ext cx="931" cy="937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77" name="Picture 16" descr="light_shadow1"/>
              <p:cNvPicPr>
                <a:picLocks noChangeAspect="1" noChangeArrowheads="1"/>
              </p:cNvPicPr>
              <p:nvPr/>
            </p:nvPicPr>
            <p:blipFill>
              <a:blip r:embed="rId3"/>
              <a:srcRect t="14285"/>
              <a:stretch>
                <a:fillRect/>
              </a:stretch>
            </p:blipFill>
            <p:spPr bwMode="gray">
              <a:xfrm>
                <a:off x="4017" y="187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6" name="Group 17"/>
              <p:cNvGrpSpPr/>
              <p:nvPr/>
            </p:nvGrpSpPr>
            <p:grpSpPr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7" name="Group 18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85" name="AutoShape 19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6" name="AutoShape 20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7" name="AutoShape 21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8" name="AutoShape 22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" name="Group 23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81" name="AutoShape 24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2" name="AutoShape 25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3" name="AutoShape 26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4" name="AutoShape 27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9" name="Group 28"/>
            <p:cNvGrpSpPr/>
            <p:nvPr/>
          </p:nvGrpSpPr>
          <p:grpSpPr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10" name="Group 29"/>
              <p:cNvGrpSpPr/>
              <p:nvPr/>
            </p:nvGrpSpPr>
            <p:grpSpPr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71" name="AutoShape 30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2" name="AutoShape 31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3" name="AutoShape 32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4" name="AutoShape 33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1" name="Group 34"/>
              <p:cNvGrpSpPr/>
              <p:nvPr/>
            </p:nvGrpSpPr>
            <p:grpSpPr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67" name="AutoShape 35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8" name="AutoShape 36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69" name="AutoShape 37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0" name="AutoShape 38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64" name="Rectangle 39"/>
            <p:cNvSpPr>
              <a:spLocks noChangeArrowheads="1"/>
            </p:cNvSpPr>
            <p:nvPr/>
          </p:nvSpPr>
          <p:spPr bwMode="gray">
            <a:xfrm>
              <a:off x="2341" y="1272"/>
              <a:ext cx="18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  <a:cs typeface="Arial"/>
                </a:rPr>
                <a:t>1</a:t>
              </a:r>
              <a:endParaRPr lang="en-US" sz="1600" b="1">
                <a:solidFill>
                  <a:srgbClr val="000000"/>
                </a:solidFill>
                <a:cs typeface="Arial"/>
              </a:endParaRPr>
            </a:p>
          </p:txBody>
        </p:sp>
      </p:grpSp>
      <p:grpSp>
        <p:nvGrpSpPr>
          <p:cNvPr id="17" name="Group 40"/>
          <p:cNvGrpSpPr/>
          <p:nvPr/>
        </p:nvGrpSpPr>
        <p:grpSpPr>
          <a:xfrm>
            <a:off x="1881603" y="2999493"/>
            <a:ext cx="1209675" cy="1384300"/>
            <a:chOff x="2024" y="1008"/>
            <a:chExt cx="762" cy="872"/>
          </a:xfrm>
        </p:grpSpPr>
        <p:sp>
          <p:nvSpPr>
            <p:cNvPr id="133" name="Oval 41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3" name="Group 42"/>
            <p:cNvGrpSpPr/>
            <p:nvPr/>
          </p:nvGrpSpPr>
          <p:grpSpPr>
            <a:xfrm>
              <a:off x="2024" y="1031"/>
              <a:ext cx="742" cy="849"/>
              <a:chOff x="3890" y="1593"/>
              <a:chExt cx="1016" cy="1163"/>
            </a:xfrm>
          </p:grpSpPr>
          <p:pic>
            <p:nvPicPr>
              <p:cNvPr id="147" name="Picture 43" descr="circuler_1"/>
              <p:cNvPicPr>
                <a:picLocks noChangeAspect="1" noChangeArrowheads="1"/>
              </p:cNvPicPr>
              <p:nvPr/>
            </p:nvPicPr>
            <p:blipFill>
              <a:blip r:embed="rId2"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148" name="Oval 44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49" name="Picture 45" descr="light_shadow1"/>
              <p:cNvPicPr>
                <a:picLocks noChangeAspect="1" noChangeArrowheads="1"/>
              </p:cNvPicPr>
              <p:nvPr/>
            </p:nvPicPr>
            <p:blipFill>
              <a:blip r:embed="rId3"/>
              <a:srcRect t="14285"/>
              <a:stretch>
                <a:fillRect/>
              </a:stretch>
            </p:blipFill>
            <p:spPr bwMode="gray">
              <a:xfrm>
                <a:off x="3890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24" name="Group 46"/>
              <p:cNvGrpSpPr/>
              <p:nvPr/>
            </p:nvGrpSpPr>
            <p:grpSpPr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25" name="Group 47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57" name="AutoShape 48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8" name="AutoShape 49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9" name="AutoShape 50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60" name="AutoShape 51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6" name="Group 52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53" name="AutoShape 53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4" name="AutoShape 54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5" name="AutoShape 55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56" name="AutoShape 56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27" name="Group 57"/>
            <p:cNvGrpSpPr/>
            <p:nvPr/>
          </p:nvGrpSpPr>
          <p:grpSpPr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28" name="Group 58"/>
              <p:cNvGrpSpPr/>
              <p:nvPr/>
            </p:nvGrpSpPr>
            <p:grpSpPr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43" name="AutoShape 59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4" name="AutoShape 60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5" name="AutoShape 61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6" name="AutoShape 62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6" name="Group 63"/>
              <p:cNvGrpSpPr/>
              <p:nvPr/>
            </p:nvGrpSpPr>
            <p:grpSpPr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39" name="AutoShape 64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0" name="AutoShape 65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1" name="AutoShape 66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42" name="AutoShape 67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36" name="Rectangle 68"/>
            <p:cNvSpPr>
              <a:spLocks noChangeArrowheads="1"/>
            </p:cNvSpPr>
            <p:nvPr/>
          </p:nvSpPr>
          <p:spPr bwMode="gray">
            <a:xfrm>
              <a:off x="2341" y="1272"/>
              <a:ext cx="18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  <a:cs typeface="Arial"/>
                </a:rPr>
                <a:t>2</a:t>
              </a:r>
              <a:endParaRPr lang="en-US" sz="1600" b="1">
                <a:solidFill>
                  <a:srgbClr val="000000"/>
                </a:solidFill>
                <a:cs typeface="Arial"/>
              </a:endParaRPr>
            </a:p>
          </p:txBody>
        </p:sp>
      </p:grpSp>
      <p:grpSp>
        <p:nvGrpSpPr>
          <p:cNvPr id="39" name="Group 69"/>
          <p:cNvGrpSpPr/>
          <p:nvPr/>
        </p:nvGrpSpPr>
        <p:grpSpPr>
          <a:xfrm>
            <a:off x="2754656" y="5002421"/>
            <a:ext cx="1146175" cy="1384300"/>
            <a:chOff x="2064" y="1008"/>
            <a:chExt cx="722" cy="872"/>
          </a:xfrm>
        </p:grpSpPr>
        <p:sp>
          <p:nvSpPr>
            <p:cNvPr id="105" name="Oval 70"/>
            <p:cNvSpPr>
              <a:spLocks noChangeArrowheads="1"/>
            </p:cNvSpPr>
            <p:nvPr/>
          </p:nvSpPr>
          <p:spPr bwMode="gray">
            <a:xfrm>
              <a:off x="2064" y="1008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40" name="Group 71"/>
            <p:cNvGrpSpPr/>
            <p:nvPr/>
          </p:nvGrpSpPr>
          <p:grpSpPr>
            <a:xfrm>
              <a:off x="2086" y="1031"/>
              <a:ext cx="680" cy="849"/>
              <a:chOff x="3975" y="1593"/>
              <a:chExt cx="931" cy="1163"/>
            </a:xfrm>
          </p:grpSpPr>
          <p:pic>
            <p:nvPicPr>
              <p:cNvPr id="119" name="Picture 72" descr="circuler_1"/>
              <p:cNvPicPr>
                <a:picLocks noChangeAspect="1" noChangeArrowheads="1"/>
              </p:cNvPicPr>
              <p:nvPr/>
            </p:nvPicPr>
            <p:blipFill>
              <a:blip r:embed="rId2"/>
              <a:stretch>
                <a:fillRect/>
              </a:stretch>
            </p:blipFill>
            <p:spPr bwMode="gray">
              <a:xfrm>
                <a:off x="3975" y="1593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120" name="Oval 73"/>
              <p:cNvSpPr>
                <a:spLocks noChangeArrowheads="1"/>
              </p:cNvSpPr>
              <p:nvPr/>
            </p:nvSpPr>
            <p:spPr bwMode="gray">
              <a:xfrm>
                <a:off x="3975" y="1593"/>
                <a:ext cx="931" cy="937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121" name="Picture 74" descr="light_shadow1"/>
              <p:cNvPicPr>
                <a:picLocks noChangeAspect="1" noChangeArrowheads="1"/>
              </p:cNvPicPr>
              <p:nvPr/>
            </p:nvPicPr>
            <p:blipFill>
              <a:blip r:embed="rId3"/>
              <a:srcRect t="14285"/>
              <a:stretch>
                <a:fillRect/>
              </a:stretch>
            </p:blipFill>
            <p:spPr bwMode="gray">
              <a:xfrm>
                <a:off x="3984" y="1632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50" name="Group 75"/>
              <p:cNvGrpSpPr/>
              <p:nvPr/>
            </p:nvGrpSpPr>
            <p:grpSpPr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51" name="Group 76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29" name="AutoShape 77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0" name="AutoShape 78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1" name="AutoShape 79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32" name="AutoShape 80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" name="Group 81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125" name="AutoShape 82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6" name="AutoShape 83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7" name="AutoShape 84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28" name="AutoShape 85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4" name="Group 86"/>
            <p:cNvGrpSpPr/>
            <p:nvPr/>
          </p:nvGrpSpPr>
          <p:grpSpPr>
            <a:xfrm rot="-3733502" flipH="1" flipV="1">
              <a:off x="2362" y="1505"/>
              <a:ext cx="527" cy="128"/>
              <a:chOff x="2532" y="1051"/>
              <a:chExt cx="893" cy="246"/>
            </a:xfrm>
          </p:grpSpPr>
          <p:grpSp>
            <p:nvGrpSpPr>
              <p:cNvPr id="66" name="Group 87"/>
              <p:cNvGrpSpPr/>
              <p:nvPr/>
            </p:nvGrpSpPr>
            <p:grpSpPr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115" name="AutoShape 88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6" name="AutoShape 89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7" name="AutoShape 90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8" name="AutoShape 91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67" name="Group 92"/>
              <p:cNvGrpSpPr/>
              <p:nvPr/>
            </p:nvGrpSpPr>
            <p:grpSpPr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111" name="AutoShape 93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2" name="AutoShape 94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3" name="AutoShape 95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14" name="AutoShape 96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108" name="Rectangle 97"/>
            <p:cNvSpPr>
              <a:spLocks noChangeArrowheads="1"/>
            </p:cNvSpPr>
            <p:nvPr/>
          </p:nvSpPr>
          <p:spPr bwMode="gray">
            <a:xfrm>
              <a:off x="2341" y="1272"/>
              <a:ext cx="18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  <a:cs typeface="Arial"/>
                </a:rPr>
                <a:t>3</a:t>
              </a:r>
              <a:endParaRPr lang="en-US" sz="1600" b="1">
                <a:solidFill>
                  <a:srgbClr val="000000"/>
                </a:solidFill>
                <a:cs typeface="Arial"/>
              </a:endParaRPr>
            </a:p>
          </p:txBody>
        </p:sp>
      </p:grpSp>
      <p:grpSp>
        <p:nvGrpSpPr>
          <p:cNvPr id="68" name="Group 98"/>
          <p:cNvGrpSpPr/>
          <p:nvPr/>
        </p:nvGrpSpPr>
        <p:grpSpPr>
          <a:xfrm>
            <a:off x="6790201" y="4051437"/>
            <a:ext cx="1157288" cy="1271588"/>
            <a:chOff x="2255" y="1199"/>
            <a:chExt cx="729" cy="801"/>
          </a:xfrm>
        </p:grpSpPr>
        <p:sp>
          <p:nvSpPr>
            <p:cNvPr id="77" name="Oval 99"/>
            <p:cNvSpPr>
              <a:spLocks noChangeArrowheads="1"/>
            </p:cNvSpPr>
            <p:nvPr/>
          </p:nvSpPr>
          <p:spPr bwMode="gray">
            <a:xfrm>
              <a:off x="2255" y="1199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8" name="Group 100"/>
            <p:cNvGrpSpPr/>
            <p:nvPr/>
          </p:nvGrpSpPr>
          <p:grpSpPr>
            <a:xfrm>
              <a:off x="2302" y="1245"/>
              <a:ext cx="682" cy="745"/>
              <a:chOff x="4267" y="1885"/>
              <a:chExt cx="933" cy="1020"/>
            </a:xfrm>
          </p:grpSpPr>
          <p:pic>
            <p:nvPicPr>
              <p:cNvPr id="91" name="Picture 101" descr="circuler_1"/>
              <p:cNvPicPr>
                <a:picLocks noChangeAspect="1" noChangeArrowheads="1"/>
              </p:cNvPicPr>
              <p:nvPr/>
            </p:nvPicPr>
            <p:blipFill>
              <a:blip r:embed="rId2"/>
              <a:stretch>
                <a:fillRect/>
              </a:stretch>
            </p:blipFill>
            <p:spPr bwMode="gray">
              <a:xfrm>
                <a:off x="4267" y="1885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92" name="Oval 102"/>
              <p:cNvSpPr>
                <a:spLocks noChangeArrowheads="1"/>
              </p:cNvSpPr>
              <p:nvPr/>
            </p:nvSpPr>
            <p:spPr bwMode="gray">
              <a:xfrm>
                <a:off x="4269" y="1885"/>
                <a:ext cx="931" cy="937"/>
              </a:xfrm>
              <a:prstGeom prst="ellipse">
                <a:avLst/>
              </a:prstGeom>
              <a:solidFill>
                <a:srgbClr val="A9E020"/>
              </a:solidFill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93" name="Picture 103" descr="light_shadow1"/>
              <p:cNvPicPr>
                <a:picLocks noChangeAspect="1" noChangeArrowheads="1"/>
              </p:cNvPicPr>
              <p:nvPr/>
            </p:nvPicPr>
            <p:blipFill>
              <a:blip r:embed="rId3"/>
              <a:srcRect t="14285"/>
              <a:stretch>
                <a:fillRect/>
              </a:stretch>
            </p:blipFill>
            <p:spPr bwMode="gray">
              <a:xfrm>
                <a:off x="4451" y="2320"/>
                <a:ext cx="681" cy="585"/>
              </a:xfrm>
              <a:prstGeom prst="rect">
                <a:avLst/>
              </a:prstGeom>
              <a:noFill/>
            </p:spPr>
          </p:pic>
          <p:grpSp>
            <p:nvGrpSpPr>
              <p:cNvPr id="79" name="Group 104"/>
              <p:cNvGrpSpPr/>
              <p:nvPr/>
            </p:nvGrpSpPr>
            <p:grpSpPr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81" name="Group 105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101" name="AutoShape 106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2" name="AutoShape 107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3" name="AutoShape 108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4" name="AutoShape 109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" name="Group 110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97" name="AutoShape 111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8" name="AutoShape 112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9" name="AutoShape 113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00" name="AutoShape 114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94" name="Group 115"/>
            <p:cNvGrpSpPr/>
            <p:nvPr/>
          </p:nvGrpSpPr>
          <p:grpSpPr>
            <a:xfrm rot="-3733502" flipH="1" flipV="1">
              <a:off x="2314" y="1519"/>
              <a:ext cx="672" cy="289"/>
              <a:chOff x="2532" y="770"/>
              <a:chExt cx="1139" cy="555"/>
            </a:xfrm>
          </p:grpSpPr>
          <p:grpSp>
            <p:nvGrpSpPr>
              <p:cNvPr id="95" name="Group 116"/>
              <p:cNvGrpSpPr/>
              <p:nvPr/>
            </p:nvGrpSpPr>
            <p:grpSpPr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87" name="AutoShape 117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8" name="AutoShape 118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9" name="AutoShape 119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0" name="AutoShape 120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96" name="Group 121"/>
              <p:cNvGrpSpPr/>
              <p:nvPr/>
            </p:nvGrpSpPr>
            <p:grpSpPr>
              <a:xfrm rot="1353540">
                <a:off x="2754" y="770"/>
                <a:ext cx="917" cy="555"/>
                <a:chOff x="1565" y="1984"/>
                <a:chExt cx="1380" cy="833"/>
              </a:xfrm>
            </p:grpSpPr>
            <p:sp>
              <p:nvSpPr>
                <p:cNvPr id="83" name="AutoShape 122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4" name="AutoShape 123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5" name="AutoShape 124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6" name="AutoShape 125"/>
                <p:cNvSpPr>
                  <a:spLocks noChangeArrowheads="1"/>
                </p:cNvSpPr>
                <p:nvPr/>
              </p:nvSpPr>
              <p:spPr bwMode="white">
                <a:xfrm rot="6906312">
                  <a:off x="2423" y="1690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80" name="Rectangle 126"/>
            <p:cNvSpPr>
              <a:spLocks noChangeArrowheads="1"/>
            </p:cNvSpPr>
            <p:nvPr/>
          </p:nvSpPr>
          <p:spPr bwMode="gray">
            <a:xfrm>
              <a:off x="2581" y="1471"/>
              <a:ext cx="18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  <a:cs typeface="Arial"/>
                </a:rPr>
                <a:t>4</a:t>
              </a:r>
              <a:endParaRPr lang="en-US" sz="1600" b="1">
                <a:solidFill>
                  <a:srgbClr val="000000"/>
                </a:solidFill>
                <a:cs typeface="Arial"/>
              </a:endParaRPr>
            </a:p>
          </p:txBody>
        </p:sp>
      </p:grpSp>
      <p:grpSp>
        <p:nvGrpSpPr>
          <p:cNvPr id="106" name="Group 127"/>
          <p:cNvGrpSpPr/>
          <p:nvPr/>
        </p:nvGrpSpPr>
        <p:grpSpPr>
          <a:xfrm>
            <a:off x="7141843" y="1863554"/>
            <a:ext cx="1220788" cy="1214438"/>
            <a:chOff x="2214" y="1200"/>
            <a:chExt cx="769" cy="765"/>
          </a:xfrm>
        </p:grpSpPr>
        <p:sp>
          <p:nvSpPr>
            <p:cNvPr id="49" name="Oval 128"/>
            <p:cNvSpPr>
              <a:spLocks noChangeArrowheads="1"/>
            </p:cNvSpPr>
            <p:nvPr/>
          </p:nvSpPr>
          <p:spPr bwMode="gray">
            <a:xfrm>
              <a:off x="2214" y="1200"/>
              <a:ext cx="722" cy="727"/>
            </a:xfrm>
            <a:prstGeom prst="ellipse">
              <a:avLst/>
            </a:prstGeom>
            <a:solidFill>
              <a:srgbClr val="EAEAEA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" name="Group 129"/>
            <p:cNvGrpSpPr/>
            <p:nvPr/>
          </p:nvGrpSpPr>
          <p:grpSpPr>
            <a:xfrm>
              <a:off x="2258" y="1245"/>
              <a:ext cx="725" cy="700"/>
              <a:chOff x="4212" y="1887"/>
              <a:chExt cx="993" cy="959"/>
            </a:xfrm>
          </p:grpSpPr>
          <p:pic>
            <p:nvPicPr>
              <p:cNvPr id="63" name="Picture 130" descr="circuler_1"/>
              <p:cNvPicPr>
                <a:picLocks noChangeAspect="1" noChangeArrowheads="1"/>
              </p:cNvPicPr>
              <p:nvPr/>
            </p:nvPicPr>
            <p:blipFill>
              <a:blip r:embed="rId4"/>
              <a:stretch>
                <a:fillRect/>
              </a:stretch>
            </p:blipFill>
            <p:spPr bwMode="gray">
              <a:xfrm>
                <a:off x="4212" y="1887"/>
                <a:ext cx="925" cy="935"/>
              </a:xfrm>
              <a:prstGeom prst="rect">
                <a:avLst/>
              </a:prstGeom>
              <a:noFill/>
            </p:spPr>
          </p:pic>
          <p:sp>
            <p:nvSpPr>
              <p:cNvPr id="64" name="Oval 131"/>
              <p:cNvSpPr>
                <a:spLocks noChangeArrowheads="1"/>
              </p:cNvSpPr>
              <p:nvPr/>
            </p:nvSpPr>
            <p:spPr bwMode="gray">
              <a:xfrm>
                <a:off x="4212" y="1887"/>
                <a:ext cx="931" cy="937"/>
              </a:xfrm>
              <a:prstGeom prst="ellipse">
                <a:avLst/>
              </a:prstGeom>
              <a:solidFill>
                <a:srgbClr val="60A417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65" name="Picture 132" descr="light_shadow1"/>
              <p:cNvPicPr>
                <a:picLocks noChangeAspect="1" noChangeArrowheads="1"/>
              </p:cNvPicPr>
              <p:nvPr/>
            </p:nvPicPr>
            <p:blipFill>
              <a:blip r:embed="rId3"/>
              <a:srcRect t="14285"/>
              <a:stretch>
                <a:fillRect/>
              </a:stretch>
            </p:blipFill>
            <p:spPr bwMode="gray">
              <a:xfrm>
                <a:off x="4523" y="2261"/>
                <a:ext cx="682" cy="585"/>
              </a:xfrm>
              <a:prstGeom prst="rect">
                <a:avLst/>
              </a:prstGeom>
              <a:noFill/>
            </p:spPr>
          </p:pic>
          <p:grpSp>
            <p:nvGrpSpPr>
              <p:cNvPr id="109" name="Group 133"/>
              <p:cNvGrpSpPr/>
              <p:nvPr/>
            </p:nvGrpSpPr>
            <p:grpSpPr>
              <a:xfrm rot="-3733502" flipH="1" flipV="1">
                <a:off x="4256" y="2247"/>
                <a:ext cx="820" cy="198"/>
                <a:chOff x="2532" y="1051"/>
                <a:chExt cx="893" cy="246"/>
              </a:xfrm>
            </p:grpSpPr>
            <p:grpSp>
              <p:nvGrpSpPr>
                <p:cNvPr id="110" name="Group 134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73" name="AutoShape 135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4" name="AutoShape 136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5" name="AutoShape 137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6" name="AutoShape 138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22" name="Group 139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69" name="AutoShape 140"/>
                  <p:cNvSpPr>
                    <a:spLocks noChangeArrowheads="1"/>
                  </p:cNvSpPr>
                  <p:nvPr/>
                </p:nvSpPr>
                <p:spPr bwMode="white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0" name="AutoShape 141"/>
                  <p:cNvSpPr>
                    <a:spLocks noChangeArrowheads="1"/>
                  </p:cNvSpPr>
                  <p:nvPr/>
                </p:nvSpPr>
                <p:spPr bwMode="white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1" name="AutoShape 142"/>
                  <p:cNvSpPr>
                    <a:spLocks noChangeArrowheads="1"/>
                  </p:cNvSpPr>
                  <p:nvPr/>
                </p:nvSpPr>
                <p:spPr bwMode="white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2" name="AutoShape 143"/>
                  <p:cNvSpPr>
                    <a:spLocks noChangeArrowheads="1"/>
                  </p:cNvSpPr>
                  <p:nvPr/>
                </p:nvSpPr>
                <p:spPr bwMode="white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123" name="Group 144"/>
            <p:cNvGrpSpPr/>
            <p:nvPr/>
          </p:nvGrpSpPr>
          <p:grpSpPr>
            <a:xfrm rot="-3733502" flipH="1" flipV="1">
              <a:off x="2374" y="1481"/>
              <a:ext cx="623" cy="346"/>
              <a:chOff x="2532" y="664"/>
              <a:chExt cx="1056" cy="665"/>
            </a:xfrm>
          </p:grpSpPr>
          <p:grpSp>
            <p:nvGrpSpPr>
              <p:cNvPr id="124" name="Group 145"/>
              <p:cNvGrpSpPr/>
              <p:nvPr/>
            </p:nvGrpSpPr>
            <p:grpSpPr>
              <a:xfrm>
                <a:off x="2532" y="701"/>
                <a:ext cx="1056" cy="536"/>
                <a:chOff x="1565" y="2039"/>
                <a:chExt cx="1589" cy="808"/>
              </a:xfrm>
            </p:grpSpPr>
            <p:sp>
              <p:nvSpPr>
                <p:cNvPr id="59" name="AutoShape 146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0" name="AutoShape 147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1" name="AutoShape 148"/>
                <p:cNvSpPr>
                  <a:spLocks noChangeArrowheads="1"/>
                </p:cNvSpPr>
                <p:nvPr/>
              </p:nvSpPr>
              <p:spPr bwMode="white">
                <a:xfrm rot="6373927">
                  <a:off x="2632" y="1745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2" name="AutoShape 149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134" name="Group 150"/>
              <p:cNvGrpSpPr/>
              <p:nvPr/>
            </p:nvGrpSpPr>
            <p:grpSpPr>
              <a:xfrm rot="1353540">
                <a:off x="2847" y="664"/>
                <a:ext cx="668" cy="665"/>
                <a:chOff x="1678" y="1849"/>
                <a:chExt cx="1005" cy="998"/>
              </a:xfrm>
            </p:grpSpPr>
            <p:sp>
              <p:nvSpPr>
                <p:cNvPr id="55" name="AutoShape 151"/>
                <p:cNvSpPr>
                  <a:spLocks noChangeArrowheads="1"/>
                </p:cNvSpPr>
                <p:nvPr/>
              </p:nvSpPr>
              <p:spPr bwMode="white">
                <a:xfrm rot="5263130">
                  <a:off x="1972" y="1555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6" name="AutoShape 152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7" name="AutoShape 153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58" name="AutoShape 154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99"/>
                  </a:srgbClr>
                </a:solidFill>
                <a:ln w="9525">
                  <a:noFill/>
                  <a:miter lim="800000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52" name="Rectangle 155"/>
            <p:cNvSpPr>
              <a:spLocks noChangeArrowheads="1"/>
            </p:cNvSpPr>
            <p:nvPr/>
          </p:nvSpPr>
          <p:spPr bwMode="gray">
            <a:xfrm>
              <a:off x="2486" y="1472"/>
              <a:ext cx="181" cy="213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>
              <a:spAutoFit/>
              <a:flatTx/>
            </a:bodyPr>
            <a:lstStyle/>
            <a:p>
              <a:pPr algn="ctr"/>
              <a:r>
                <a:rPr lang="ru-RU" sz="1600" b="1">
                  <a:solidFill>
                    <a:srgbClr val="000000"/>
                  </a:solidFill>
                  <a:cs typeface="Arial"/>
                </a:rPr>
                <a:t>5</a:t>
              </a:r>
              <a:endParaRPr lang="en-US" sz="1600" b="1">
                <a:solidFill>
                  <a:srgbClr val="000000"/>
                </a:solidFill>
                <a:cs typeface="Arial"/>
              </a:endParaRPr>
            </a:p>
          </p:txBody>
        </p:sp>
      </p:grpSp>
      <p:grpSp>
        <p:nvGrpSpPr>
          <p:cNvPr id="190" name="Группа 189"/>
          <p:cNvGrpSpPr/>
          <p:nvPr/>
        </p:nvGrpSpPr>
        <p:grpSpPr>
          <a:xfrm>
            <a:off x="4653116" y="3014230"/>
            <a:ext cx="895350" cy="895350"/>
            <a:chOff x="4653116" y="3014230"/>
            <a:chExt cx="895350" cy="895350"/>
          </a:xfrm>
        </p:grpSpPr>
        <p:sp>
          <p:nvSpPr>
            <p:cNvPr id="22" name="Oval 9"/>
            <p:cNvSpPr>
              <a:spLocks noChangeArrowheads="1"/>
            </p:cNvSpPr>
            <p:nvPr/>
          </p:nvSpPr>
          <p:spPr bwMode="gray">
            <a:xfrm>
              <a:off x="4653116" y="3014230"/>
              <a:ext cx="895350" cy="895350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9525" algn="ctr">
              <a:noFill/>
              <a:rou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5" name="Group 156"/>
            <p:cNvGrpSpPr/>
            <p:nvPr/>
          </p:nvGrpSpPr>
          <p:grpSpPr>
            <a:xfrm rot="4976862" flipH="1">
              <a:off x="4840441" y="3188855"/>
              <a:ext cx="673100" cy="647700"/>
              <a:chOff x="1944" y="1111"/>
              <a:chExt cx="204" cy="196"/>
            </a:xfrm>
          </p:grpSpPr>
          <p:pic>
            <p:nvPicPr>
              <p:cNvPr id="34" name="Picture 157" descr="circuler_1"/>
              <p:cNvPicPr>
                <a:picLocks noChangeAspect="1" noChangeArrowheads="1"/>
              </p:cNvPicPr>
              <p:nvPr/>
            </p:nvPicPr>
            <p:blipFill>
              <a:blip r:embed="rId5"/>
              <a:stretch>
                <a:fillRect/>
              </a:stretch>
            </p:blipFill>
            <p:spPr bwMode="gray">
              <a:xfrm flipH="1">
                <a:off x="1961" y="1124"/>
                <a:ext cx="174" cy="172"/>
              </a:xfrm>
              <a:prstGeom prst="rect">
                <a:avLst/>
              </a:prstGeom>
              <a:noFill/>
            </p:spPr>
          </p:pic>
          <p:sp>
            <p:nvSpPr>
              <p:cNvPr id="35" name="Oval 158"/>
              <p:cNvSpPr>
                <a:spLocks noChangeArrowheads="1"/>
              </p:cNvSpPr>
              <p:nvPr/>
            </p:nvSpPr>
            <p:spPr bwMode="gray">
              <a:xfrm flipH="1">
                <a:off x="1962" y="1124"/>
                <a:ext cx="173" cy="17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shade val="46275"/>
                      <a:invGamma/>
                    </a:schemeClr>
                  </a:gs>
                  <a:gs pos="50000">
                    <a:schemeClr val="bg2">
                      <a:alpha val="50000"/>
                    </a:schemeClr>
                  </a:gs>
                  <a:gs pos="100000">
                    <a:schemeClr val="bg2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9525" algn="ctr">
                <a:noFill/>
                <a:rou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37" name="Group 159"/>
              <p:cNvGrpSpPr/>
              <p:nvPr/>
            </p:nvGrpSpPr>
            <p:grpSpPr>
              <a:xfrm rot="1297425" flipV="1">
                <a:off x="1971" y="1258"/>
                <a:ext cx="151" cy="37"/>
                <a:chOff x="2532" y="1051"/>
                <a:chExt cx="893" cy="246"/>
              </a:xfrm>
            </p:grpSpPr>
            <p:grpSp>
              <p:nvGrpSpPr>
                <p:cNvPr id="138" name="Group 160"/>
                <p:cNvGrpSpPr/>
                <p:nvPr/>
              </p:nvGrpSpPr>
              <p:grpSpPr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45" name="AutoShape 161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6" name="AutoShape 162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7" name="AutoShape 163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8" name="AutoShape 164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50" name="Group 165"/>
                <p:cNvGrpSpPr/>
                <p:nvPr/>
              </p:nvGrpSpPr>
              <p:grpSpPr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41" name="AutoShape 166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" name="AutoShape 167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" name="AutoShape 168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4" name="AutoShape 169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37" name="Arc 170"/>
              <p:cNvSpPr/>
              <p:nvPr/>
            </p:nvSpPr>
            <p:spPr bwMode="gray">
              <a:xfrm rot="25447716">
                <a:off x="1948" y="1107"/>
                <a:ext cx="196" cy="204"/>
              </a:xfrm>
              <a:custGeom>
                <a:gdLst>
                  <a:gd name="G0" fmla="+- 21600 0 0"/>
                  <a:gd name="G1" fmla="+- 21600 0 0"/>
                  <a:gd name="G2" fmla="+- 21600 0 0"/>
                  <a:gd name="T0" fmla="*/ 3603 w 43200"/>
                  <a:gd name="T1" fmla="*/ 33545 h 43155"/>
                  <a:gd name="T2" fmla="*/ 22996 w 43200"/>
                  <a:gd name="T3" fmla="*/ 43155 h 43155"/>
                  <a:gd name="T4" fmla="*/ 21600 w 43200"/>
                  <a:gd name="T5" fmla="*/ 21600 h 43155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155" fill="none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</a:path>
                  <a:path w="43200" h="43155" stroke="0" extrusionOk="0">
                    <a:moveTo>
                      <a:pt x="3603" y="33544"/>
                    </a:moveTo>
                    <a:cubicBezTo>
                      <a:pt x="1253" y="30004"/>
                      <a:pt x="0" y="258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2987"/>
                      <a:pt x="34359" y="42418"/>
                      <a:pt x="22995" y="4315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ysDot"/>
                <a:round/>
                <a:tailEnd type="triangle" w="sm" len="sm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pic>
            <p:nvPicPr>
              <p:cNvPr id="38" name="Picture 171" descr="light_shadow1"/>
              <p:cNvPicPr>
                <a:picLocks noChangeAspect="1" noChangeArrowheads="1"/>
              </p:cNvPicPr>
              <p:nvPr/>
            </p:nvPicPr>
            <p:blipFill>
              <a:blip r:embed="rId6"/>
              <a:srcRect t="23740"/>
              <a:stretch>
                <a:fillRect/>
              </a:stretch>
            </p:blipFill>
            <p:spPr bwMode="gray">
              <a:xfrm rot="2569845" flipH="1">
                <a:off x="2015" y="1139"/>
                <a:ext cx="129" cy="84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9" name="AutoShape 172"/>
          <p:cNvSpPr/>
          <p:nvPr/>
        </p:nvSpPr>
        <p:spPr bwMode="auto">
          <a:xfrm>
            <a:off x="9213104" y="2034933"/>
            <a:ext cx="1806326" cy="366712"/>
          </a:xfrm>
          <a:prstGeom prst="accentCallout2">
            <a:avLst>
              <a:gd name="adj1" fmla="val 31167"/>
              <a:gd name="adj2" fmla="val -5046"/>
              <a:gd name="adj3" fmla="val 31167"/>
              <a:gd name="adj4" fmla="val -38907"/>
              <a:gd name="adj5" fmla="val 86843"/>
              <a:gd name="adj6" fmla="val -50508"/>
            </a:avLst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tailEnd type="diamond" w="med" len="med"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/>
            <a:r>
              <a:rPr lang="ru-RU" sz="160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Тиражирование и трансляция опыта</a:t>
            </a:r>
            <a:endParaRPr lang="en-US" sz="1600">
              <a:ln w="50800"/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AutoShape 173"/>
          <p:cNvSpPr/>
          <p:nvPr/>
        </p:nvSpPr>
        <p:spPr bwMode="auto">
          <a:xfrm>
            <a:off x="8526166" y="4318278"/>
            <a:ext cx="1859606" cy="598065"/>
          </a:xfrm>
          <a:prstGeom prst="accentCallout2">
            <a:avLst>
              <a:gd name="adj1" fmla="val 29148"/>
              <a:gd name="adj2" fmla="val -5046"/>
              <a:gd name="adj3" fmla="val 29148"/>
              <a:gd name="adj4" fmla="val -5046"/>
              <a:gd name="adj5" fmla="val 64187"/>
              <a:gd name="adj6" fmla="val -27721"/>
            </a:avLst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tailEnd type="diamond" w="med" len="med"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/>
            <a:r>
              <a:rPr lang="ru-RU" sz="160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качества предоставления услуг</a:t>
            </a:r>
            <a:endParaRPr lang="en-US" sz="1600">
              <a:ln w="50800"/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AutoShape 174"/>
          <p:cNvSpPr/>
          <p:nvPr/>
        </p:nvSpPr>
        <p:spPr bwMode="auto">
          <a:xfrm>
            <a:off x="722659" y="774320"/>
            <a:ext cx="2057276" cy="648072"/>
          </a:xfrm>
          <a:prstGeom prst="accentCallout2">
            <a:avLst>
              <a:gd name="adj1" fmla="val 43796"/>
              <a:gd name="adj2" fmla="val 104782"/>
              <a:gd name="adj3" fmla="val 43796"/>
              <a:gd name="adj4" fmla="val 114843"/>
              <a:gd name="adj5" fmla="val 69259"/>
              <a:gd name="adj6" fmla="val 132717"/>
            </a:avLst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tailEnd type="diamond" w="med" len="med"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/>
            <a:r>
              <a:rPr lang="ru-RU" sz="160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эффективности реализации проекта</a:t>
            </a:r>
            <a:endParaRPr lang="en-US" sz="1600">
              <a:ln w="50800"/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AutoShape 175"/>
          <p:cNvSpPr/>
          <p:nvPr/>
        </p:nvSpPr>
        <p:spPr bwMode="auto">
          <a:xfrm>
            <a:off x="0" y="3952064"/>
            <a:ext cx="1809874" cy="733697"/>
          </a:xfrm>
          <a:prstGeom prst="accentCallout2">
            <a:avLst>
              <a:gd name="adj1" fmla="val 26278"/>
              <a:gd name="adj2" fmla="val 104782"/>
              <a:gd name="adj3" fmla="val 26278"/>
              <a:gd name="adj4" fmla="val 118926"/>
              <a:gd name="adj5" fmla="val -5248"/>
              <a:gd name="adj6" fmla="val 127438"/>
            </a:avLst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tailEnd type="diamond" w="med" len="med"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/>
            <a:r>
              <a:rPr lang="ru-RU" sz="160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перспектив практики</a:t>
            </a:r>
            <a:endParaRPr lang="en-US" sz="1600">
              <a:ln w="50800"/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AutoShape 176"/>
          <p:cNvSpPr/>
          <p:nvPr/>
        </p:nvSpPr>
        <p:spPr bwMode="auto">
          <a:xfrm>
            <a:off x="4781491" y="5673522"/>
            <a:ext cx="1869753" cy="392113"/>
          </a:xfrm>
          <a:prstGeom prst="accentCallout2">
            <a:avLst>
              <a:gd name="adj1" fmla="val 31528"/>
              <a:gd name="adj2" fmla="val -23704"/>
              <a:gd name="adj3" fmla="val -8926"/>
              <a:gd name="adj4" fmla="val -36678"/>
              <a:gd name="adj5" fmla="val 58258"/>
              <a:gd name="adj6" fmla="val -48494"/>
            </a:avLst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tailEnd type="diamond" w="med" len="med"/>
          </a:ln>
          <a:effectLst/>
        </p:spPr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0" hangingPunct="0"/>
            <a:r>
              <a:rPr lang="ru-RU" sz="1600">
                <a:ln w="50800"/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Обратная связь участников</a:t>
            </a:r>
            <a:endParaRPr lang="en-US" sz="1600">
              <a:ln w="50800"/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Line 6"/>
          <p:cNvSpPr>
            <a:spLocks noChangeShapeType="1"/>
          </p:cNvSpPr>
          <p:nvPr/>
        </p:nvSpPr>
        <p:spPr bwMode="gray">
          <a:xfrm>
            <a:off x="5472751" y="3712191"/>
            <a:ext cx="1460312" cy="7369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1" name="TextBox 190"/>
          <p:cNvSpPr txBox="1"/>
          <p:nvPr/>
        </p:nvSpPr>
        <p:spPr>
          <a:xfrm>
            <a:off x="7398328" y="481600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ЗАКЛЮЧИТЕЛЬНЫЙ ЭТАП</a:t>
            </a:r>
          </a:p>
        </p:txBody>
      </p:sp>
    </p:spTree>
    <p:extLst>
      <p:ext uri="{BB962C8B-B14F-4D97-AF65-F5344CB8AC3E}">
        <p14:creationId xmlns:p14="http://schemas.microsoft.com/office/powerpoint/2010/main" val="42575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Прямоугольник: усеченные верхние углы 30">
            <a:extLst>
              <a:ext uri="{FF2B5EF4-FFF2-40B4-BE49-F238E27FC236}">
                <a16:creationId xmlns:a16="http://schemas.microsoft.com/office/drawing/2014/main" id="{628EAFDA-DE2E-44E5-BA01-BA7597397E88}"/>
              </a:ext>
            </a:extLst>
          </p:cNvPr>
          <p:cNvSpPr/>
          <p:nvPr/>
        </p:nvSpPr>
        <p:spPr>
          <a:xfrm>
            <a:off x="3836272" y="2515262"/>
            <a:ext cx="1453991" cy="810000"/>
          </a:xfrm>
          <a:prstGeom prst="snip2SameRect">
            <a:avLst>
              <a:gd name="adj1" fmla="val 49985"/>
              <a:gd name="adj2" fmla="val 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усеченные верхние углы 24">
            <a:extLst>
              <a:ext uri="{FF2B5EF4-FFF2-40B4-BE49-F238E27FC236}">
                <a16:creationId xmlns:a16="http://schemas.microsoft.com/office/drawing/2014/main" id="{0A400B0B-E5AF-49CC-8187-270C09079988}"/>
              </a:ext>
            </a:extLst>
          </p:cNvPr>
          <p:cNvSpPr/>
          <p:nvPr/>
        </p:nvSpPr>
        <p:spPr>
          <a:xfrm>
            <a:off x="7618798" y="2534534"/>
            <a:ext cx="1462499" cy="810000"/>
          </a:xfrm>
          <a:prstGeom prst="snip2SameRect">
            <a:avLst>
              <a:gd name="adj1" fmla="val 49985"/>
              <a:gd name="adj2" fmla="val 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усеченные верхние углы 18">
            <a:extLst>
              <a:ext uri="{FF2B5EF4-FFF2-40B4-BE49-F238E27FC236}">
                <a16:creationId xmlns:a16="http://schemas.microsoft.com/office/drawing/2014/main" id="{1802AB21-1E4D-462D-B097-E17D877761F7}"/>
              </a:ext>
            </a:extLst>
          </p:cNvPr>
          <p:cNvSpPr/>
          <p:nvPr/>
        </p:nvSpPr>
        <p:spPr>
          <a:xfrm>
            <a:off x="412361" y="2561831"/>
            <a:ext cx="1453500" cy="810000"/>
          </a:xfrm>
          <a:prstGeom prst="snip2SameRect">
            <a:avLst>
              <a:gd name="adj1" fmla="val 49985"/>
              <a:gd name="adj2" fmla="val 0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: фигура 11">
            <a:extLst>
              <a:ext uri="{FF2B5EF4-FFF2-40B4-BE49-F238E27FC236}">
                <a16:creationId xmlns:a16="http://schemas.microsoft.com/office/drawing/2014/main" id="{C18E2A31-C89A-4571-8DE9-72628475D75C}"/>
              </a:ext>
            </a:extLst>
          </p:cNvPr>
          <p:cNvSpPr/>
          <p:nvPr/>
        </p:nvSpPr>
        <p:spPr>
          <a:xfrm>
            <a:off x="413668" y="2940877"/>
            <a:ext cx="11354938" cy="1537447"/>
          </a:xfrm>
          <a:custGeom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bg1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Полилиния: фигура 14">
            <a:extLst>
              <a:ext uri="{FF2B5EF4-FFF2-40B4-BE49-F238E27FC236}">
                <a16:creationId xmlns:a16="http://schemas.microsoft.com/office/drawing/2014/main" id="{EFF870D8-2597-4589-B5AB-CD6639CEDD29}"/>
              </a:ext>
            </a:extLst>
          </p:cNvPr>
          <p:cNvSpPr/>
          <p:nvPr/>
        </p:nvSpPr>
        <p:spPr>
          <a:xfrm rot="5400000">
            <a:off x="-19491" y="3392835"/>
            <a:ext cx="2316732" cy="650928"/>
          </a:xfrm>
          <a:custGeom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3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6" name="Полилиния: фигура 25">
            <a:extLst>
              <a:ext uri="{FF2B5EF4-FFF2-40B4-BE49-F238E27FC236}">
                <a16:creationId xmlns:a16="http://schemas.microsoft.com/office/drawing/2014/main" id="{BC9EF702-6974-4338-96BF-E74252254C40}"/>
              </a:ext>
            </a:extLst>
          </p:cNvPr>
          <p:cNvSpPr/>
          <p:nvPr/>
        </p:nvSpPr>
        <p:spPr>
          <a:xfrm rot="5400000">
            <a:off x="7186947" y="3365538"/>
            <a:ext cx="2316732" cy="650928"/>
          </a:xfrm>
          <a:custGeom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4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41" name="Полилиния: фигура 31">
            <a:extLst>
              <a:ext uri="{FF2B5EF4-FFF2-40B4-BE49-F238E27FC236}">
                <a16:creationId xmlns:a16="http://schemas.microsoft.com/office/drawing/2014/main" id="{271F1125-D823-4A81-8064-6CE4889DD243}"/>
              </a:ext>
            </a:extLst>
          </p:cNvPr>
          <p:cNvSpPr/>
          <p:nvPr/>
        </p:nvSpPr>
        <p:spPr>
          <a:xfrm rot="5400000">
            <a:off x="3404421" y="3346266"/>
            <a:ext cx="2316732" cy="650928"/>
          </a:xfrm>
          <a:custGeom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5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1" name="Text Box 14"/>
          <p:cNvSpPr txBox="1">
            <a:spLocks noChangeArrowheads="1"/>
          </p:cNvSpPr>
          <p:nvPr/>
        </p:nvSpPr>
        <p:spPr bwMode="gray">
          <a:xfrm>
            <a:off x="1543130" y="3285230"/>
            <a:ext cx="2487195" cy="954107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мобильные междисциплинарные бригады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888251" y="3036135"/>
            <a:ext cx="30025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 </a:t>
            </a: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семьи, имеющих ребенка с ОВЗ, в том числе  </a:t>
            </a:r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детей  –инвалидов раннего возраста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02698" y="3005358"/>
            <a:ext cx="191949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семей прошли курс реабилитации повторно </a:t>
            </a:r>
            <a:endParaRPr lang="en-US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圆角矩形 6"/>
          <p:cNvSpPr/>
          <p:nvPr/>
        </p:nvSpPr>
        <p:spPr>
          <a:xfrm>
            <a:off x="5363362" y="95250"/>
            <a:ext cx="6714338" cy="1269006"/>
          </a:xfrm>
          <a:custGeom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421432 w 5969768"/>
              <a:gd name="connsiteY24" fmla="*/ 109314 h 1872208"/>
              <a:gd name="connsiteX25" fmla="*/ 1289248 w 5969768"/>
              <a:gd name="connsiteY25" fmla="*/ 0 h 1872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60A417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4" name="燕尾形 20"/>
          <p:cNvSpPr/>
          <p:nvPr/>
        </p:nvSpPr>
        <p:spPr>
          <a:xfrm>
            <a:off x="6852224" y="382273"/>
            <a:ext cx="324340" cy="27449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5" name="燕尾形 21"/>
          <p:cNvSpPr/>
          <p:nvPr/>
        </p:nvSpPr>
        <p:spPr>
          <a:xfrm>
            <a:off x="7164195" y="382273"/>
            <a:ext cx="324340" cy="274490"/>
          </a:xfrm>
          <a:prstGeom prst="chevron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8328" y="481600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ЗАКЛЮЧИТЕЛЬНЫЙ ЭТАП</a:t>
            </a:r>
          </a:p>
        </p:txBody>
      </p:sp>
    </p:spTree>
    <p:extLst>
      <p:ext uri="{BB962C8B-B14F-4D97-AF65-F5344CB8AC3E}">
        <p14:creationId xmlns:p14="http://schemas.microsoft.com/office/powerpoint/2010/main" val="30301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" name="圆角矩形 6"/>
          <p:cNvSpPr/>
          <p:nvPr/>
        </p:nvSpPr>
        <p:spPr>
          <a:xfrm>
            <a:off x="5303985" y="142751"/>
            <a:ext cx="6714338" cy="1269006"/>
          </a:xfrm>
          <a:custGeom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421432 w 5969768"/>
              <a:gd name="connsiteY24" fmla="*/ 109314 h 1872208"/>
              <a:gd name="connsiteX25" fmla="*/ 1289248 w 5969768"/>
              <a:gd name="connsiteY25" fmla="*/ 0 h 1872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60A417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8" name="燕尾形 20"/>
          <p:cNvSpPr/>
          <p:nvPr/>
        </p:nvSpPr>
        <p:spPr>
          <a:xfrm>
            <a:off x="6864100" y="512902"/>
            <a:ext cx="324340" cy="27449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1" name="燕尾形 21"/>
          <p:cNvSpPr/>
          <p:nvPr/>
        </p:nvSpPr>
        <p:spPr>
          <a:xfrm>
            <a:off x="7176071" y="512902"/>
            <a:ext cx="324340" cy="274490"/>
          </a:xfrm>
          <a:prstGeom prst="chevron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5206" y="529102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ЗАКЛЮЧИТЕЛЬНЫЙ ЭТАП</a:t>
            </a:r>
          </a:p>
        </p:txBody>
      </p:sp>
      <p:grpSp>
        <p:nvGrpSpPr>
          <p:cNvPr id="41" name="Группа 40"/>
          <p:cNvGrpSpPr/>
          <p:nvPr/>
        </p:nvGrpSpPr>
        <p:grpSpPr>
          <a:xfrm>
            <a:off x="-969570" y="0"/>
            <a:ext cx="5200897" cy="3949536"/>
            <a:chOff x="-477734" y="336962"/>
            <a:chExt cx="5200897" cy="3949536"/>
          </a:xfrm>
        </p:grpSpPr>
        <p:pic>
          <p:nvPicPr>
            <p:cNvPr id="39" name="Рисунок 38" descr="pngtree-green-pinned-adhesive-note-communication-sticky-notes-entertainment-png-image_12120354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77734" y="336962"/>
              <a:ext cx="5143500" cy="3429000"/>
            </a:xfrm>
            <a:prstGeom prst="rect">
              <a:avLst/>
            </a:prstGeom>
          </p:spPr>
        </p:pic>
        <p:pic>
          <p:nvPicPr>
            <p:cNvPr id="40" name="Рисунок 39" descr="pngtree-green-pinned-adhesive-note-communication-sticky-notes-entertainment-png-image_12120354.png"/>
            <p:cNvPicPr>
              <a:picLocks noChangeAspect="1"/>
            </p:cNvPicPr>
            <p:nvPr/>
          </p:nvPicPr>
          <p:blipFill>
            <a:blip r:embed="rId2"/>
            <a:srcRect t="23824"/>
            <a:stretch>
              <a:fillRect/>
            </a:stretch>
          </p:blipFill>
          <p:spPr>
            <a:xfrm>
              <a:off x="-420337" y="1674421"/>
              <a:ext cx="5143500" cy="2612077"/>
            </a:xfrm>
            <a:prstGeom prst="rect">
              <a:avLst/>
            </a:prstGeom>
          </p:spPr>
        </p:pic>
      </p:grpSp>
      <p:pic>
        <p:nvPicPr>
          <p:cNvPr id="43" name="Рисунок 42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80" y="2850820"/>
            <a:ext cx="5143500" cy="3429000"/>
          </a:xfrm>
          <a:prstGeom prst="rect">
            <a:avLst/>
          </a:prstGeom>
        </p:spPr>
      </p:pic>
      <p:pic>
        <p:nvPicPr>
          <p:cNvPr id="46" name="Рисунок 45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880" y="2698420"/>
            <a:ext cx="5143500" cy="3429000"/>
          </a:xfrm>
          <a:prstGeom prst="rect">
            <a:avLst/>
          </a:prstGeom>
        </p:spPr>
      </p:pic>
      <p:pic>
        <p:nvPicPr>
          <p:cNvPr id="49" name="Рисунок 48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580" y="1193470"/>
            <a:ext cx="5143500" cy="3429000"/>
          </a:xfrm>
          <a:prstGeom prst="rect">
            <a:avLst/>
          </a:prstGeom>
        </p:spPr>
      </p:pic>
      <p:sp>
        <p:nvSpPr>
          <p:cNvPr id="51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382299" y="1038004"/>
            <a:ext cx="24399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/>
            <a:r>
              <a:rPr lang="ru-RU" altLang="ko-K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специалисты  прошли обучение </a:t>
            </a:r>
          </a:p>
          <a:p>
            <a:pPr latinLnBrk="1"/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курсах повышения квалификации, по программе профессиональной переподготовки</a:t>
            </a:r>
          </a:p>
        </p:txBody>
      </p:sp>
      <p:sp>
        <p:nvSpPr>
          <p:cNvPr id="52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3476688" y="3845787"/>
            <a:ext cx="24845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Провели </a:t>
            </a:r>
            <a:r>
              <a:rPr lang="ru-RU" altLang="ko-K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altLang="ko-KR" sz="16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на которых озвучены </a:t>
            </a:r>
            <a:r>
              <a:rPr lang="ru-RU" altLang="ko-KR" sz="160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промежуточные итоги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выездной службы «Домашний консультант»</a:t>
            </a:r>
          </a:p>
        </p:txBody>
      </p:sp>
      <p:sp>
        <p:nvSpPr>
          <p:cNvPr id="53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6267442" y="3633637"/>
            <a:ext cx="24845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реализации проекта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опубликована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ko-KR" sz="1600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раза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телевидении, </a:t>
            </a:r>
            <a:r>
              <a:rPr lang="ru-RU" altLang="ko-KR" sz="1600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газете, на сайте и в соцсетях </a:t>
            </a:r>
            <a:r>
              <a:rPr lang="ru-RU" altLang="ko-KR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altLang="ko-KR" sz="1800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раз, </a:t>
            </a:r>
          </a:p>
        </p:txBody>
      </p:sp>
      <p:sp>
        <p:nvSpPr>
          <p:cNvPr id="54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301004">
            <a:off x="9159906" y="2104854"/>
            <a:ext cx="24845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осуществлено  </a:t>
            </a:r>
            <a:r>
              <a:rPr lang="ru-RU" altLang="ko-KR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выездов, в результате которых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выявлено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включено в проект </a:t>
            </a:r>
            <a:r>
              <a:rPr lang="ru-RU" altLang="ko-KR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семьи</a:t>
            </a: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85C97BD-74ED-C440-9229-C5572F291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8172">
            <a:off x="102653" y="3164632"/>
            <a:ext cx="3216640" cy="2412481"/>
          </a:xfrm>
          <a:prstGeom prst="rect">
            <a:avLst/>
          </a:prstGeom>
        </p:spPr>
      </p:pic>
      <p:pic>
        <p:nvPicPr>
          <p:cNvPr id="57" name="Picture 4">
            <a:extLst>
              <a:ext uri="{FF2B5EF4-FFF2-40B4-BE49-F238E27FC236}">
                <a16:creationId xmlns:a16="http://schemas.microsoft.com/office/drawing/2014/main" id="{1C304D69-47C1-E6C8-8E76-2F5782F69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66308">
            <a:off x="3231471" y="710263"/>
            <a:ext cx="4017980" cy="226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344">
            <a:off x="8817200" y="3595390"/>
            <a:ext cx="3245475" cy="243410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0301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5" name="圆角矩形 6"/>
          <p:cNvSpPr/>
          <p:nvPr/>
        </p:nvSpPr>
        <p:spPr>
          <a:xfrm>
            <a:off x="5303985" y="142751"/>
            <a:ext cx="6714338" cy="1269006"/>
          </a:xfrm>
          <a:custGeom>
            <a:gdLst>
              <a:gd name="connsiteX0" fmla="*/ 1289248 w 5969768"/>
              <a:gd name="connsiteY0" fmla="*/ 0 h 1872208"/>
              <a:gd name="connsiteX1" fmla="*/ 5346173 w 5969768"/>
              <a:gd name="connsiteY1" fmla="*/ 0 h 1872208"/>
              <a:gd name="connsiteX2" fmla="*/ 5969768 w 5969768"/>
              <a:gd name="connsiteY2" fmla="*/ 623595 h 1872208"/>
              <a:gd name="connsiteX3" fmla="*/ 5969768 w 5969768"/>
              <a:gd name="connsiteY3" fmla="*/ 1248613 h 1872208"/>
              <a:gd name="connsiteX4" fmla="*/ 5346173 w 5969768"/>
              <a:gd name="connsiteY4" fmla="*/ 1872208 h 1872208"/>
              <a:gd name="connsiteX5" fmla="*/ 1368152 w 5969768"/>
              <a:gd name="connsiteY5" fmla="*/ 1872208 h 1872208"/>
              <a:gd name="connsiteX6" fmla="*/ 1289248 w 5969768"/>
              <a:gd name="connsiteY6" fmla="*/ 1872208 h 1872208"/>
              <a:gd name="connsiteX7" fmla="*/ 407735 w 5969768"/>
              <a:gd name="connsiteY7" fmla="*/ 1872208 h 1872208"/>
              <a:gd name="connsiteX8" fmla="*/ 0 w 5969768"/>
              <a:gd name="connsiteY8" fmla="*/ 1464473 h 1872208"/>
              <a:gd name="connsiteX9" fmla="*/ 0 w 5969768"/>
              <a:gd name="connsiteY9" fmla="*/ 1055807 h 1872208"/>
              <a:gd name="connsiteX10" fmla="*/ 407735 w 5969768"/>
              <a:gd name="connsiteY10" fmla="*/ 648072 h 1872208"/>
              <a:gd name="connsiteX11" fmla="*/ 1368152 w 5969768"/>
              <a:gd name="connsiteY11" fmla="*/ 648072 h 1872208"/>
              <a:gd name="connsiteX12" fmla="*/ 1368152 w 5969768"/>
              <a:gd name="connsiteY12" fmla="*/ 850487 h 1872208"/>
              <a:gd name="connsiteX13" fmla="*/ 488918 w 5969768"/>
              <a:gd name="connsiteY13" fmla="*/ 850487 h 1872208"/>
              <a:gd name="connsiteX14" fmla="*/ 216024 w 5969768"/>
              <a:gd name="connsiteY14" fmla="*/ 1123381 h 1872208"/>
              <a:gd name="connsiteX15" fmla="*/ 216024 w 5969768"/>
              <a:gd name="connsiteY15" fmla="*/ 1396898 h 1872208"/>
              <a:gd name="connsiteX16" fmla="*/ 488918 w 5969768"/>
              <a:gd name="connsiteY16" fmla="*/ 1669792 h 1872208"/>
              <a:gd name="connsiteX17" fmla="*/ 1368152 w 5969768"/>
              <a:gd name="connsiteY17" fmla="*/ 1669792 h 1872208"/>
              <a:gd name="connsiteX18" fmla="*/ 1368152 w 5969768"/>
              <a:gd name="connsiteY18" fmla="*/ 1670095 h 1872208"/>
              <a:gd name="connsiteX19" fmla="*/ 5264789 w 5969768"/>
              <a:gd name="connsiteY19" fmla="*/ 1670095 h 1872208"/>
              <a:gd name="connsiteX20" fmla="*/ 5753744 w 5969768"/>
              <a:gd name="connsiteY20" fmla="*/ 1181140 h 1872208"/>
              <a:gd name="connsiteX21" fmla="*/ 5753744 w 5969768"/>
              <a:gd name="connsiteY21" fmla="*/ 691068 h 1872208"/>
              <a:gd name="connsiteX22" fmla="*/ 5264789 w 5969768"/>
              <a:gd name="connsiteY22" fmla="*/ 202113 h 1872208"/>
              <a:gd name="connsiteX23" fmla="*/ 1289248 w 5969768"/>
              <a:gd name="connsiteY23" fmla="*/ 202113 h 1872208"/>
              <a:gd name="connsiteX24" fmla="*/ 1421432 w 5969768"/>
              <a:gd name="connsiteY24" fmla="*/ 109314 h 1872208"/>
              <a:gd name="connsiteX25" fmla="*/ 1289248 w 5969768"/>
              <a:gd name="connsiteY25" fmla="*/ 0 h 187220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969768" h="1872208">
                <a:moveTo>
                  <a:pt x="1289248" y="0"/>
                </a:moveTo>
                <a:lnTo>
                  <a:pt x="5346173" y="0"/>
                </a:lnTo>
                <a:cubicBezTo>
                  <a:pt x="5690575" y="0"/>
                  <a:pt x="5969768" y="279193"/>
                  <a:pt x="5969768" y="623595"/>
                </a:cubicBezTo>
                <a:lnTo>
                  <a:pt x="5969768" y="1248613"/>
                </a:lnTo>
                <a:cubicBezTo>
                  <a:pt x="5969768" y="1593015"/>
                  <a:pt x="5690575" y="1872208"/>
                  <a:pt x="5346173" y="1872208"/>
                </a:cubicBezTo>
                <a:lnTo>
                  <a:pt x="1368152" y="1872208"/>
                </a:lnTo>
                <a:lnTo>
                  <a:pt x="1289248" y="1872208"/>
                </a:lnTo>
                <a:lnTo>
                  <a:pt x="407735" y="1872208"/>
                </a:lnTo>
                <a:cubicBezTo>
                  <a:pt x="182549" y="1872208"/>
                  <a:pt x="0" y="1689659"/>
                  <a:pt x="0" y="1464473"/>
                </a:cubicBezTo>
                <a:lnTo>
                  <a:pt x="0" y="1055807"/>
                </a:lnTo>
                <a:cubicBezTo>
                  <a:pt x="0" y="830621"/>
                  <a:pt x="182549" y="648072"/>
                  <a:pt x="407735" y="648072"/>
                </a:cubicBezTo>
                <a:lnTo>
                  <a:pt x="1368152" y="648072"/>
                </a:lnTo>
                <a:lnTo>
                  <a:pt x="1368152" y="850487"/>
                </a:lnTo>
                <a:lnTo>
                  <a:pt x="488918" y="850487"/>
                </a:lnTo>
                <a:cubicBezTo>
                  <a:pt x="338203" y="850487"/>
                  <a:pt x="216024" y="972666"/>
                  <a:pt x="216024" y="1123381"/>
                </a:cubicBezTo>
                <a:lnTo>
                  <a:pt x="216024" y="1396898"/>
                </a:lnTo>
                <a:cubicBezTo>
                  <a:pt x="216024" y="1547613"/>
                  <a:pt x="338203" y="1669792"/>
                  <a:pt x="488918" y="1669792"/>
                </a:cubicBezTo>
                <a:lnTo>
                  <a:pt x="1368152" y="1669792"/>
                </a:lnTo>
                <a:lnTo>
                  <a:pt x="1368152" y="1670095"/>
                </a:lnTo>
                <a:lnTo>
                  <a:pt x="5264789" y="1670095"/>
                </a:lnTo>
                <a:cubicBezTo>
                  <a:pt x="5534831" y="1670095"/>
                  <a:pt x="5753744" y="1451182"/>
                  <a:pt x="5753744" y="1181140"/>
                </a:cubicBezTo>
                <a:lnTo>
                  <a:pt x="5753744" y="691068"/>
                </a:lnTo>
                <a:cubicBezTo>
                  <a:pt x="5753744" y="421026"/>
                  <a:pt x="5534831" y="202113"/>
                  <a:pt x="5264789" y="202113"/>
                </a:cubicBezTo>
                <a:lnTo>
                  <a:pt x="1289248" y="202113"/>
                </a:lnTo>
                <a:cubicBezTo>
                  <a:pt x="1288859" y="161655"/>
                  <a:pt x="1421821" y="149772"/>
                  <a:pt x="1421432" y="109314"/>
                </a:cubicBezTo>
                <a:cubicBezTo>
                  <a:pt x="1421821" y="82401"/>
                  <a:pt x="1288859" y="26913"/>
                  <a:pt x="1289248" y="0"/>
                </a:cubicBezTo>
                <a:close/>
              </a:path>
            </a:pathLst>
          </a:custGeom>
          <a:solidFill>
            <a:srgbClr val="60A417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8" name="燕尾形 20"/>
          <p:cNvSpPr/>
          <p:nvPr/>
        </p:nvSpPr>
        <p:spPr>
          <a:xfrm>
            <a:off x="6864100" y="512902"/>
            <a:ext cx="324340" cy="274490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1" name="燕尾形 21"/>
          <p:cNvSpPr/>
          <p:nvPr/>
        </p:nvSpPr>
        <p:spPr>
          <a:xfrm>
            <a:off x="7176071" y="512902"/>
            <a:ext cx="324340" cy="274490"/>
          </a:xfrm>
          <a:prstGeom prst="chevron">
            <a:avLst/>
          </a:prstGeom>
          <a:solidFill>
            <a:schemeClr val="accent1">
              <a:lumMod val="75000"/>
            </a:schemeClr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dist="38100" dir="2700000" algn="tl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05206" y="529102"/>
            <a:ext cx="4313217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ln w="50800"/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ЗАКЛЮЧИТЕЛЬНЫЙ ЭТАП</a:t>
            </a:r>
          </a:p>
        </p:txBody>
      </p:sp>
      <p:pic>
        <p:nvPicPr>
          <p:cNvPr id="39" name="Рисунок 38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1470" y="0"/>
            <a:ext cx="5143500" cy="3429000"/>
          </a:xfrm>
          <a:prstGeom prst="rect">
            <a:avLst/>
          </a:prstGeom>
        </p:spPr>
      </p:pic>
      <p:pic>
        <p:nvPicPr>
          <p:cNvPr id="43" name="Рисунок 42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230" y="2907970"/>
            <a:ext cx="5143500" cy="3429000"/>
          </a:xfrm>
          <a:prstGeom prst="rect">
            <a:avLst/>
          </a:prstGeom>
        </p:spPr>
      </p:pic>
      <p:pic>
        <p:nvPicPr>
          <p:cNvPr id="46" name="Рисунок 45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780" y="1288720"/>
            <a:ext cx="5143500" cy="3429000"/>
          </a:xfrm>
          <a:prstGeom prst="rect">
            <a:avLst/>
          </a:prstGeom>
        </p:spPr>
      </p:pic>
      <p:pic>
        <p:nvPicPr>
          <p:cNvPr id="49" name="Рисунок 48" descr="pngtree-green-pinned-adhesive-note-communication-sticky-notes-entertainment-png-image_121203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6280" y="1383970"/>
            <a:ext cx="5143500" cy="3429000"/>
          </a:xfrm>
          <a:prstGeom prst="rect">
            <a:avLst/>
          </a:prstGeom>
        </p:spPr>
      </p:pic>
      <p:sp>
        <p:nvSpPr>
          <p:cNvPr id="22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3323832" y="4201075"/>
            <a:ext cx="248459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/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Услугами Пункта проката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 воспользовались </a:t>
            </a:r>
            <a:r>
              <a:rPr lang="ru-RU" altLang="ko-KR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ru-RU" altLang="ko-KR" sz="18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семей, включенных в проект</a:t>
            </a:r>
          </a:p>
        </p:txBody>
      </p:sp>
      <p:sp>
        <p:nvSpPr>
          <p:cNvPr id="23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463621" y="856847"/>
            <a:ext cx="24394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ko-KR" sz="1600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онлайн-школе 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родителей размещено </a:t>
            </a:r>
            <a:r>
              <a:rPr lang="ru-RU" altLang="ko-KR" b="1">
                <a:solidFill>
                  <a:srgbClr val="96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обучающих видеороликов,  </a:t>
            </a:r>
          </a:p>
          <a:p>
            <a:pPr latinLnBrk="1"/>
            <a:r>
              <a:rPr lang="ru-RU" altLang="ko-K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практических материалов</a:t>
            </a:r>
          </a:p>
        </p:txBody>
      </p:sp>
      <p:sp>
        <p:nvSpPr>
          <p:cNvPr id="25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6219433" y="2452198"/>
            <a:ext cx="2484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ru-RU" altLang="ko-KR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ko-K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altLang="ko-KR" sz="16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семей </a:t>
            </a:r>
            <a:r>
              <a:rPr lang="ru-RU" altLang="ko-KR" sz="1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прошли курс повторно</a:t>
            </a:r>
          </a:p>
        </p:txBody>
      </p:sp>
      <p:sp>
        <p:nvSpPr>
          <p:cNvPr id="26" name="직사각형 6">
            <a:extLst>
              <a:ext uri="{FF2B5EF4-FFF2-40B4-BE49-F238E27FC236}">
                <a16:creationId xmlns:a16="http://schemas.microsoft.com/office/drawing/2014/main" id="{9F43EEEB-AFAE-4397-93BB-C214B8452874}"/>
              </a:ext>
            </a:extLst>
          </p:cNvPr>
          <p:cNvSpPr/>
          <p:nvPr/>
        </p:nvSpPr>
        <p:spPr>
          <a:xfrm rot="21274536">
            <a:off x="9125532" y="2350148"/>
            <a:ext cx="23649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/>
            <a:r>
              <a:rPr lang="ru-RU" altLang="ko-KR" sz="160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удовлетворены оказанием услуг службы ранней помощи</a:t>
            </a:r>
          </a:p>
          <a:p>
            <a:pPr algn="ctr" latinLnBrk="1"/>
            <a:r>
              <a:rPr lang="ru-RU" altLang="ko-KR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9C458A3-3B19-E8E2-5EE1-2E612B895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3" t="34091" r="51124" b="19200"/>
          <a:stretch>
            <a:fillRect/>
          </a:stretch>
        </p:blipFill>
        <p:spPr>
          <a:xfrm rot="21243108">
            <a:off x="497866" y="2993984"/>
            <a:ext cx="2387476" cy="3209706"/>
          </a:xfrm>
          <a:prstGeom prst="rect">
            <a:avLst/>
          </a:prstGeom>
          <a:ln w="19050" cap="sq">
            <a:noFill/>
            <a:prstDash val="solid"/>
            <a:miter lim="800000"/>
          </a:ln>
          <a:effectLst>
            <a:softEdge rad="127000"/>
          </a:effectLst>
        </p:spPr>
      </p:pic>
      <p:pic>
        <p:nvPicPr>
          <p:cNvPr id="1026" name="Picture 2" descr="F:\Видео\Кот\октябрь 25\IMG_403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rot="21284536" flipV="1">
            <a:off x="6174848" y="3559797"/>
            <a:ext cx="2869301" cy="21519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620">
            <a:off x="3026578" y="989780"/>
            <a:ext cx="2918284" cy="2188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015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gray">
          <a:xfrm>
            <a:off x="9589879" y="652969"/>
            <a:ext cx="1958975" cy="92333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социальных контактов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gray">
          <a:xfrm>
            <a:off x="9028574" y="4035366"/>
            <a:ext cx="2520280" cy="120032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домашнего пространства и </a:t>
            </a:r>
          </a:p>
          <a:p>
            <a:pPr algn="r">
              <a:spcBef>
                <a:spcPct val="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режима дня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gray">
          <a:xfrm>
            <a:off x="9461094" y="2344168"/>
            <a:ext cx="2087760" cy="92333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психо-эмоционального напряжения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gray">
          <a:xfrm>
            <a:off x="420284" y="529841"/>
            <a:ext cx="2339975" cy="92333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 эмоционального фона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gray">
          <a:xfrm>
            <a:off x="420284" y="4073499"/>
            <a:ext cx="2294384" cy="1200329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основных жизненных компетенций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9"/>
          <p:cNvSpPr>
            <a:spLocks noChangeArrowheads="1"/>
          </p:cNvSpPr>
          <p:nvPr/>
        </p:nvSpPr>
        <p:spPr bwMode="gray">
          <a:xfrm>
            <a:off x="3586039" y="703454"/>
            <a:ext cx="4665842" cy="4649693"/>
          </a:xfrm>
          <a:prstGeom prst="ellipse">
            <a:avLst/>
          </a:prstGeom>
          <a:blipFill dpi="0" rotWithShape="1">
            <a:blip r:embed="rId2"/>
            <a:stretch>
              <a:fillRect/>
            </a:stretch>
          </a:blipFill>
          <a:effectLst>
            <a:glow rad="101600">
              <a:schemeClr val="accent1">
                <a:satMod val="175000"/>
                <a:alpha val="40000"/>
              </a:schemeClr>
            </a:glow>
            <a:softEdge rad="31750"/>
          </a:effectLst>
          <a:scene3d>
            <a:camera prst="orthographicFront"/>
            <a:lightRig rig="threePt" dir="t"/>
          </a:scene3d>
          <a:sp3d contourW="12700"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5" name="Text Box 21"/>
          <p:cNvSpPr txBox="1">
            <a:spLocks noChangeArrowheads="1"/>
          </p:cNvSpPr>
          <p:nvPr/>
        </p:nvSpPr>
        <p:spPr bwMode="gray">
          <a:xfrm>
            <a:off x="420284" y="2301670"/>
            <a:ext cx="2030983" cy="92333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познавательной активности</a:t>
            </a:r>
            <a:endParaRPr lang="en-US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33"/>
          <p:cNvSpPr>
            <a:spLocks noChangeArrowheads="1"/>
          </p:cNvSpPr>
          <p:nvPr/>
        </p:nvSpPr>
        <p:spPr bwMode="gray">
          <a:xfrm>
            <a:off x="3227593" y="763795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8" name="Oval 33"/>
          <p:cNvSpPr>
            <a:spLocks noChangeArrowheads="1"/>
          </p:cNvSpPr>
          <p:nvPr/>
        </p:nvSpPr>
        <p:spPr bwMode="gray">
          <a:xfrm>
            <a:off x="8194432" y="4542622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39" name="Oval 33"/>
          <p:cNvSpPr>
            <a:spLocks noChangeArrowheads="1"/>
          </p:cNvSpPr>
          <p:nvPr/>
        </p:nvSpPr>
        <p:spPr bwMode="gray">
          <a:xfrm>
            <a:off x="8619971" y="2680299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0" name="Oval 33"/>
          <p:cNvSpPr>
            <a:spLocks noChangeArrowheads="1"/>
          </p:cNvSpPr>
          <p:nvPr/>
        </p:nvSpPr>
        <p:spPr bwMode="gray">
          <a:xfrm>
            <a:off x="8002783" y="752683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1" name="Oval 33"/>
          <p:cNvSpPr>
            <a:spLocks noChangeArrowheads="1"/>
          </p:cNvSpPr>
          <p:nvPr/>
        </p:nvSpPr>
        <p:spPr bwMode="gray">
          <a:xfrm>
            <a:off x="3126145" y="4522471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2" name="Oval 33"/>
          <p:cNvSpPr>
            <a:spLocks noChangeArrowheads="1"/>
          </p:cNvSpPr>
          <p:nvPr/>
        </p:nvSpPr>
        <p:spPr bwMode="gray">
          <a:xfrm>
            <a:off x="2587198" y="2700441"/>
            <a:ext cx="461206" cy="46378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accent2">
                <a:lumMod val="75000"/>
              </a:schemeClr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grpSp>
        <p:nvGrpSpPr>
          <p:cNvPr id="37" name="Группа 36"/>
          <p:cNvGrpSpPr/>
          <p:nvPr/>
        </p:nvGrpSpPr>
        <p:grpSpPr>
          <a:xfrm>
            <a:off x="8463990" y="984575"/>
            <a:ext cx="3262276" cy="558934"/>
            <a:chOff x="8968738" y="2747539"/>
            <a:chExt cx="3262276" cy="558934"/>
          </a:xfrm>
        </p:grpSpPr>
        <p:cxnSp>
          <p:nvCxnSpPr>
            <p:cNvPr id="17" name="Прямая со стрелкой 16"/>
            <p:cNvCxnSpPr/>
            <p:nvPr/>
          </p:nvCxnSpPr>
          <p:spPr>
            <a:xfrm flipV="1">
              <a:off x="10358323" y="3299156"/>
              <a:ext cx="1872691" cy="731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>
              <a:endCxn id="40" idx="6"/>
            </p:cNvCxnSpPr>
            <p:nvPr/>
          </p:nvCxnSpPr>
          <p:spPr>
            <a:xfrm rot="10800000">
              <a:off x="8968738" y="2747539"/>
              <a:ext cx="1396903" cy="558934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>
            <a:off x="9078163" y="2969972"/>
            <a:ext cx="2566416" cy="357227"/>
            <a:chOff x="9664598" y="2949247"/>
            <a:chExt cx="2566416" cy="357227"/>
          </a:xfrm>
        </p:grpSpPr>
        <p:cxnSp>
          <p:nvCxnSpPr>
            <p:cNvPr id="49" name="Прямая со стрелкой 48"/>
            <p:cNvCxnSpPr/>
            <p:nvPr/>
          </p:nvCxnSpPr>
          <p:spPr>
            <a:xfrm flipV="1">
              <a:off x="10358323" y="3299156"/>
              <a:ext cx="1872691" cy="731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rot="10800000">
              <a:off x="9664598" y="2949247"/>
              <a:ext cx="701042" cy="357227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Группа 53"/>
          <p:cNvGrpSpPr/>
          <p:nvPr/>
        </p:nvGrpSpPr>
        <p:grpSpPr>
          <a:xfrm>
            <a:off x="8588096" y="4938487"/>
            <a:ext cx="3091840" cy="421121"/>
            <a:chOff x="9139174" y="2885355"/>
            <a:chExt cx="3091840" cy="421121"/>
          </a:xfrm>
        </p:grpSpPr>
        <p:cxnSp>
          <p:nvCxnSpPr>
            <p:cNvPr id="55" name="Прямая со стрелкой 54"/>
            <p:cNvCxnSpPr/>
            <p:nvPr/>
          </p:nvCxnSpPr>
          <p:spPr>
            <a:xfrm flipV="1">
              <a:off x="10358323" y="3299156"/>
              <a:ext cx="1872691" cy="731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>
              <a:endCxn id="38" idx="5"/>
            </p:cNvCxnSpPr>
            <p:nvPr/>
          </p:nvCxnSpPr>
          <p:spPr>
            <a:xfrm rot="10800000">
              <a:off x="9139174" y="2885355"/>
              <a:ext cx="1226466" cy="421121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 flipH="1">
            <a:off x="394137" y="995687"/>
            <a:ext cx="2833456" cy="511035"/>
            <a:chOff x="9043231" y="2795438"/>
            <a:chExt cx="3187783" cy="511035"/>
          </a:xfrm>
        </p:grpSpPr>
        <p:cxnSp>
          <p:nvCxnSpPr>
            <p:cNvPr id="59" name="Прямая со стрелкой 58"/>
            <p:cNvCxnSpPr/>
            <p:nvPr/>
          </p:nvCxnSpPr>
          <p:spPr>
            <a:xfrm flipV="1">
              <a:off x="10358323" y="3299156"/>
              <a:ext cx="1872691" cy="731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>
              <a:endCxn id="27" idx="2"/>
            </p:cNvCxnSpPr>
            <p:nvPr/>
          </p:nvCxnSpPr>
          <p:spPr>
            <a:xfrm flipH="1" flipV="1">
              <a:off x="9043231" y="2795438"/>
              <a:ext cx="1322410" cy="511035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Группа 60"/>
          <p:cNvGrpSpPr/>
          <p:nvPr/>
        </p:nvGrpSpPr>
        <p:grpSpPr>
          <a:xfrm flipH="1">
            <a:off x="441645" y="2993366"/>
            <a:ext cx="2129027" cy="257782"/>
            <a:chOff x="10101986" y="3065946"/>
            <a:chExt cx="2129027" cy="257782"/>
          </a:xfrm>
        </p:grpSpPr>
        <p:cxnSp>
          <p:nvCxnSpPr>
            <p:cNvPr id="62" name="Прямая со стрелкой 61"/>
            <p:cNvCxnSpPr/>
            <p:nvPr/>
          </p:nvCxnSpPr>
          <p:spPr>
            <a:xfrm rot="10800000" flipH="1">
              <a:off x="10576439" y="3299156"/>
              <a:ext cx="1654574" cy="1695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flipH="1" flipV="1">
              <a:off x="10101986" y="3065946"/>
              <a:ext cx="479314" cy="257782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Группа 63"/>
          <p:cNvGrpSpPr/>
          <p:nvPr/>
        </p:nvGrpSpPr>
        <p:grpSpPr>
          <a:xfrm flipH="1">
            <a:off x="365645" y="4848046"/>
            <a:ext cx="2739864" cy="426886"/>
            <a:chOff x="9477305" y="2901713"/>
            <a:chExt cx="2753709" cy="404763"/>
          </a:xfrm>
        </p:grpSpPr>
        <p:cxnSp>
          <p:nvCxnSpPr>
            <p:cNvPr id="65" name="Прямая со стрелкой 64"/>
            <p:cNvCxnSpPr/>
            <p:nvPr/>
          </p:nvCxnSpPr>
          <p:spPr>
            <a:xfrm flipV="1">
              <a:off x="10358323" y="3299156"/>
              <a:ext cx="1872691" cy="7316"/>
            </a:xfrm>
            <a:prstGeom prst="straightConnector1">
              <a:avLst/>
            </a:prstGeom>
            <a:ln>
              <a:solidFill>
                <a:srgbClr val="455F5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H="1" flipV="1">
              <a:off x="9477305" y="2901713"/>
              <a:ext cx="888335" cy="404763"/>
            </a:xfrm>
            <a:prstGeom prst="line">
              <a:avLst/>
            </a:prstGeom>
            <a:ln>
              <a:solidFill>
                <a:srgbClr val="455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5110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571D0-42F6-894C-7C4A-4FCAC1406289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E9F90E26-B1D7-CAE5-658A-6A718E1A8595}"/>
              </a:ext>
            </a:extLst>
          </p:cNvPr>
          <p:cNvSpPr txBox="1"/>
          <p:nvPr/>
        </p:nvSpPr>
        <p:spPr>
          <a:xfrm>
            <a:off x="1649288" y="2378631"/>
            <a:ext cx="5522258" cy="1150267"/>
          </a:xfrm>
          <a:prstGeom prst="rect">
            <a:avLst/>
          </a:prstGeom>
          <a:effectLst>
            <a:outerShdw blurRad="50800" dist="38100" dir="5400000" algn="t" rotWithShape="0">
              <a:schemeClr val="accent4">
                <a:lumMod val="50000"/>
                <a:alpha val="40000"/>
              </a:scheme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>
                <a:solidFill>
                  <a:schemeClr val="accent5">
                    <a:lumMod val="75000"/>
                  </a:schemeClr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31007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AB833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549E39"/>
      </a:accent4>
      <a:accent5>
        <a:srgbClr val="2A4F1C"/>
      </a:accent5>
      <a:accent6>
        <a:srgbClr val="BA6906"/>
      </a:accent6>
      <a:hlink>
        <a:srgbClr val="6B9F25"/>
      </a:hlink>
      <a:folHlink>
        <a:srgbClr val="0989B1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Wisp</Template>
  <Company/>
  <PresentationFormat>Широкоэкранный</PresentationFormat>
  <Paragraphs>161</Paragraphs>
  <Slides>32</Slides>
  <Notes>0</Notes>
  <TotalTime>2796</TotalTime>
  <HiddenSlides>0</HiddenSlides>
  <MMClips>0</MMClips>
  <ScaleCrop>0</ScaleCrop>
  <HeadingPairs>
    <vt:vector baseType="variant" size="6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baseType="lpstr" size="44">
      <vt:lpstr>Arial</vt:lpstr>
      <vt:lpstr>Calibri Light</vt:lpstr>
      <vt:lpstr>Calibri</vt:lpstr>
      <vt:lpstr>Times New Roman</vt:lpstr>
      <vt:lpstr>宋体</vt:lpstr>
      <vt:lpstr>Impact</vt:lpstr>
      <vt:lpstr>微软雅黑</vt:lpstr>
      <vt:lpstr>Corbel</vt:lpstr>
      <vt:lpstr>Wingdings</vt:lpstr>
      <vt:lpstr>Agency FB</vt:lpstr>
      <vt:lpstr>Verdana</vt:lpstr>
      <vt:lpstr>Тема Office</vt:lpstr>
      <vt:lpstr>PowerPoint Presentation</vt:lpstr>
      <vt:lpstr>ГРУППА КРАТКОВРЕМЕННОГО ПРЕБЫВАНИЯ</vt:lpstr>
      <vt:lpstr>ГРУППА КРАТКОВРЕМЕННОГО ПРЕБЫВАНИЯ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Яблоки - шаблон презентации с сайта presentation-creation.ru</dc:title>
  <dc:creator>User Obstinate</dc:creator>
  <cp:lastModifiedBy>USR</cp:lastModifiedBy>
  <cp:revision>236</cp:revision>
  <dcterms:created xsi:type="dcterms:W3CDTF">2025-03-13T19:04:47Z</dcterms:created>
  <dcterms:modified xsi:type="dcterms:W3CDTF">2026-08-21T08:04:55Z</dcterms:modified>
</cp:coreProperties>
</file>