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sldIdLst>
    <p:sldId id="260" r:id="rId2"/>
    <p:sldId id="268" r:id="rId3"/>
    <p:sldId id="269" r:id="rId4"/>
    <p:sldId id="273" r:id="rId5"/>
    <p:sldId id="256" r:id="rId6"/>
    <p:sldId id="261" r:id="rId7"/>
    <p:sldId id="267" r:id="rId8"/>
    <p:sldId id="270" r:id="rId9"/>
    <p:sldId id="271" r:id="rId10"/>
    <p:sldId id="272" r:id="rId11"/>
    <p:sldId id="266" r:id="rId12"/>
  </p:sldIdLst>
  <p:sldSz cx="11520488" cy="64801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72" d="100"/>
          <a:sy n="72" d="100"/>
        </p:scale>
        <p:origin x="90" y="80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2">
            <a:extLst/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/>
          </a:p>
        </p:txBody>
      </p:sp>
      <p:sp>
        <p:nvSpPr>
          <p:cNvPr id="2051" name="Rectangle 3">
            <a:extLst/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2" name="Rectangle 4">
            <a:extLst/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3" name="Rectangle 5">
            <a:extLst/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4" name="Rectangle 6">
            <a:extLst/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4044B1C5-4BA7-4963-BC3D-2B6652B901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7693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1A102EF-D697-4FDD-B8A7-3714ABC183AC}" type="slidenum">
              <a:rPr lang="ru-RU" altLang="ru-RU" sz="1400" smtClean="0"/>
              <a:pPr>
                <a:spcBef>
                  <a:spcPct val="0"/>
                </a:spcBef>
              </a:pPr>
              <a:t>2</a:t>
            </a:fld>
            <a:endParaRPr lang="ru-RU" altLang="ru-RU" sz="1400" smtClean="0"/>
          </a:p>
        </p:txBody>
      </p:sp>
      <p:sp>
        <p:nvSpPr>
          <p:cNvPr id="51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610446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9DD282A-FE95-41D6-A1B9-C69CD2FB943A}" type="slidenum">
              <a:rPr lang="ru-RU" altLang="ru-RU" sz="1400" smtClean="0"/>
              <a:pPr>
                <a:spcBef>
                  <a:spcPct val="0"/>
                </a:spcBef>
              </a:pPr>
              <a:t>3</a:t>
            </a:fld>
            <a:endParaRPr lang="ru-RU" altLang="ru-RU" sz="1400" smtClean="0"/>
          </a:p>
        </p:txBody>
      </p:sp>
      <p:sp>
        <p:nvSpPr>
          <p:cNvPr id="71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071158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DF065AA-6C85-43FD-AE79-C6AD52CEF9BB}" type="slidenum">
              <a:rPr lang="ru-RU" altLang="ru-RU" sz="1400" smtClean="0"/>
              <a:pPr>
                <a:spcBef>
                  <a:spcPct val="0"/>
                </a:spcBef>
              </a:pPr>
              <a:t>4</a:t>
            </a:fld>
            <a:endParaRPr lang="ru-RU" altLang="ru-RU" sz="1400" smtClean="0"/>
          </a:p>
        </p:txBody>
      </p:sp>
      <p:sp>
        <p:nvSpPr>
          <p:cNvPr id="92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958512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2C3F352-AFFD-4620-AFC4-C57507C05C72}" type="slidenum">
              <a:rPr lang="ru-RU" altLang="ru-RU" sz="1400" smtClean="0"/>
              <a:pPr>
                <a:spcBef>
                  <a:spcPct val="0"/>
                </a:spcBef>
              </a:pPr>
              <a:t>5</a:t>
            </a:fld>
            <a:endParaRPr lang="ru-RU" altLang="ru-RU" sz="1400" smtClean="0"/>
          </a:p>
        </p:txBody>
      </p:sp>
      <p:sp>
        <p:nvSpPr>
          <p:cNvPr id="112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73618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9BF44CF-9660-48E8-B7E1-3122D23F2AB1}" type="slidenum">
              <a:rPr lang="ru-RU" altLang="ru-RU" sz="1400" smtClean="0"/>
              <a:pPr>
                <a:spcBef>
                  <a:spcPct val="0"/>
                </a:spcBef>
              </a:pPr>
              <a:t>8</a:t>
            </a:fld>
            <a:endParaRPr lang="ru-RU" altLang="ru-RU" sz="1400" smtClean="0"/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90148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167;p10:notes"/>
          <p:cNvSpPr>
            <a:spLocks noGrp="1" noChangeArrowheads="1"/>
          </p:cNvSpPr>
          <p:nvPr>
            <p:ph type="body" idx="1"/>
          </p:nvPr>
        </p:nvSpPr>
        <p:spPr>
          <a:xfrm>
            <a:off x="914400" y="2443163"/>
            <a:ext cx="7315200" cy="231457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459" name="Google Shape;168;p10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</p:spTree>
    <p:extLst>
      <p:ext uri="{BB962C8B-B14F-4D97-AF65-F5344CB8AC3E}">
        <p14:creationId xmlns:p14="http://schemas.microsoft.com/office/powerpoint/2010/main" val="1633132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ctrTitle"/>
          </p:nvPr>
        </p:nvSpPr>
        <p:spPr>
          <a:xfrm>
            <a:off x="1439863" y="1060450"/>
            <a:ext cx="8640762" cy="22558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/>
          </p:cNvPr>
          <p:cNvSpPr>
            <a:spLocks noGrp="1"/>
          </p:cNvSpPr>
          <p:nvPr>
            <p:ph type="subTitle" idx="1"/>
          </p:nvPr>
        </p:nvSpPr>
        <p:spPr>
          <a:xfrm>
            <a:off x="1439863" y="3403600"/>
            <a:ext cx="8640762" cy="1565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>
            <a:extLst/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6B822-13DB-4683-BD1F-12058B062A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8826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>
            <a:extLst/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B26B2-9A39-49C7-BA53-50600CC9C71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9745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785813" y="1616075"/>
            <a:ext cx="9936162" cy="26955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785813" y="4337050"/>
            <a:ext cx="9936162" cy="14176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>
            <a:extLst/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DF6F2-EE1F-46D8-ACE5-36DF95233BF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4319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sz="half" idx="1"/>
          </p:nvPr>
        </p:nvSpPr>
        <p:spPr>
          <a:xfrm>
            <a:off x="576263" y="1516063"/>
            <a:ext cx="5106987" cy="42751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5835650" y="1516063"/>
            <a:ext cx="5106988" cy="42751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>
            <a:extLst/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">
            <a:extLst/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>
            <a:extLst/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1C5B8-E2E2-4BB9-962E-CE5F0498B5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3473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793750" y="344488"/>
            <a:ext cx="9936163" cy="12525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793750" y="1589088"/>
            <a:ext cx="4873625" cy="777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793750" y="2366963"/>
            <a:ext cx="4873625" cy="34813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5832475" y="1589088"/>
            <a:ext cx="4897438" cy="777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/>
          </p:cNvPr>
          <p:cNvSpPr>
            <a:spLocks noGrp="1"/>
          </p:cNvSpPr>
          <p:nvPr>
            <p:ph sz="quarter" idx="4"/>
          </p:nvPr>
        </p:nvSpPr>
        <p:spPr>
          <a:xfrm>
            <a:off x="5832475" y="2366963"/>
            <a:ext cx="4897438" cy="34813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>
            <a:extLst/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4">
            <a:extLst/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5">
            <a:extLst/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CD0A9-FB58-4EF8-84AD-14826CAF8C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690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>
            <a:extLst/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4AA91-D516-4399-8010-F812E37C65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1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/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4">
            <a:extLst/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E3D16-DBF2-4526-A36D-36359A44CAC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545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793750" y="431800"/>
            <a:ext cx="3714750" cy="151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>
          <a:xfrm>
            <a:off x="4897438" y="933450"/>
            <a:ext cx="5832475" cy="46053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793750" y="1944688"/>
            <a:ext cx="3714750" cy="3600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>
            <a:extLst/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">
            <a:extLst/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>
            <a:extLst/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67F9B-71C0-4799-8AAD-FE689D718E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7614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793750" y="431800"/>
            <a:ext cx="3714750" cy="151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/>
          </p:cNvPr>
          <p:cNvSpPr>
            <a:spLocks noGrp="1"/>
          </p:cNvSpPr>
          <p:nvPr>
            <p:ph type="pic" idx="1"/>
          </p:nvPr>
        </p:nvSpPr>
        <p:spPr>
          <a:xfrm>
            <a:off x="4897438" y="933450"/>
            <a:ext cx="5832475" cy="46053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793750" y="1944688"/>
            <a:ext cx="3714750" cy="3600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>
            <a:extLst/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4">
            <a:extLst/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>
            <a:extLst/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C349A-61D0-483D-879C-C29E7AFCC1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6416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/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>
            <a:extLst/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F14C1-BB58-4D2E-B1B6-A83D41747AD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7622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/>
          </p:cNvPr>
          <p:cNvSpPr>
            <a:spLocks noGrp="1"/>
          </p:cNvSpPr>
          <p:nvPr>
            <p:ph type="title" orient="vert"/>
          </p:nvPr>
        </p:nvSpPr>
        <p:spPr>
          <a:xfrm>
            <a:off x="8351838" y="258763"/>
            <a:ext cx="2590800" cy="553243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/>
          </p:cNvPr>
          <p:cNvSpPr>
            <a:spLocks noGrp="1"/>
          </p:cNvSpPr>
          <p:nvPr>
            <p:ph type="body" orient="vert" idx="1"/>
          </p:nvPr>
        </p:nvSpPr>
        <p:spPr>
          <a:xfrm>
            <a:off x="576263" y="258763"/>
            <a:ext cx="7623175" cy="55324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>
            <a:extLst/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580E6-C0E9-4A79-AF41-7312CCB838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84454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576263" y="258763"/>
            <a:ext cx="10366375" cy="10795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>
            <a:extLst/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2E904-8D97-464D-A57F-4A3E6518260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73748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76263" y="258763"/>
            <a:ext cx="10366375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6263" y="1516063"/>
            <a:ext cx="10366375" cy="427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381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" name="Rectangle 3">
            <a:extLst/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76263" y="5903913"/>
            <a:ext cx="268287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8" name="Rectangle 4">
            <a:extLst/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940175" y="5903913"/>
            <a:ext cx="3649663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>
            <a:extLst/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259763" y="5903913"/>
            <a:ext cx="268287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86B3BF74-605A-4224-9799-6780E0F799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8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213"/>
        </a:spcAft>
        <a:buClr>
          <a:srgbClr val="000000"/>
        </a:buClr>
        <a:buSzPct val="100000"/>
        <a:buFont typeface="Times New Roman" panose="02020603050405020304" pitchFamily="18" charset="0"/>
        <a:defRPr sz="27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97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738"/>
        </a:spcAft>
        <a:buClr>
          <a:srgbClr val="000000"/>
        </a:buClr>
        <a:buSzPct val="100000"/>
        <a:buFont typeface="Times New Roman" panose="02020603050405020304" pitchFamily="18" charset="0"/>
        <a:defRPr sz="21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488"/>
        </a:spcAft>
        <a:buClr>
          <a:srgbClr val="000000"/>
        </a:buClr>
        <a:buSzPct val="100000"/>
        <a:buFont typeface="Times New Roman" panose="02020603050405020304" pitchFamily="18" charset="0"/>
        <a:defRPr sz="17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50"/>
        </a:spcAft>
        <a:buClr>
          <a:srgbClr val="000000"/>
        </a:buClr>
        <a:buSzPct val="100000"/>
        <a:buFont typeface="Times New Roman" panose="02020603050405020304" pitchFamily="18" charset="0"/>
        <a:defRPr sz="17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7025" y="0"/>
            <a:ext cx="1020763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2" descr="https://upload.wikimedia.org/wikipedia/commons/thumb/4/40/Coat_of_Arms_of_Sverdlovsk_oblast.svg/1280px-Coat_of_Arms_of_Sverdlovsk_oblast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60325"/>
            <a:ext cx="107315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Google Shape;92;p1"/>
          <p:cNvSpPr txBox="1">
            <a:spLocks noChangeArrowheads="1"/>
          </p:cNvSpPr>
          <p:nvPr/>
        </p:nvSpPr>
        <p:spPr bwMode="auto">
          <a:xfrm>
            <a:off x="0" y="1219200"/>
            <a:ext cx="11520488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700" rIns="91425" bIns="45700">
            <a:spAutoFit/>
          </a:bodyPr>
          <a:lstStyle/>
          <a:p>
            <a:pPr algn="ctr" eaLnBrk="1">
              <a:lnSpc>
                <a:spcPct val="115000"/>
              </a:lnSpc>
              <a:buClr>
                <a:srgbClr val="A5A5A5"/>
              </a:buClr>
              <a:buSzPts val="1200"/>
              <a:buFont typeface="Verdana" panose="020B0604030504040204" pitchFamily="34" charset="0"/>
              <a:buNone/>
            </a:pPr>
            <a:r>
              <a:rPr lang="ru-RU" altLang="ru-RU" sz="2400">
                <a:latin typeface="Iset Sans"/>
                <a:cs typeface="Tahoma" panose="020B0604030504040204" pitchFamily="34" charset="0"/>
                <a:sym typeface="Tahoma" panose="020B0604030504040204" pitchFamily="34" charset="0"/>
              </a:rPr>
              <a:t>ТЕАТРАЛЬНАЯ ИНТЕГРАЦИОННАЯ СТУДИЯ </a:t>
            </a:r>
          </a:p>
          <a:p>
            <a:pPr algn="ctr" eaLnBrk="1">
              <a:lnSpc>
                <a:spcPct val="115000"/>
              </a:lnSpc>
              <a:buClr>
                <a:srgbClr val="A5A5A5"/>
              </a:buClr>
              <a:buSzPts val="1200"/>
              <a:buFont typeface="Verdana" panose="020B0604030504040204" pitchFamily="34" charset="0"/>
              <a:buNone/>
            </a:pPr>
            <a:r>
              <a:rPr lang="ru-RU" altLang="ru-RU" sz="2400">
                <a:latin typeface="Iset Sans"/>
                <a:cs typeface="Tahoma" panose="020B0604030504040204" pitchFamily="34" charset="0"/>
                <a:sym typeface="Tahoma" panose="020B0604030504040204" pitchFamily="34" charset="0"/>
              </a:rPr>
              <a:t>КАК ИНСТРУМЕНТ СОЦИАЛИЗАЦИИ ПОДРОСТКОВ</a:t>
            </a:r>
          </a:p>
        </p:txBody>
      </p:sp>
      <p:sp>
        <p:nvSpPr>
          <p:cNvPr id="3077" name="TextBox 11"/>
          <p:cNvSpPr txBox="1">
            <a:spLocks noChangeArrowheads="1"/>
          </p:cNvSpPr>
          <p:nvPr/>
        </p:nvSpPr>
        <p:spPr bwMode="auto">
          <a:xfrm>
            <a:off x="0" y="5945188"/>
            <a:ext cx="11377613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1400">
                <a:latin typeface="Iset Sans"/>
                <a:ea typeface="Inter 24pt ExtraBold"/>
                <a:cs typeface="Inter 24pt ExtraBold"/>
              </a:rPr>
              <a:t>г. Екатеринбург</a:t>
            </a:r>
          </a:p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1400">
                <a:latin typeface="Iset Sans"/>
                <a:ea typeface="Inter 24pt ExtraBold"/>
                <a:cs typeface="Inter 24pt ExtraBold"/>
              </a:rPr>
              <a:t>23-25 сентября 2026 г.</a:t>
            </a:r>
          </a:p>
        </p:txBody>
      </p:sp>
      <p:pic>
        <p:nvPicPr>
          <p:cNvPr id="3078" name="Рисунок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263" y="2160588"/>
            <a:ext cx="1646237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Рисунок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3"/>
          <a:stretch>
            <a:fillRect/>
          </a:stretch>
        </p:blipFill>
        <p:spPr bwMode="auto">
          <a:xfrm>
            <a:off x="34925" y="0"/>
            <a:ext cx="912813" cy="651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13" y="60325"/>
            <a:ext cx="1027112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1" name="Text Box 10"/>
          <p:cNvSpPr txBox="1">
            <a:spLocks noChangeArrowheads="1"/>
          </p:cNvSpPr>
          <p:nvPr/>
        </p:nvSpPr>
        <p:spPr bwMode="auto">
          <a:xfrm>
            <a:off x="1223963" y="4556125"/>
            <a:ext cx="59563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3000"/>
              </a:lnSpc>
              <a:spcAft>
                <a:spcPts val="1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9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7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4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400">
                <a:solidFill>
                  <a:schemeClr val="tx1"/>
                </a:solidFill>
                <a:latin typeface="Iset Sans"/>
                <a:ea typeface="Arial Unicode MS" panose="020B0604020202020204" pitchFamily="34" charset="-128"/>
                <a:cs typeface="Arial" panose="020B0604020202020204" pitchFamily="34" charset="0"/>
              </a:rPr>
              <a:t>директор областного государственного казенного учреждения социального обслуживания </a:t>
            </a:r>
          </a:p>
          <a:p>
            <a:pPr eaLnBrk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400">
                <a:solidFill>
                  <a:schemeClr val="tx1"/>
                </a:solidFill>
                <a:latin typeface="Iset Sans"/>
                <a:ea typeface="Arial Unicode MS" panose="020B0604020202020204" pitchFamily="34" charset="-128"/>
                <a:cs typeface="Arial" panose="020B0604020202020204" pitchFamily="34" charset="0"/>
              </a:rPr>
              <a:t>«Центр помощи детям, оставшимся без попечения родителей, Свердловского района г. Иркутска»</a:t>
            </a:r>
          </a:p>
          <a:p>
            <a:pPr eaLnBrk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endParaRPr lang="ru-RU" altLang="ru-RU" sz="1400">
              <a:solidFill>
                <a:schemeClr val="tx1"/>
              </a:solidFill>
              <a:latin typeface="Iset Sans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eaLnBrk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400">
                <a:solidFill>
                  <a:schemeClr val="tx1"/>
                </a:solidFill>
                <a:latin typeface="Iset Sans"/>
                <a:ea typeface="Arial Unicode MS" panose="020B0604020202020204" pitchFamily="34" charset="-128"/>
                <a:cs typeface="Arial" panose="020B0604020202020204" pitchFamily="34" charset="0"/>
              </a:rPr>
              <a:t/>
            </a:r>
            <a:br>
              <a:rPr lang="en-US" altLang="ru-RU" sz="1400">
                <a:solidFill>
                  <a:schemeClr val="tx1"/>
                </a:solidFill>
                <a:latin typeface="Iset Sans"/>
                <a:ea typeface="Arial Unicode MS" panose="020B0604020202020204" pitchFamily="34" charset="-128"/>
                <a:cs typeface="Arial" panose="020B0604020202020204" pitchFamily="34" charset="0"/>
              </a:rPr>
            </a:br>
            <a:endParaRPr lang="en-US" altLang="ru-RU" sz="1400">
              <a:solidFill>
                <a:schemeClr val="tx1"/>
              </a:solidFill>
              <a:latin typeface="Iset Sans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eaLnBrk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endParaRPr lang="ru-RU" altLang="ru-RU" sz="1400">
              <a:solidFill>
                <a:schemeClr val="tx1"/>
              </a:solidFill>
              <a:latin typeface="Iset Sans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1223963" y="4148138"/>
            <a:ext cx="5956300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3000"/>
              </a:lnSpc>
              <a:spcAft>
                <a:spcPts val="1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9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7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4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b="1">
                <a:solidFill>
                  <a:schemeClr val="tx1"/>
                </a:solidFill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Логинова Татьяна Александровна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25" y="9525"/>
            <a:ext cx="1989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Рисунок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3"/>
          <a:stretch>
            <a:fillRect/>
          </a:stretch>
        </p:blipFill>
        <p:spPr bwMode="auto">
          <a:xfrm>
            <a:off x="1588" y="0"/>
            <a:ext cx="865187" cy="651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513" y="125413"/>
            <a:ext cx="6889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179513" y="73025"/>
            <a:ext cx="9144000" cy="787400"/>
          </a:xfrm>
          <a:prstGeom prst="rect">
            <a:avLst/>
          </a:prstGeom>
          <a:effectLst/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dirty="0">
                <a:latin typeface="Iset Sans"/>
                <a:ea typeface="Arial Unicode MS" pitchFamily="34" charset="-128"/>
                <a:cs typeface="+mn-cs"/>
              </a:rPr>
              <a:t>Социальная интеграционная творческая студия «Отражение»</a:t>
            </a:r>
            <a:endParaRPr lang="en-US" sz="2000" dirty="0">
              <a:latin typeface="Iset Sans"/>
              <a:ea typeface="Arial Unicode MS" pitchFamily="34" charset="-128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8063" y="860425"/>
            <a:ext cx="10221912" cy="314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latin typeface="Iset Sans"/>
                <a:ea typeface="Arial Unicode MS" pitchFamily="34" charset="-128"/>
              </a:rPr>
              <a:t>Проект направлен на социализацию и интеграцию детей и подростков в трудной жизненной ситуации с привлечением волонтеров партнерских организаций. Начало реализации: октябрь 2022 год.</a:t>
            </a:r>
          </a:p>
          <a:p>
            <a:pPr algn="just"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	Цель проекта: создание условий для планомерного включения детей и подростков в общедоступное социально-культурное пространство через творчество.</a:t>
            </a:r>
          </a:p>
          <a:p>
            <a:pPr algn="just"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	Задачи:</a:t>
            </a:r>
          </a:p>
          <a:p>
            <a:pPr indent="355600" algn="just">
              <a:buFont typeface="+mj-lt"/>
              <a:buAutoNum type="arabicPeriod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Оборудование помещений для социальной интеграционной творческой студии «Отражение».</a:t>
            </a:r>
          </a:p>
          <a:p>
            <a:pPr indent="355600" algn="just">
              <a:buFont typeface="+mj-lt"/>
              <a:buAutoNum type="arabicPeriod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Проведение занятий социальной интеграционной творческой студии «Отражение».</a:t>
            </a:r>
          </a:p>
          <a:p>
            <a:pPr indent="355600" algn="just">
              <a:buFont typeface="+mj-lt"/>
              <a:buAutoNum type="arabicPeriod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Проведение творческих сценических представлений.</a:t>
            </a:r>
          </a:p>
          <a:p>
            <a:pPr indent="355600" algn="just">
              <a:buFont typeface="+mj-lt"/>
              <a:buAutoNum type="arabicPeriod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Снижение уровня социальной изоляции детей и подростков в трудной жизненной ситуации.</a:t>
            </a:r>
          </a:p>
          <a:p>
            <a:pPr indent="355600" algn="just">
              <a:buFont typeface="+mj-lt"/>
              <a:buAutoNum type="arabicPeriod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Улучшение коммуникативных навыков участников проекта.</a:t>
            </a:r>
          </a:p>
          <a:p>
            <a:pPr indent="355600" algn="just">
              <a:buFont typeface="+mj-lt"/>
              <a:buAutoNum type="arabicPeriod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Расширение круга позитивного общения участников проекта.</a:t>
            </a:r>
          </a:p>
          <a:p>
            <a:pPr indent="355600" algn="just">
              <a:buFont typeface="+mj-lt"/>
              <a:buAutoNum type="arabicPeriod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Творческая самореализация участников проекта.</a:t>
            </a:r>
          </a:p>
        </p:txBody>
      </p:sp>
      <p:pic>
        <p:nvPicPr>
          <p:cNvPr id="4103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38" y="4000500"/>
            <a:ext cx="6683375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25" y="9525"/>
            <a:ext cx="1989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Рисунок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3"/>
          <a:stretch>
            <a:fillRect/>
          </a:stretch>
        </p:blipFill>
        <p:spPr bwMode="auto">
          <a:xfrm>
            <a:off x="1588" y="0"/>
            <a:ext cx="865187" cy="651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73025"/>
            <a:ext cx="6889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476375" y="20638"/>
            <a:ext cx="9144000" cy="787400"/>
          </a:xfrm>
          <a:prstGeom prst="rect">
            <a:avLst/>
          </a:prstGeom>
          <a:effectLst/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dirty="0">
                <a:latin typeface="Iset Sans"/>
                <a:ea typeface="Arial Unicode MS" pitchFamily="34" charset="-128"/>
                <a:cs typeface="+mn-cs"/>
              </a:rPr>
              <a:t>Целевая аудитория проекта</a:t>
            </a:r>
            <a:endParaRPr lang="en-US" sz="2000" dirty="0">
              <a:latin typeface="Iset Sans"/>
              <a:ea typeface="Arial Unicode MS" pitchFamily="34" charset="-128"/>
              <a:cs typeface="+mn-cs"/>
            </a:endParaRPr>
          </a:p>
        </p:txBody>
      </p:sp>
      <p:sp>
        <p:nvSpPr>
          <p:cNvPr id="6150" name="TextBox 12"/>
          <p:cNvSpPr txBox="1">
            <a:spLocks noChangeArrowheads="1"/>
          </p:cNvSpPr>
          <p:nvPr/>
        </p:nvSpPr>
        <p:spPr bwMode="auto">
          <a:xfrm>
            <a:off x="866775" y="635000"/>
            <a:ext cx="105822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556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Прямые благополучатели (дети и подростки):</a:t>
            </a:r>
          </a:p>
          <a:p>
            <a:pPr>
              <a:lnSpc>
                <a:spcPct val="150000"/>
              </a:lnSpc>
            </a:pP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воспитанники и выпускники организаций для детей-сирот и детей, оставшихся без попечения родителей, в том числе имеющие конфликты с законом;</a:t>
            </a:r>
          </a:p>
          <a:p>
            <a:pPr>
              <a:lnSpc>
                <a:spcPct val="150000"/>
              </a:lnSpc>
            </a:pP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дети и подростки из семей, находящихся в социально опасном положении или иной трудной жизненной ситуации;</a:t>
            </a:r>
          </a:p>
          <a:p>
            <a:pPr>
              <a:lnSpc>
                <a:spcPct val="150000"/>
              </a:lnSpc>
            </a:pP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дети и подростки, воспитывающиеся в замещающих семьях (опекунских, приемных);</a:t>
            </a:r>
          </a:p>
          <a:p>
            <a:pPr>
              <a:lnSpc>
                <a:spcPct val="150000"/>
              </a:lnSpc>
            </a:pP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дети и подростки с признаками девиантного поведения, а также состоящие на различных видах профилактического учета.</a:t>
            </a:r>
          </a:p>
        </p:txBody>
      </p:sp>
      <p:pic>
        <p:nvPicPr>
          <p:cNvPr id="6151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3608388"/>
            <a:ext cx="8859838" cy="284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25" y="9525"/>
            <a:ext cx="1989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Рисунок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3"/>
          <a:stretch>
            <a:fillRect/>
          </a:stretch>
        </p:blipFill>
        <p:spPr bwMode="auto">
          <a:xfrm>
            <a:off x="1588" y="0"/>
            <a:ext cx="865187" cy="651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73025"/>
            <a:ext cx="6889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476375" y="20638"/>
            <a:ext cx="9144000" cy="787400"/>
          </a:xfrm>
          <a:prstGeom prst="rect">
            <a:avLst/>
          </a:prstGeom>
          <a:effectLst/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dirty="0">
                <a:latin typeface="Iset Sans"/>
                <a:ea typeface="Arial Unicode MS" pitchFamily="34" charset="-128"/>
                <a:cs typeface="+mn-cs"/>
              </a:rPr>
              <a:t>Целевая аудитория проекта</a:t>
            </a:r>
            <a:endParaRPr lang="en-US" sz="2000" dirty="0">
              <a:latin typeface="Iset Sans"/>
              <a:ea typeface="Arial Unicode MS" pitchFamily="34" charset="-128"/>
              <a:cs typeface="+mn-cs"/>
            </a:endParaRPr>
          </a:p>
        </p:txBody>
      </p:sp>
      <p:sp>
        <p:nvSpPr>
          <p:cNvPr id="6150" name="TextBox 12"/>
          <p:cNvSpPr txBox="1">
            <a:spLocks noChangeArrowheads="1"/>
          </p:cNvSpPr>
          <p:nvPr/>
        </p:nvSpPr>
        <p:spPr bwMode="auto">
          <a:xfrm>
            <a:off x="1116013" y="946150"/>
            <a:ext cx="10221912" cy="230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556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Взрослое окружение (косвенные участники):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родители (законные представители) и наставники детей и подростков, вовлеченных в проект;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специалисты учреждения, на базе которого работает студия, а также сотрудники организаций-партнеров (социальные педагоги, психологи, социальные работники);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волонтеры местного сообщества, участвующие в проведении занятий, мероприятий и сопровождении участников.</a:t>
            </a:r>
          </a:p>
        </p:txBody>
      </p:sp>
      <p:sp>
        <p:nvSpPr>
          <p:cNvPr id="8199" name="Рисунок 7"/>
          <p:cNvSpPr>
            <a:spLocks noChangeAspect="1"/>
          </p:cNvSpPr>
          <p:nvPr/>
        </p:nvSpPr>
        <p:spPr bwMode="auto">
          <a:xfrm>
            <a:off x="2720975" y="3168650"/>
            <a:ext cx="6654800" cy="320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pic>
        <p:nvPicPr>
          <p:cNvPr id="8200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363" y="3167063"/>
            <a:ext cx="6654800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25" y="9525"/>
            <a:ext cx="1989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Рисунок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3"/>
          <a:stretch>
            <a:fillRect/>
          </a:stretch>
        </p:blipFill>
        <p:spPr bwMode="auto">
          <a:xfrm>
            <a:off x="1588" y="0"/>
            <a:ext cx="865187" cy="651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Box 7"/>
          <p:cNvSpPr txBox="1">
            <a:spLocks noChangeArrowheads="1"/>
          </p:cNvSpPr>
          <p:nvPr/>
        </p:nvSpPr>
        <p:spPr bwMode="auto">
          <a:xfrm>
            <a:off x="1008063" y="700088"/>
            <a:ext cx="10345737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Проведение не менее 30 занятий в год по направлениям: сценическое искусство, вокал, танцы, литература, швейная мастерская, декорирование и другие творческие жанры. 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Организация не менее четырех творческих представлений ежегодно, где участники демонстрируют свои достижения. 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Занятия проводятся в очном групповом формате 1 раз в неделю продолжительностью 1,5–2 часа.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Привлечение детей, находящихся в социально опасном положении и трудной жизненной ситуации, в том числе с девиантным поведением.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Привлечение волонтеров с позитивным социальным опытом.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524000" y="73025"/>
            <a:ext cx="9144000" cy="787400"/>
          </a:xfrm>
          <a:prstGeom prst="rect">
            <a:avLst/>
          </a:prstGeom>
          <a:effectLst/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dirty="0">
                <a:latin typeface="Iset Sans"/>
                <a:ea typeface="Arial Unicode MS" pitchFamily="34" charset="-128"/>
                <a:cs typeface="+mn-cs"/>
              </a:rPr>
              <a:t>Концепция творческой студии</a:t>
            </a:r>
            <a:endParaRPr lang="en-US" sz="2000" dirty="0">
              <a:latin typeface="Iset Sans"/>
              <a:ea typeface="Arial Unicode MS" pitchFamily="34" charset="-128"/>
              <a:cs typeface="+mn-cs"/>
            </a:endParaRPr>
          </a:p>
        </p:txBody>
      </p:sp>
      <p:pic>
        <p:nvPicPr>
          <p:cNvPr id="10246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513" y="125413"/>
            <a:ext cx="6889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988" y="3744913"/>
            <a:ext cx="5027612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3"/>
          <a:stretch>
            <a:fillRect/>
          </a:stretch>
        </p:blipFill>
        <p:spPr bwMode="auto">
          <a:xfrm>
            <a:off x="1588" y="0"/>
            <a:ext cx="865187" cy="651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Рисунок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25" y="9525"/>
            <a:ext cx="1989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513" y="125413"/>
            <a:ext cx="6889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1295400" y="73025"/>
            <a:ext cx="9144000" cy="7874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dirty="0">
                <a:latin typeface="Iset Sans"/>
                <a:ea typeface="Arial Unicode MS" pitchFamily="34" charset="-128"/>
                <a:cs typeface="+mn-cs"/>
              </a:rPr>
              <a:t>Сильные стороны проекта</a:t>
            </a:r>
            <a:endParaRPr lang="en-US" sz="2000" dirty="0">
              <a:latin typeface="Iset Sans"/>
              <a:ea typeface="Arial Unicode MS" pitchFamily="34" charset="-128"/>
              <a:cs typeface="+mn-cs"/>
            </a:endParaRPr>
          </a:p>
        </p:txBody>
      </p:sp>
      <p:sp>
        <p:nvSpPr>
          <p:cNvPr id="12294" name="Text Box 4"/>
          <p:cNvSpPr txBox="1">
            <a:spLocks noChangeArrowheads="1"/>
          </p:cNvSpPr>
          <p:nvPr/>
        </p:nvSpPr>
        <p:spPr bwMode="gray">
          <a:xfrm>
            <a:off x="1009650" y="1223963"/>
            <a:ext cx="5111750" cy="50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ru-RU" altLang="ru-RU" sz="1600" b="1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Сплочение без принуждения.</a:t>
            </a: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 Театр — это игра, где дети из конфликтных сред учатся слышать и понимать друг друга, формируя устойчивый позитивный микроклимат.</a:t>
            </a:r>
          </a:p>
          <a:p>
            <a:endParaRPr lang="ru-RU" altLang="ru-RU" sz="1600">
              <a:latin typeface="Iset Sans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altLang="ru-RU" sz="1600" b="1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Наставничество как суть процесса. </a:t>
            </a: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Мы не просто учим актерскому мастерству — мы выстраиваем долгосрочные поддерживающие отношения, которые продолжаются и после репетиций.</a:t>
            </a:r>
          </a:p>
          <a:p>
            <a:endParaRPr lang="ru-RU" altLang="ru-RU" sz="1600">
              <a:latin typeface="Iset Sans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altLang="ru-RU" sz="1600" b="1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От пассивности к лидерству.</a:t>
            </a: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 Проект создает ситуацию успеха, мотивируя ребят быть не просто зрителями, а организаторами и участниками событий местного сообщества.</a:t>
            </a:r>
          </a:p>
          <a:p>
            <a:endParaRPr lang="ru-RU" altLang="ru-RU" sz="1600">
              <a:latin typeface="Iset Sans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ru-RU" altLang="ru-RU" sz="1600" b="1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Творчество как терапия. </a:t>
            </a: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Каждая удачная роль и аплодисменты становятся для ребенка доказательством его ценности, что критично важно для категорий с низкой самооценкой.</a:t>
            </a:r>
          </a:p>
        </p:txBody>
      </p:sp>
      <p:pic>
        <p:nvPicPr>
          <p:cNvPr id="12295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275" y="1368425"/>
            <a:ext cx="4608513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25" y="9525"/>
            <a:ext cx="1989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Рисунок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3"/>
          <a:stretch>
            <a:fillRect/>
          </a:stretch>
        </p:blipFill>
        <p:spPr bwMode="auto">
          <a:xfrm>
            <a:off x="1588" y="0"/>
            <a:ext cx="865187" cy="651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25413"/>
            <a:ext cx="6889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184275" y="231775"/>
            <a:ext cx="9144000" cy="7874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dirty="0" smtClean="0">
                <a:latin typeface="Iset Sans"/>
                <a:ea typeface="Arial Unicode MS" pitchFamily="34" charset="-128"/>
                <a:cs typeface="+mn-cs"/>
              </a:rPr>
              <a:t>Реализация </a:t>
            </a:r>
            <a:r>
              <a:rPr lang="ru-RU" sz="2000" dirty="0">
                <a:latin typeface="Iset Sans"/>
                <a:ea typeface="Arial Unicode MS" pitchFamily="34" charset="-128"/>
                <a:cs typeface="+mn-cs"/>
              </a:rPr>
              <a:t>проекта </a:t>
            </a:r>
            <a:r>
              <a:rPr lang="ru-RU" sz="2000" dirty="0" smtClean="0">
                <a:latin typeface="Iset Sans"/>
                <a:ea typeface="Arial Unicode MS" pitchFamily="34" charset="-128"/>
                <a:cs typeface="+mn-cs"/>
              </a:rPr>
              <a:t>2022-2026 </a:t>
            </a:r>
            <a:r>
              <a:rPr lang="ru-RU" sz="2000" dirty="0">
                <a:latin typeface="Iset Sans"/>
                <a:ea typeface="Arial Unicode MS" pitchFamily="34" charset="-128"/>
                <a:cs typeface="+mn-cs"/>
              </a:rPr>
              <a:t>гг.</a:t>
            </a:r>
            <a:endParaRPr lang="en-US" sz="2000" dirty="0">
              <a:latin typeface="Iset Sans"/>
              <a:ea typeface="Arial Unicode MS" pitchFamily="34" charset="-128"/>
              <a:cs typeface="+mn-cs"/>
            </a:endParaRPr>
          </a:p>
          <a:p>
            <a:pPr algn="ctr">
              <a:defRPr/>
            </a:pPr>
            <a:endParaRPr lang="en-US" sz="2000" dirty="0">
              <a:latin typeface="Iset Sans"/>
              <a:ea typeface="Arial Unicode MS" pitchFamily="34" charset="-128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524000" y="2324100"/>
            <a:ext cx="9144000" cy="787400"/>
          </a:xfrm>
          <a:prstGeom prst="rect">
            <a:avLst/>
          </a:prstGeom>
          <a:effectLst/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en-US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13319" name="TextBox 11"/>
          <p:cNvSpPr txBox="1">
            <a:spLocks noChangeArrowheads="1"/>
          </p:cNvSpPr>
          <p:nvPr/>
        </p:nvSpPr>
        <p:spPr bwMode="auto">
          <a:xfrm>
            <a:off x="1079500" y="868363"/>
            <a:ext cx="10250488" cy="284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Расширение целевой аудитории. Более 200 детей и подростков из целевой группы. 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Привлечение взрослых волонтеров и новых партнерских организаций. Более 50 взрослых – родителей, наставников, волонтеров партнерских организаций. 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Более 1000 человек, принявших участие в мероприятиях проекта.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Проведение дополнительных общественно значимых, полезных и интересных сценических и творческих мероприятий.</a:t>
            </a:r>
          </a:p>
          <a:p>
            <a:pPr>
              <a:lnSpc>
                <a:spcPct val="140000"/>
              </a:lnSpc>
              <a:buFont typeface="Wingdings" panose="05000000000000000000" pitchFamily="2" charset="2"/>
              <a:buChar char="§"/>
            </a:pPr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Представление проектного продукта для различных категорий граждан, местного сообщества (не менее 4 сценических представлений ежегодно).</a:t>
            </a:r>
          </a:p>
        </p:txBody>
      </p:sp>
      <p:pic>
        <p:nvPicPr>
          <p:cNvPr id="13320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38" y="3675063"/>
            <a:ext cx="7304087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25" y="9525"/>
            <a:ext cx="1989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Рисунок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3"/>
          <a:stretch>
            <a:fillRect/>
          </a:stretch>
        </p:blipFill>
        <p:spPr bwMode="auto">
          <a:xfrm>
            <a:off x="1588" y="0"/>
            <a:ext cx="865187" cy="651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11263" y="955675"/>
            <a:ext cx="10036175" cy="447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Активное вовлеченное участие детей и подростков на всех этапах проекта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Улучшение творческих, коммуникативных и речевых навыков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Снижение уровня социальной изоляции, расширение круга общения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Участники проявляют инициативу, активно участвуют в мероприятиях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Укрепление связей между детьми, подростками, наставниками и семьями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latin typeface="Iset Sans"/>
                <a:ea typeface="Arial Unicode MS" pitchFamily="34" charset="-128"/>
              </a:rPr>
              <a:t>Формирование инклюзивной среды, где каждый участник чувствует себя принятым</a:t>
            </a:r>
            <a:endParaRPr lang="en-US" sz="1600" dirty="0">
              <a:latin typeface="Iset Sans"/>
              <a:ea typeface="Arial Unicode MS" pitchFamily="34" charset="-128"/>
            </a:endParaRPr>
          </a:p>
          <a:p>
            <a:pPr algn="ctr">
              <a:lnSpc>
                <a:spcPct val="150000"/>
              </a:lnSpc>
              <a:defRPr/>
            </a:pPr>
            <a:endParaRPr lang="en-US" sz="1600" dirty="0">
              <a:latin typeface="Iset Sans"/>
              <a:ea typeface="Arial Unicode MS" pitchFamily="34" charset="-128"/>
            </a:endParaRPr>
          </a:p>
          <a:p>
            <a:pPr algn="ctr">
              <a:lnSpc>
                <a:spcPct val="150000"/>
              </a:lnSpc>
              <a:defRPr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defRPr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defRPr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defRPr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defRPr/>
            </a:pPr>
            <a:endParaRPr lang="ru-RU" sz="1600" dirty="0">
              <a:latin typeface="Iset Sans"/>
              <a:ea typeface="Arial Unicode MS" pitchFamily="34" charset="-128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017963" y="349250"/>
            <a:ext cx="4248150" cy="606425"/>
          </a:xfrm>
          <a:prstGeom prst="rect">
            <a:avLst/>
          </a:prstGeom>
          <a:effectLst/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dirty="0" smtClean="0">
                <a:latin typeface="Iset Sans"/>
                <a:ea typeface="Arial Unicode MS" pitchFamily="34" charset="-128"/>
                <a:cs typeface="+mn-cs"/>
              </a:rPr>
              <a:t>Социальные </a:t>
            </a:r>
            <a:r>
              <a:rPr lang="ru-RU" sz="2000" dirty="0">
                <a:latin typeface="Iset Sans"/>
                <a:ea typeface="Arial Unicode MS" pitchFamily="34" charset="-128"/>
                <a:cs typeface="+mn-cs"/>
              </a:rPr>
              <a:t>результаты проекта </a:t>
            </a:r>
            <a:endParaRPr lang="en-US" sz="2000" dirty="0">
              <a:latin typeface="Iset Sans"/>
              <a:ea typeface="Arial Unicode MS" pitchFamily="34" charset="-128"/>
              <a:cs typeface="+mn-cs"/>
            </a:endParaRPr>
          </a:p>
          <a:p>
            <a:pPr algn="ctr">
              <a:defRPr/>
            </a:pPr>
            <a:endParaRPr lang="en-US" sz="2000" dirty="0">
              <a:latin typeface="Iset Sans"/>
              <a:ea typeface="Arial Unicode MS" pitchFamily="34" charset="-128"/>
              <a:cs typeface="+mn-cs"/>
            </a:endParaRPr>
          </a:p>
        </p:txBody>
      </p:sp>
      <p:pic>
        <p:nvPicPr>
          <p:cNvPr id="14342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513" y="125413"/>
            <a:ext cx="6889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062163" y="2146300"/>
            <a:ext cx="8691562" cy="78898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en-US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pic>
        <p:nvPicPr>
          <p:cNvPr id="14344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0" y="3384550"/>
            <a:ext cx="5703888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25" y="9525"/>
            <a:ext cx="1989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Рисунок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3"/>
          <a:stretch>
            <a:fillRect/>
          </a:stretch>
        </p:blipFill>
        <p:spPr bwMode="auto">
          <a:xfrm>
            <a:off x="1588" y="0"/>
            <a:ext cx="865187" cy="651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125413"/>
            <a:ext cx="6889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25700" y="73025"/>
            <a:ext cx="7083425" cy="7874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000" dirty="0" smtClean="0">
                <a:latin typeface="Iset Sans"/>
                <a:ea typeface="Arial Unicode MS" pitchFamily="34" charset="-128"/>
                <a:cs typeface="+mn-cs"/>
              </a:rPr>
              <a:t>Дальнейшие планы </a:t>
            </a:r>
            <a:r>
              <a:rPr lang="ru-RU" sz="2000" dirty="0">
                <a:latin typeface="Iset Sans"/>
                <a:ea typeface="Arial Unicode MS" pitchFamily="34" charset="-128"/>
                <a:cs typeface="+mn-cs"/>
              </a:rPr>
              <a:t>развития проекта «Отражение»</a:t>
            </a:r>
          </a:p>
        </p:txBody>
      </p:sp>
      <p:pic>
        <p:nvPicPr>
          <p:cNvPr id="16390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408363"/>
            <a:ext cx="5076825" cy="294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Прямоугольник 4"/>
          <p:cNvSpPr>
            <a:spLocks noChangeArrowheads="1"/>
          </p:cNvSpPr>
          <p:nvPr/>
        </p:nvSpPr>
        <p:spPr bwMode="auto">
          <a:xfrm>
            <a:off x="1152525" y="1103313"/>
            <a:ext cx="10121900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4572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Проект стартовал в октябре 2022 года. За это время мы подтвердили эффективность методик, и теперь наша задача — не просто сохранить достигнутое, но и вывести проект на новый уровень. На 2025–2026 годы мы ставим следующие стратегические цели:</a:t>
            </a:r>
          </a:p>
          <a:p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Масштабирование площадки (задача «Оборудование»):</a:t>
            </a:r>
          </a:p>
          <a:p>
            <a:pPr lvl="1" indent="0"/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Расширение материально-технической базы: приобретение мобильного звукового и светового оборудования для выездных представлений.</a:t>
            </a:r>
          </a:p>
          <a:p>
            <a:pPr lvl="1" indent="0"/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Создание «выездной декорационной мастерской» для вовлечения волонтеров в процесс создания реквизита на местах.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25" y="9525"/>
            <a:ext cx="1989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Рисунок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3"/>
          <a:stretch>
            <a:fillRect/>
          </a:stretch>
        </p:blipFill>
        <p:spPr bwMode="auto">
          <a:xfrm>
            <a:off x="1588" y="0"/>
            <a:ext cx="865187" cy="651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25413"/>
            <a:ext cx="6889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425700" y="73025"/>
            <a:ext cx="7083425" cy="7874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000" dirty="0" smtClean="0">
                <a:latin typeface="Iset Sans"/>
                <a:ea typeface="Arial Unicode MS" pitchFamily="34" charset="-128"/>
                <a:cs typeface="+mn-cs"/>
              </a:rPr>
              <a:t>Дальнейшие планы </a:t>
            </a:r>
            <a:r>
              <a:rPr lang="ru-RU" sz="2000" dirty="0">
                <a:latin typeface="Iset Sans"/>
                <a:ea typeface="Arial Unicode MS" pitchFamily="34" charset="-128"/>
                <a:cs typeface="+mn-cs"/>
              </a:rPr>
              <a:t>развития проекта «Отражение»</a:t>
            </a:r>
          </a:p>
        </p:txBody>
      </p:sp>
      <p:sp>
        <p:nvSpPr>
          <p:cNvPr id="17414" name="Прямоугольник 4"/>
          <p:cNvSpPr>
            <a:spLocks noChangeArrowheads="1"/>
          </p:cNvSpPr>
          <p:nvPr/>
        </p:nvSpPr>
        <p:spPr bwMode="auto">
          <a:xfrm>
            <a:off x="1079500" y="808038"/>
            <a:ext cx="101219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457200"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Углубление интеграционного эффекта (задачи «Социализация» и «Снижение изоляции»):</a:t>
            </a:r>
          </a:p>
          <a:p>
            <a:pPr lvl="1" indent="0"/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Запуск программы «Наставник 2.0»: привлечение выпускников студии (успешно социализированных подростков) в качестве тьюторов для новых участников, что позволит сократить адаптационный период.</a:t>
            </a:r>
          </a:p>
          <a:p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Повышение качества занятий (задачи «Коммуникация» и «Самореализация»):</a:t>
            </a:r>
          </a:p>
          <a:p>
            <a:pPr lvl="1" indent="0"/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Внедрение в регулярную программу ежеквартальных «Творческих лабораторий» с приглашенными режиссерами и психологами для проработки сложных социальных тем через сценическое искусство.</a:t>
            </a:r>
          </a:p>
          <a:p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Пролонгация результатов («Творческие представления»):</a:t>
            </a:r>
          </a:p>
          <a:p>
            <a:pPr lvl="1" indent="0"/>
            <a:r>
              <a:rPr lang="ru-RU" altLang="ru-RU" sz="1600"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Переход от разовых показов к камерным гастрольным турам по социальным учреждениям района, чтобы зрителями становились те дети, которые пока не вовлечены в проект.</a:t>
            </a:r>
          </a:p>
        </p:txBody>
      </p:sp>
      <p:sp>
        <p:nvSpPr>
          <p:cNvPr id="17415" name="Рисунок 7"/>
          <p:cNvSpPr>
            <a:spLocks noChangeAspect="1"/>
          </p:cNvSpPr>
          <p:nvPr/>
        </p:nvSpPr>
        <p:spPr bwMode="auto">
          <a:xfrm>
            <a:off x="3349625" y="3722688"/>
            <a:ext cx="5235575" cy="262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pic>
        <p:nvPicPr>
          <p:cNvPr id="17416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13" y="3608388"/>
            <a:ext cx="5461000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Google Shape;170;p10"/>
          <p:cNvSpPr txBox="1">
            <a:spLocks noChangeArrowheads="1"/>
          </p:cNvSpPr>
          <p:nvPr/>
        </p:nvSpPr>
        <p:spPr bwMode="auto">
          <a:xfrm>
            <a:off x="1163638" y="1789113"/>
            <a:ext cx="7878762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57576" rIns="115184" bIns="57576">
            <a:spAutoFit/>
          </a:bodyPr>
          <a:lstStyle/>
          <a:p>
            <a:pPr eaLnBrk="1">
              <a:lnSpc>
                <a:spcPct val="107000"/>
              </a:lnSpc>
              <a:buClr>
                <a:srgbClr val="FF8100"/>
              </a:buClr>
              <a:buSzPts val="3200"/>
              <a:buFont typeface="Times New Roman" panose="02020603050405020304" pitchFamily="18" charset="0"/>
              <a:buNone/>
            </a:pPr>
            <a:r>
              <a:rPr lang="ru-RU" altLang="ru-RU" sz="3500" b="1">
                <a:solidFill>
                  <a:srgbClr val="7030A0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СПАСИБО ЗА ВНИМАНИЕ!</a:t>
            </a:r>
            <a:endParaRPr lang="ru-RU" altLang="ru-RU" sz="3500">
              <a:solidFill>
                <a:srgbClr val="7030A0"/>
              </a:solidFill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</p:txBody>
      </p:sp>
      <p:pic>
        <p:nvPicPr>
          <p:cNvPr id="18435" name="Рисунок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25" y="9525"/>
            <a:ext cx="1989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Рисунок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3"/>
          <a:stretch>
            <a:fillRect/>
          </a:stretch>
        </p:blipFill>
        <p:spPr bwMode="auto">
          <a:xfrm>
            <a:off x="1588" y="0"/>
            <a:ext cx="865187" cy="651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50" y="28575"/>
            <a:ext cx="6889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10"/>
          <p:cNvSpPr txBox="1">
            <a:spLocks noChangeArrowheads="1"/>
          </p:cNvSpPr>
          <p:nvPr/>
        </p:nvSpPr>
        <p:spPr bwMode="auto">
          <a:xfrm>
            <a:off x="1163638" y="3802063"/>
            <a:ext cx="2720975" cy="160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3000"/>
              </a:lnSpc>
              <a:spcAft>
                <a:spcPts val="1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9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7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4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>
                <a:solidFill>
                  <a:schemeClr val="tx1"/>
                </a:solidFill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osdd5@mail.ru</a:t>
            </a:r>
            <a:endParaRPr lang="ru-RU" altLang="ru-RU" sz="1200">
              <a:solidFill>
                <a:schemeClr val="tx1"/>
              </a:solidFill>
              <a:latin typeface="Iset Sans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endParaRPr lang="ru-RU" altLang="ru-RU" sz="1200">
              <a:solidFill>
                <a:schemeClr val="tx1"/>
              </a:solidFill>
              <a:latin typeface="Iset Sans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eaLnBrk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200">
                <a:solidFill>
                  <a:schemeClr val="tx1"/>
                </a:solidFill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8(3952)53-70-67</a:t>
            </a:r>
            <a:endParaRPr lang="ru-RU" altLang="ru-RU" sz="1200">
              <a:solidFill>
                <a:schemeClr val="tx1"/>
              </a:solidFill>
              <a:latin typeface="Iset Sans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eaLnBrk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>
                <a:solidFill>
                  <a:schemeClr val="tx1"/>
                </a:solidFill>
                <a:latin typeface="Iset Sans"/>
                <a:ea typeface="Arial Unicode MS" panose="020B0604020202020204" pitchFamily="34" charset="-128"/>
                <a:cs typeface="Arial" panose="020B0604020202020204" pitchFamily="34" charset="0"/>
              </a:rPr>
              <a:t/>
            </a:r>
            <a:br>
              <a:rPr lang="en-US" altLang="ru-RU" sz="1200">
                <a:solidFill>
                  <a:schemeClr val="tx1"/>
                </a:solidFill>
                <a:latin typeface="Iset Sans"/>
                <a:ea typeface="Arial Unicode MS" panose="020B0604020202020204" pitchFamily="34" charset="-128"/>
                <a:cs typeface="Arial" panose="020B0604020202020204" pitchFamily="34" charset="0"/>
              </a:rPr>
            </a:br>
            <a:endParaRPr lang="en-US" altLang="ru-RU" sz="1200">
              <a:solidFill>
                <a:schemeClr val="tx1"/>
              </a:solidFill>
              <a:latin typeface="Iset Sans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eaLnBrk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endParaRPr lang="ru-RU" altLang="ru-RU" sz="1200">
              <a:solidFill>
                <a:schemeClr val="tx1"/>
              </a:solidFill>
              <a:latin typeface="Iset Sans"/>
              <a:ea typeface="Arial Unicode MS" panose="020B0604020202020204" pitchFamily="34" charset="-128"/>
              <a:cs typeface="Golos Text Medium"/>
            </a:endParaRPr>
          </a:p>
        </p:txBody>
      </p:sp>
      <p:sp>
        <p:nvSpPr>
          <p:cNvPr id="18439" name="Text Box 10"/>
          <p:cNvSpPr txBox="1">
            <a:spLocks noChangeArrowheads="1"/>
          </p:cNvSpPr>
          <p:nvPr/>
        </p:nvSpPr>
        <p:spPr bwMode="auto">
          <a:xfrm>
            <a:off x="1163638" y="2921000"/>
            <a:ext cx="5956300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3000"/>
              </a:lnSpc>
              <a:spcAft>
                <a:spcPts val="1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9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7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1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4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7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800" b="1">
                <a:solidFill>
                  <a:schemeClr val="tx1"/>
                </a:solidFill>
                <a:latin typeface="Iset Sans"/>
                <a:ea typeface="Arial Unicode MS" panose="020B0604020202020204" pitchFamily="34" charset="-128"/>
                <a:cs typeface="Arial Unicode MS" panose="020B0604020202020204" pitchFamily="34" charset="-128"/>
              </a:rPr>
              <a:t>Логинова Татьяна Александровна</a:t>
            </a:r>
          </a:p>
        </p:txBody>
      </p:sp>
      <p:pic>
        <p:nvPicPr>
          <p:cNvPr id="18440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538" y="3024188"/>
            <a:ext cx="3133725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2257</TotalTime>
  <Words>629</Words>
  <Application>Microsoft Office PowerPoint</Application>
  <PresentationFormat>Произвольный</PresentationFormat>
  <Paragraphs>85</Paragraphs>
  <Slides>11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Microsoft YaHei</vt:lpstr>
      <vt:lpstr>Times New Roman</vt:lpstr>
      <vt:lpstr>Lucida Sans Unicode</vt:lpstr>
      <vt:lpstr>Iset Sans</vt:lpstr>
      <vt:lpstr>Tahoma</vt:lpstr>
      <vt:lpstr>Verdana</vt:lpstr>
      <vt:lpstr>Inter 24pt ExtraBold</vt:lpstr>
      <vt:lpstr>Arial Unicode MS</vt:lpstr>
      <vt:lpstr>Wingdings</vt:lpstr>
      <vt:lpstr>Golos Text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Еликова Е.Т.</cp:lastModifiedBy>
  <cp:revision>36</cp:revision>
  <cp:lastPrinted>1601-01-01T00:00:00Z</cp:lastPrinted>
  <dcterms:created xsi:type="dcterms:W3CDTF">2026-07-23T15:19:43Z</dcterms:created>
  <dcterms:modified xsi:type="dcterms:W3CDTF">2026-08-17T06:39:25Z</dcterms:modified>
</cp:coreProperties>
</file>