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06" r:id="rId3"/>
    <p:sldId id="307" r:id="rId4"/>
    <p:sldId id="301" r:id="rId5"/>
    <p:sldId id="281" r:id="rId6"/>
    <p:sldId id="282" r:id="rId7"/>
    <p:sldId id="279" r:id="rId8"/>
    <p:sldId id="283" r:id="rId9"/>
    <p:sldId id="280" r:id="rId10"/>
    <p:sldId id="302" r:id="rId11"/>
    <p:sldId id="303" r:id="rId12"/>
    <p:sldId id="304" r:id="rId13"/>
    <p:sldId id="305" r:id="rId14"/>
    <p:sldId id="28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37" autoAdjust="0"/>
    <p:restoredTop sz="94660"/>
  </p:normalViewPr>
  <p:slideViewPr>
    <p:cSldViewPr>
      <p:cViewPr varScale="1">
        <p:scale>
          <a:sx n="78" d="100"/>
          <a:sy n="78" d="100"/>
        </p:scale>
        <p:origin x="117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7AFBA-C9F5-4883-913F-93F31BC61AE7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69532-30AE-4926-83FB-46FAB4A4E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647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8.png"/><Relationship Id="rId7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8.png"/><Relationship Id="rId7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127400475_7204" TargetMode="External"/><Relationship Id="rId13" Type="http://schemas.openxmlformats.org/officeDocument/2006/relationships/hyperlink" Target="https://vk.com/wall-217482127_2431" TargetMode="External"/><Relationship Id="rId18" Type="http://schemas.openxmlformats.org/officeDocument/2006/relationships/hyperlink" Target="https://vk.com/wall-217482127_4270" TargetMode="External"/><Relationship Id="rId26" Type="http://schemas.openxmlformats.org/officeDocument/2006/relationships/hyperlink" Target="https://vk.com/wall-217482127_3979" TargetMode="External"/><Relationship Id="rId3" Type="http://schemas.openxmlformats.org/officeDocument/2006/relationships/image" Target="../media/image18.png"/><Relationship Id="rId21" Type="http://schemas.openxmlformats.org/officeDocument/2006/relationships/hyperlink" Target="https://vk.com/wall-217482127_4262" TargetMode="External"/><Relationship Id="rId7" Type="http://schemas.openxmlformats.org/officeDocument/2006/relationships/hyperlink" Target="https://vk.com/wall-127400475_6009" TargetMode="External"/><Relationship Id="rId12" Type="http://schemas.openxmlformats.org/officeDocument/2006/relationships/hyperlink" Target="https://vk.com/wall-217482127_2810" TargetMode="External"/><Relationship Id="rId17" Type="http://schemas.openxmlformats.org/officeDocument/2006/relationships/hyperlink" Target="https://vk.com/wall-217482127_4276" TargetMode="External"/><Relationship Id="rId25" Type="http://schemas.openxmlformats.org/officeDocument/2006/relationships/hyperlink" Target="https://vk.com/wall-217482127_4081" TargetMode="External"/><Relationship Id="rId2" Type="http://schemas.openxmlformats.org/officeDocument/2006/relationships/image" Target="../media/image5.jpeg"/><Relationship Id="rId16" Type="http://schemas.openxmlformats.org/officeDocument/2006/relationships/hyperlink" Target="https://vk.com/wall-217482127_2387" TargetMode="External"/><Relationship Id="rId20" Type="http://schemas.openxmlformats.org/officeDocument/2006/relationships/hyperlink" Target="https://vk.com/wall-217482127_426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&#1086;&#1083;&#1086;&#1093;&#1089;&#1091;&#1086;&#1083;&#1072;.&#1088;&#1092;/istoriya-dlinoyu-v-95-let-vilyujskij-czentr-sodejstviya-semejnomu-vospitaniyu-imeni-s-m-arzhakova-sobral-gostej-na-yubilej/" TargetMode="External"/><Relationship Id="rId11" Type="http://schemas.openxmlformats.org/officeDocument/2006/relationships/hyperlink" Target="https://vk.com/wall-217482127_2814" TargetMode="External"/><Relationship Id="rId24" Type="http://schemas.openxmlformats.org/officeDocument/2006/relationships/hyperlink" Target="https://vk.com/wall-217482127_4088" TargetMode="External"/><Relationship Id="rId5" Type="http://schemas.openxmlformats.org/officeDocument/2006/relationships/hyperlink" Target="https://&#1084;&#1086;&#1081;&#1073;&#1080;&#1079;&#1085;&#1077;&#1089;14.&#1088;&#1092;/news/v-vilyujske-nachal-rabotu-sotsialnyj-proekt-akademiya-truda/" TargetMode="External"/><Relationship Id="rId15" Type="http://schemas.openxmlformats.org/officeDocument/2006/relationships/hyperlink" Target="https://vk.com/wall-217482127_2389" TargetMode="External"/><Relationship Id="rId23" Type="http://schemas.openxmlformats.org/officeDocument/2006/relationships/hyperlink" Target="https://vk.com/wall-217482127_4184" TargetMode="External"/><Relationship Id="rId10" Type="http://schemas.openxmlformats.org/officeDocument/2006/relationships/hyperlink" Target="https://vk.com/wall-217482127_2909" TargetMode="External"/><Relationship Id="rId19" Type="http://schemas.openxmlformats.org/officeDocument/2006/relationships/hyperlink" Target="https://vk.com/wall-217482127_4266" TargetMode="External"/><Relationship Id="rId4" Type="http://schemas.openxmlformats.org/officeDocument/2006/relationships/hyperlink" Target="https://&#1086;&#1083;&#1086;&#1093;&#1089;&#1091;&#1086;&#1083;&#1072;.&#1088;&#1092;/v-vilyujske-proshli-obucheniya-po-proektu-akademiya-truda/" TargetMode="External"/><Relationship Id="rId9" Type="http://schemas.openxmlformats.org/officeDocument/2006/relationships/hyperlink" Target="https://vk.com/wall-217482127_3884" TargetMode="External"/><Relationship Id="rId14" Type="http://schemas.openxmlformats.org/officeDocument/2006/relationships/hyperlink" Target="https://vk.com/wall-217482127_2392" TargetMode="External"/><Relationship Id="rId22" Type="http://schemas.openxmlformats.org/officeDocument/2006/relationships/hyperlink" Target="https://vk.com/wall-217482127_4205" TargetMode="External"/><Relationship Id="rId27" Type="http://schemas.openxmlformats.org/officeDocument/2006/relationships/hyperlink" Target="https://vk.com/wall-217482127_3929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18" y="-16861"/>
            <a:ext cx="9180512" cy="687486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5292" y="1155763"/>
            <a:ext cx="8136904" cy="95715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 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«СЕМЕЙНАЯ МАСТЕРСКАЯ «АКАДЕМИЯ ТРУДА»»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02" y="161957"/>
            <a:ext cx="882955" cy="83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115" y="161957"/>
            <a:ext cx="864788" cy="83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764" y="133309"/>
            <a:ext cx="1229428" cy="87478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9854" y="1988840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трудовой активности и развитие навыков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самозанятости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предпринимательства семей с детьми через создание поддерживающей образовательной и консультационной среды, способствующей реализации их экономического потенциала и укреплению семейного благополучия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Разработать и внедрить комплексные образовательные программы, направленные на повышение финансовой грамотности и освоение основ предпринимательской деятельности.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Организовать практическую подготовку участников в ремесленных студиях для формирования прикладных навыков.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Обеспечить адресную консультационную и психологическую поддержку получателям социальных услуг для содействия в реализации их экономического потенциала.</a:t>
            </a: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Наладить системное межведомственное и межсекторное партнерство с профильными организациями и органами власти для обеспечения ресурсной и организационной поддержки проекта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4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18" y="-16861"/>
            <a:ext cx="9180512" cy="687486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679762"/>
            <a:ext cx="8136904" cy="957150"/>
          </a:xfrm>
        </p:spPr>
        <p:txBody>
          <a:bodyPr>
            <a:noAutofit/>
          </a:bodyPr>
          <a:lstStyle/>
          <a:p>
            <a:endParaRPr lang="ru-RU" sz="2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Проблемы, </a:t>
            </a: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которыми сталкиваются семьи,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находящиеся </a:t>
            </a: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трудной жизненной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ситуации 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854" y="2610683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Низкий уровень доходов - ограниченные финансовые средства препятствуют удовлетворению базовых нужд и улучшению качества жизни.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необходимых знаний и навыков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семьи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знают, как привлечь дополнительный доход, управлять финансами и планировать бюджет.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Ограниченный доступ к ресурсам и экспертизе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не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хватает информации о развитии бизнеса, финансовом обеспечении, материальных ресурсах и консультативной помощи.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Недостаточное развитие подростков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подростки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14–17 лет испытывают дефицит возможностей для раскрытия талантов и освоения финансовой грамотности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 комплексно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подходит к решению проблем,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предоставляя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знания, ресурсы, поддержку и возможности для развития, проект позволяет участникам раскрыть свой потенциал, улучшить свое материальное положение и создать устойчивое будущее для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семьи.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16821"/>
            <a:ext cx="85873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категория: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Семьи, находящиеся в трудной жизненной ситуации, в социально-опасном положении;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Малоимущие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многодетные, малообеспеченные семьи;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Дети-сироты и дети, оставшиеся без попечения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23621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43608" y="295845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u="sng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Партнеры проекта</a:t>
            </a:r>
            <a:r>
              <a:rPr lang="ru-RU" sz="2400" b="1" u="sng" dirty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u="sng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890" y="2401914"/>
            <a:ext cx="2683270" cy="26832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792" y="3488959"/>
            <a:ext cx="1072632" cy="15879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70" t="20" r="8" b="80"/>
          <a:stretch/>
        </p:blipFill>
        <p:spPr>
          <a:xfrm>
            <a:off x="755576" y="3717032"/>
            <a:ext cx="1509259" cy="13748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171" y="2024998"/>
            <a:ext cx="1415720" cy="1331994"/>
          </a:xfrm>
          <a:prstGeom prst="rect">
            <a:avLst/>
          </a:prstGeom>
        </p:spPr>
      </p:pic>
      <p:pic>
        <p:nvPicPr>
          <p:cNvPr id="2050" name="Picture 2" descr="https://i.okcdn.ru/i?r=CICTQJv1RQZIqEhgaodSgkLIYYwV7Gqy5Q5-Pro7z0gtpsHLrXfN4A34xnr_Si0MdYNNc5xD-YCGGgMyzLc_laVILzVarG7QcZ7y7XLjOMA0L5k6zaCKPyorSt4Civjmb5XkjbrDRhtR3H96e6iPjH7XzD-_nR9lGoviVS25oVRa-HmcQL9SSKvL20xDRnE_ImkurlwAAAAp&amp;fn=w_6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53" y="5379094"/>
            <a:ext cx="2569495" cy="114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v3.leader-id.ru/files/event_logo/12328/1232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350994"/>
            <a:ext cx="2294432" cy="114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8264" y="2060848"/>
            <a:ext cx="1278221" cy="11983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29679" y="1052736"/>
            <a:ext cx="1670513" cy="118442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36" y="5354700"/>
            <a:ext cx="2411760" cy="1205880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2647723" y="942660"/>
            <a:ext cx="1512168" cy="1459045"/>
            <a:chOff x="2521527" y="852479"/>
            <a:chExt cx="1618425" cy="1556165"/>
          </a:xfrm>
        </p:grpSpPr>
        <p:sp>
          <p:nvSpPr>
            <p:cNvPr id="3" name="Овал 2"/>
            <p:cNvSpPr/>
            <p:nvPr/>
          </p:nvSpPr>
          <p:spPr>
            <a:xfrm>
              <a:off x="2521527" y="852479"/>
              <a:ext cx="1618425" cy="15561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958807"/>
              <a:ext cx="1405049" cy="1354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22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686" y="-9442"/>
            <a:ext cx="9181372" cy="687688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Теоретический блок: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Программа для родителей «С нуля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бизнеса». Интенсивный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трехдневный курс для семей с низким доходом.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Школа юного предпринимателя «Старт в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будущее». Развитие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бизнес-компетенций у подростков 14–17 лет.</a:t>
            </a: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Практический блок: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прикладных навыков и вовлечение в ремесло.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Студия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«Мастер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Столярное дело и работа с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различными материалами.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Студия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«Фантазия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Рукоделие (шитье, макраме, гипс, бисер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Студия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«Объектив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профессиональной фото- и видеосъемки.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49863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 труда - востребованные компетенции 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прикладные навыки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всей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986366"/>
            <a:ext cx="1859441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64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23112" cy="60358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для родителей "С нуля до бизнеса"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1254267"/>
            <a:ext cx="8388336" cy="54871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родителей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запуску своего дела или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самозанятости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включает?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господдержки (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соцконтракт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гранты «Мой бизнес», ЦЗН). Консультации специалистов профильных ведомств.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Генерация идей и основы анализа рынка.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успешными предпринимателями (кейсы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соцконтракта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Психологическое сопровождение (тренинги)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к составлению бизнес-плана и подаче заявки.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4576368"/>
            <a:ext cx="2165000" cy="2165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6365" y="4581128"/>
            <a:ext cx="2215635" cy="221563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28" y="4237701"/>
            <a:ext cx="2217616" cy="22156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22040" y="4199120"/>
            <a:ext cx="2182208" cy="218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3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7832" y="476672"/>
            <a:ext cx="6930472" cy="60358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юного предпринимателя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 в будущее»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1254267"/>
            <a:ext cx="8388336" cy="54871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предпринимательского мышления и навыков реализации бизнес-идей у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подростков.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включает?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планирования, маркетинга и финансовой грамотности.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Практика: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инструментами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SWOT и др. Мастер-классы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успешных предпринимателей (реальные кейсы).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концепции собственного мини-бизнеса или прототипа.</a:t>
            </a:r>
          </a:p>
          <a:p>
            <a:pPr marL="0" indent="0" algn="just">
              <a:buNone/>
            </a:pPr>
            <a:r>
              <a:rPr lang="ru-RU" sz="2000" b="1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Менторство</a:t>
            </a:r>
            <a:r>
              <a: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обратная связь от экспертов по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</a:t>
            </a:r>
            <a:r>
              <a:rPr lang="ru-RU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7" t="23"/>
          <a:stretch/>
        </p:blipFill>
        <p:spPr>
          <a:xfrm>
            <a:off x="4716016" y="4549848"/>
            <a:ext cx="2118210" cy="16154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t="126" r="15"/>
          <a:stretch/>
        </p:blipFill>
        <p:spPr>
          <a:xfrm>
            <a:off x="201028" y="4556723"/>
            <a:ext cx="2404911" cy="16085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776" y="5156744"/>
            <a:ext cx="2153941" cy="16154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4248" y="5026420"/>
            <a:ext cx="2190586" cy="164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2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59" y="268658"/>
            <a:ext cx="7364919" cy="60358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u="sng" dirty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«Фантазия</a:t>
            </a:r>
            <a:r>
              <a:rPr lang="ru-RU" sz="2400" b="1" u="sng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(прикладное творчество)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u="sng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961486"/>
            <a:ext cx="8388336" cy="57798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творческого потенциала и создание базы для дополнительного дохода через рукоделие.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современным техникам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рукоделия, основам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маркетинга и продаж изделий ручной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 улучшение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психоэмоционального фона и взаимопомощь.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навыки, психологическая разгрузка и готовность к </a:t>
            </a:r>
            <a:r>
              <a:rPr lang="ru-RU" sz="20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самозанятости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908" y="3407647"/>
            <a:ext cx="1656184" cy="22106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5129" y="3653025"/>
            <a:ext cx="1632326" cy="21755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021" y="3442692"/>
            <a:ext cx="2456071" cy="18420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8473" y="5175194"/>
            <a:ext cx="2088232" cy="15661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3701" y="3289956"/>
            <a:ext cx="2237620" cy="16782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3674" y="5117944"/>
            <a:ext cx="2185883" cy="163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5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50904" cy="603580"/>
          </a:xfrm>
        </p:spPr>
        <p:txBody>
          <a:bodyPr>
            <a:normAutofit fontScale="90000"/>
          </a:bodyPr>
          <a:lstStyle/>
          <a:p>
            <a:r>
              <a:rPr lang="ru-RU" sz="2400" b="1" u="sng" dirty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«Мастер</a:t>
            </a:r>
            <a:r>
              <a:rPr lang="ru-RU" sz="2400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столярное дело)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u="sng" dirty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733423"/>
            <a:ext cx="8388336" cy="548710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базовых навыков работы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деревом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столярным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инструментом.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 с привлечением профильных экспертов, мастеров и волонтеров.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прикладные умения для жизни, укрепление связи поколений и рост уверенности в себе.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318" y="3560482"/>
            <a:ext cx="1393822" cy="31027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315" y="3398367"/>
            <a:ext cx="2384387" cy="17882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t="46" b="88"/>
          <a:stretch/>
        </p:blipFill>
        <p:spPr>
          <a:xfrm>
            <a:off x="2117903" y="3458455"/>
            <a:ext cx="1517993" cy="28803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828" y="4337222"/>
            <a:ext cx="1777380" cy="23698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9305" y="4414238"/>
            <a:ext cx="1454500" cy="218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805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580"/>
          </a:xfrm>
        </p:spPr>
        <p:txBody>
          <a:bodyPr>
            <a:normAutofit/>
          </a:bodyPr>
          <a:lstStyle/>
          <a:p>
            <a:pPr algn="l"/>
            <a:r>
              <a:rPr lang="ru-RU" sz="2000" b="1" u="sng" dirty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</a:t>
            </a:r>
            <a:r>
              <a:rPr lang="ru-RU" sz="2000" b="1" u="sng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«Объектив»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(фото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видеопроизводство)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961486"/>
            <a:ext cx="8388336" cy="57798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цифровых навыков съемки и монтажа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жизни и</a:t>
            </a: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будущей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Деятельность: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основам композиции,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светом и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камерой; практика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съемок и профессиональный видеомонтаж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на развитие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визуальной грамотности и творческого мышления.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авторских фото- и видеопроектов для участия в конкурсах и фестивалях.</a:t>
            </a:r>
          </a:p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501008"/>
            <a:ext cx="2068328" cy="27606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152" y="3699380"/>
            <a:ext cx="2613188" cy="19608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5350" y="3682257"/>
            <a:ext cx="2309305" cy="17308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3968" y="4589315"/>
            <a:ext cx="2548953" cy="191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9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15656" y="161124"/>
            <a:ext cx="8229600" cy="60358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показатели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961486"/>
            <a:ext cx="8388336" cy="57798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628045"/>
              </p:ext>
            </p:extLst>
          </p:nvPr>
        </p:nvGraphicFramePr>
        <p:xfrm>
          <a:off x="179512" y="692696"/>
          <a:ext cx="8417799" cy="6057438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5776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4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лиц, на которых была распространена практика за последний год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 участников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0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семей, успешно прошедших полный цикл обучения в рамках сессии «С нуля до бизнеса»,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4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заключили  социальный контракт 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осуществление индивидуальной предпринимательской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семей,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семей)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привлеченных финансовых средств на открытие или развитие собственного дела (в рамках социального контракта)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3 000 000 рублей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мебели и деревообработка (изготовление мягкой и корпусной мебели, столярные работы)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семьи (общая сумма поддержки - 825 000 руб.).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услуги (монтаж сантехники, кузнечное дело/ ковка) 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семья (457 000 руб.).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Пищевое производство (изготовление кондитерских изделий по заказам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семьи (550 000 руб.).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 услуг (студия красоты, полиграфия, мини-прачечная «Чистюля»): 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семьи (850 000 руб.).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подростков охваченных программой «Старт в будущее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человек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6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привлеченных партнеров (УСЗН, ЦЗН, ГАУ «Мой бизнес», СФР, Фонд поддержки МСП, бизнес-сообщество).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5 организаций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2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лиц, задействованных во внедрении практики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– специалистов,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ИП, </a:t>
                      </a:r>
                      <a:r>
                        <a:rPr lang="ru-RU" sz="1400" baseline="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самозанятых</a:t>
                      </a:r>
                      <a:r>
                        <a:rPr lang="ru-RU" sz="1400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волонтеров и др.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358" marR="50358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77148"/>
            <a:ext cx="8229600" cy="60358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показатели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4622"/>
              </p:ext>
            </p:extLst>
          </p:nvPr>
        </p:nvGraphicFramePr>
        <p:xfrm>
          <a:off x="251520" y="1196752"/>
          <a:ext cx="8208912" cy="5184574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2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Выстроена эффективная система взаимодействия, что позволило участникам получить комплексные знания.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Благодаря тренингу «Психология успеха», участники проработали внутренние барьеры, сменив пассивную позицию получателя пособий на активную позицию начинающего предпринимателя.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занятий непосредственно на базе Бизнес-инкубатора и выездные встречи на объектах действующих предпринимателей обеспечили участникам наглядную визуализацию бизнес-процессов.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5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научились основам бизнес-планирования и генерации жизнеспособных идей.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Подростки приобрели практические навыки финансового планирования и правовой грамотности, получили опыт прямого общения с наставниками из бизнес-среды.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участие родителей и детей в работе ремесленных студий способствовало гармонизации внутрисемейных отношений и повышению ресурсного потенциала семьи.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99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освоили востребованные на местном рынке труда ремесленные навыки (столярное дело, современные техники рукоделия, </a:t>
                      </a:r>
                      <a:r>
                        <a:rPr lang="ru-RU" sz="14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медиапроизводство</a:t>
                      </a:r>
                      <a:r>
                        <a:rPr lang="ru-RU" sz="1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что повысило их конкурентоспособность.</a:t>
                      </a:r>
                      <a:endParaRPr lang="ru-RU" sz="11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64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4" y="27384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58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проекта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961486"/>
            <a:ext cx="8388336" cy="57798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69486" y="1556792"/>
            <a:ext cx="4050986" cy="50167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</a:p>
          <a:p>
            <a:pPr algn="ctr"/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масштабирования и инфраструктурного развития.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Грантовая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Фонда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детей, находящихся в трудной жизненной ситуации, в размере 1 633 226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ctr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вовлечения в ремесленную деятельность «Семейная мастерская»,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реализуемая по трем профильным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 (столярное дело, прикладное творчество,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медиапроизводство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buFontTx/>
              <a:buChar char="-"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программа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«Старт в будущее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по формированию предпринимательского мышления у подростков 14–17 лет.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023114"/>
            <a:ext cx="3672408" cy="45243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8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 </a:t>
            </a:r>
            <a:endParaRPr lang="ru-RU" sz="1600" b="1" dirty="0" smtClean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solidFill>
                <a:srgbClr val="82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внедрения базовой модели сопровождения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интенсивного обучения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направленная на формирование базовых экономических компетенций.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взаимодействия «семья — эксперт»,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обеспечивающая адресное межведомственное консультирование участников по вопросам повышения финансовой грамотности и правовым аспектам заключения социальных контрактов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Штриховая стрелка вправо 8"/>
          <p:cNvSpPr/>
          <p:nvPr/>
        </p:nvSpPr>
        <p:spPr>
          <a:xfrm>
            <a:off x="3923928" y="2204864"/>
            <a:ext cx="762974" cy="432048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54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29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580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реализации проекта в СМИ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77832" y="961486"/>
            <a:ext cx="8388336" cy="577988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057" y="9663"/>
            <a:ext cx="1377815" cy="13778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7544" y="844806"/>
            <a:ext cx="4032448" cy="5597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ru-RU" sz="16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олохсуола.рф</a:t>
            </a: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v-</a:t>
            </a:r>
            <a:r>
              <a:rPr lang="en-US" sz="16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vilyujske</a:t>
            </a:r>
            <a:r>
              <a:rPr lang="en-U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-</a:t>
            </a:r>
            <a:r>
              <a:rPr lang="en-US" sz="1600" u="sng" dirty="0" err="1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proshli-obucheniya-po-proektu-akademiya-truda</a:t>
            </a:r>
            <a:r>
              <a:rPr lang="en-US" sz="16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endParaRPr lang="ru-RU" sz="1600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https://мойбизнес14.рф/news/v-vilyujske-nachal-rabotu-sotsialnyj-proekt-akademiya-truda/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://олохсуола.рф/istoriya-dlinoyu-v-95-let-vilyujskij-czentr-sodejstviya-semejnomu-vospitaniyu-imeni-s-m-arzhakova-sobral-gostej-na-yubilej/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://vk.com/wall-127400475_6009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https://vk.com/wall-127400475_7204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https://vk.com/wall-217482127_3884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https://vk.com/wall-217482127_2909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https://vk.com/wall-217482127_2814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https://vk.com/wall-217482127_2810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https://vk.com/wall-217482127_2431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https://vk.com/wall-217482127_2392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98172" y="1866057"/>
            <a:ext cx="4572000" cy="47312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https://vk.com/wall-217482127_2389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6"/>
              </a:rPr>
              <a:t>https://vk.com/wall-217482127_2387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7"/>
              </a:rPr>
              <a:t>https://vk.com/wall-217482127_4276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8"/>
              </a:rPr>
              <a:t>https://vk.com/wall-217482127_4270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9"/>
              </a:rPr>
              <a:t>https://vk.com/wall-217482127_4266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0"/>
              </a:rPr>
              <a:t>https://vk.com/wall-217482127_4263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1"/>
              </a:rPr>
              <a:t>https://vk.com/wall-217482127_4262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2"/>
              </a:rPr>
              <a:t>https://vk.com/wall-217482127_4205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3"/>
              </a:rPr>
              <a:t>https://vk.com/wall-217482127_4184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4"/>
              </a:rPr>
              <a:t>https://vk.com/wall-217482127_4088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5"/>
              </a:rPr>
              <a:t>https://vk.com/wall-217482127_4081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6"/>
              </a:rPr>
              <a:t>https://vk.com/wall-217482127_3979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7"/>
              </a:rPr>
              <a:t>https://vk.com/wall-217482127_3929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81930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512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69" y="1063238"/>
            <a:ext cx="3240360" cy="18248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167" y="4702371"/>
            <a:ext cx="3605684" cy="20305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0928" y="1316091"/>
            <a:ext cx="2376264" cy="31683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l="64" r="60"/>
          <a:stretch/>
        </p:blipFill>
        <p:spPr>
          <a:xfrm>
            <a:off x="5868144" y="4692390"/>
            <a:ext cx="3096344" cy="20489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5729" y="2769143"/>
            <a:ext cx="3079734" cy="17343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265" y="3048443"/>
            <a:ext cx="2762918" cy="15559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/>
          <a:srcRect t="1"/>
          <a:stretch/>
        </p:blipFill>
        <p:spPr>
          <a:xfrm>
            <a:off x="173399" y="4726216"/>
            <a:ext cx="1806313" cy="20151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9666" y="1148898"/>
            <a:ext cx="2780988" cy="156611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5051" y="124094"/>
            <a:ext cx="7381325" cy="8225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820000"/>
                </a:solidFill>
              </a:rPr>
              <a:t>Семья в деле – успех в доме!</a:t>
            </a:r>
            <a:endParaRPr lang="ru-RU" sz="3200" dirty="0">
              <a:solidFill>
                <a:srgbClr val="8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44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3676</TotalTime>
  <Words>1224</Words>
  <Application>Microsoft Office PowerPoint</Application>
  <PresentationFormat>Экран (4:3)</PresentationFormat>
  <Paragraphs>133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Академия труда - востребованные компетенции  и прикладные навыки для всей семьи</vt:lpstr>
      <vt:lpstr>Программа для родителей "С нуля до бизнеса"</vt:lpstr>
      <vt:lpstr>«Школа юного предпринимателя  «Старт в будущее»</vt:lpstr>
      <vt:lpstr>Студия «Фантазия» (прикладное творчество) </vt:lpstr>
      <vt:lpstr>Студия «Мастер» (столярное дело) </vt:lpstr>
      <vt:lpstr>Студия «Объектив» (фото и видеопроизводство)</vt:lpstr>
      <vt:lpstr>Количественные показатели</vt:lpstr>
      <vt:lpstr>Качественные показатели</vt:lpstr>
      <vt:lpstr>Этапы развития проекта</vt:lpstr>
      <vt:lpstr>О реализации проекта в СМИ</vt:lpstr>
      <vt:lpstr>Семья в деле – успех в доме!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казенное учреждение Республики Саха (Якутия) «Вилюйский центр содействия семейному воспитанию  им. С.М. Аржакова</dc:title>
  <dc:creator>Пользователь</dc:creator>
  <cp:lastModifiedBy>Пользователь Windows</cp:lastModifiedBy>
  <cp:revision>189</cp:revision>
  <dcterms:created xsi:type="dcterms:W3CDTF">2023-03-02T01:13:46Z</dcterms:created>
  <dcterms:modified xsi:type="dcterms:W3CDTF">2026-08-24T06:48:52Z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770730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S11.0.1</vt:lpwstr>
  </property>
</Properties>
</file>