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Layouts/slideLayout2.xml" ContentType="application/vnd.openxmlformats-officedocument.presentationml.slideLayout+xml"/>
  <Override PartName="/ppt/slides/slide5.xml" ContentType="application/vnd.openxmlformats-officedocument.presentationml.slide+xml"/>
  <Override PartName="/ppt/slides/slide1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docProps/custom.xml" ContentType="application/vnd.openxmlformats-officedocument.custom-propertie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8288000" cy="10287000"/>
  <p:notesSz cx="18288000" cy="10287000"/>
  <p:defaultTextStyle>
    <a:defPPr>
      <a:defRPr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78" d="100"/>
          <a:sy n="78" d="100"/>
        </p:scale>
        <p:origin x="-1536" y="-84"/>
      </p:cViewPr>
      <p:guideLst>
        <p:guide pos="2880" orient="horz"/>
        <p:guide pos="2160"/>
      </p:guideLst>
    </p:cSldViewPr>
  </p:slideViewPr>
  <p:gridSpacing cx="78028800" cy="780288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presProps" Target="presProps.xml" /><Relationship Id="rId18" Type="http://schemas.openxmlformats.org/officeDocument/2006/relationships/tableStyles" Target="tableStyles.xml" /><Relationship Id="rId19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0" type="obj" userDrawn="1">
  <p:cSld name="Title and Content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fill="norm" stroke="1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C2F86E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7" name="bg object 17"/>
          <p:cNvSpPr/>
          <p:nvPr/>
        </p:nvSpPr>
        <p:spPr bwMode="auto">
          <a:xfrm flipH="1">
            <a:off x="1009650" y="0"/>
            <a:ext cx="0" cy="10287000"/>
          </a:xfrm>
          <a:custGeom>
            <a:avLst/>
            <a:gdLst/>
            <a:ahLst/>
            <a:cxnLst/>
            <a:rect l="l" t="t" r="r" b="b"/>
            <a:pathLst>
              <a:path h="10287000" fill="norm" stroke="1" extrusionOk="0">
                <a:moveTo>
                  <a:pt x="0" y="10287000"/>
                </a:moveTo>
                <a:lnTo>
                  <a:pt x="0" y="0"/>
                </a:lnTo>
              </a:path>
            </a:pathLst>
          </a:custGeom>
          <a:ln w="38098">
            <a:solidFill>
              <a:srgbClr val="44344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8" name="bg object 18"/>
          <p:cNvSpPr/>
          <p:nvPr/>
        </p:nvSpPr>
        <p:spPr bwMode="auto">
          <a:xfrm>
            <a:off x="0" y="9258300"/>
            <a:ext cx="18288000" cy="0"/>
          </a:xfrm>
          <a:custGeom>
            <a:avLst/>
            <a:gdLst/>
            <a:ahLst/>
            <a:cxnLst/>
            <a:rect l="l" t="t" r="r" b="b"/>
            <a:pathLst>
              <a:path w="18288000" fill="norm" stroke="1" extrusionOk="0">
                <a:moveTo>
                  <a:pt x="18288000" y="0"/>
                </a:moveTo>
                <a:lnTo>
                  <a:pt x="0" y="0"/>
                </a:lnTo>
              </a:path>
            </a:pathLst>
          </a:custGeom>
          <a:ln w="38098">
            <a:solidFill>
              <a:srgbClr val="44344F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/>
        <p:txBody>
          <a:bodyPr lIns="0" tIns="0" rIns="0" bIns="0"/>
          <a:lstStyle>
            <a:lvl1pPr>
              <a:defRPr sz="3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 bwMode="auto"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 bwMode="auto"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 bwMode="auto"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bg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fill="norm" stroke="1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44344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 bwMode="auto">
          <a:xfrm>
            <a:off x="1203002" y="227279"/>
            <a:ext cx="13945811" cy="83485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001F5F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 bwMode="auto">
          <a:xfrm>
            <a:off x="1395093" y="4098344"/>
            <a:ext cx="8529320" cy="2128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 bwMode="auto"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 bwMode="auto"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D8BD707-D9CF-40AE-B4C6-C98DA3205C09}" type="datetimeFigureOut">
              <a:rPr lang="en-US"/>
              <a:t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 bwMode="auto"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6F15528-21DE-4FAA-801E-634DDDAF4B2B}" type="slidenum">
              <a:rPr/>
              <a:t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fill="norm" stroke="1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44344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 bwMode="auto">
          <a:xfrm>
            <a:off x="1678006" y="1843264"/>
            <a:ext cx="7190105" cy="22561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6190"/>
              </a:lnSpc>
              <a:spcBef>
                <a:spcPts val="100"/>
              </a:spcBef>
              <a:defRPr/>
            </a:pPr>
            <a:r>
              <a:rPr sz="5400" b="0">
                <a:solidFill>
                  <a:srgbClr val="FFFFFF"/>
                </a:solidFill>
                <a:latin typeface="Arial"/>
                <a:cs typeface="Arial"/>
              </a:rPr>
              <a:t>Социальный</a:t>
            </a:r>
            <a:r>
              <a:rPr sz="5400" b="0" spc="-1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400" b="0" spc="-10">
                <a:solidFill>
                  <a:srgbClr val="FFFFFF"/>
                </a:solidFill>
                <a:latin typeface="Arial"/>
                <a:cs typeface="Arial"/>
              </a:rPr>
              <a:t>комплекс</a:t>
            </a:r>
            <a:endParaRPr sz="5400">
              <a:latin typeface="Arial"/>
              <a:cs typeface="Arial"/>
            </a:endParaRPr>
          </a:p>
          <a:p>
            <a:pPr marL="1367790" marR="1348740" algn="ctr">
              <a:lnSpc>
                <a:spcPct val="79900"/>
              </a:lnSpc>
              <a:spcBef>
                <a:spcPts val="1015"/>
              </a:spcBef>
              <a:defRPr/>
            </a:pPr>
            <a:r>
              <a:rPr sz="5400" b="0">
                <a:solidFill>
                  <a:srgbClr val="FFFFFF"/>
                </a:solidFill>
                <a:latin typeface="Arial"/>
                <a:cs typeface="Arial"/>
              </a:rPr>
              <a:t>«Инклюзия</a:t>
            </a:r>
            <a:r>
              <a:rPr sz="5400" b="0" spc="-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5400" b="0" spc="-25">
                <a:solidFill>
                  <a:srgbClr val="FFFFFF"/>
                </a:solidFill>
                <a:latin typeface="Arial"/>
                <a:cs typeface="Arial"/>
              </a:rPr>
              <a:t>не </a:t>
            </a:r>
            <a:r>
              <a:rPr sz="5400" b="0" spc="-10">
                <a:solidFill>
                  <a:srgbClr val="FFFFFF"/>
                </a:solidFill>
                <a:latin typeface="Arial"/>
                <a:cs typeface="Arial"/>
              </a:rPr>
              <a:t>иллюзия»</a:t>
            </a:r>
            <a:endParaRPr sz="5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 bwMode="auto">
          <a:xfrm>
            <a:off x="1390217" y="4361726"/>
            <a:ext cx="6883400" cy="147701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2690"/>
              </a:lnSpc>
              <a:spcBef>
                <a:spcPts val="745"/>
              </a:spcBef>
              <a:defRPr/>
            </a:pP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Областное</a:t>
            </a:r>
            <a:r>
              <a:rPr sz="2800" spc="-1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25">
                <a:solidFill>
                  <a:srgbClr val="C2F86E"/>
                </a:solidFill>
                <a:latin typeface="Arial"/>
                <a:cs typeface="Arial"/>
              </a:rPr>
              <a:t>государственное</a:t>
            </a:r>
            <a:r>
              <a:rPr sz="2800" spc="-12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бюджетное </a:t>
            </a:r>
            <a:r>
              <a:rPr sz="2800" spc="-20">
                <a:solidFill>
                  <a:srgbClr val="C2F86E"/>
                </a:solidFill>
                <a:latin typeface="Arial"/>
                <a:cs typeface="Arial"/>
              </a:rPr>
              <a:t>учреждение</a:t>
            </a:r>
            <a:r>
              <a:rPr sz="28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20">
                <a:solidFill>
                  <a:srgbClr val="C2F86E"/>
                </a:solidFill>
                <a:latin typeface="Arial"/>
                <a:cs typeface="Arial"/>
              </a:rPr>
              <a:t>«Реабилитационный</a:t>
            </a:r>
            <a:r>
              <a:rPr sz="28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центр 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для</a:t>
            </a:r>
            <a:r>
              <a:rPr sz="28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детей</a:t>
            </a:r>
            <a:r>
              <a:rPr sz="28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28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подростков</a:t>
            </a:r>
            <a:r>
              <a:rPr sz="28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28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ограниченными возможностями</a:t>
            </a:r>
            <a:r>
              <a:rPr sz="2800" spc="-12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имени</a:t>
            </a:r>
            <a:r>
              <a:rPr sz="2800" spc="-12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В.З.</a:t>
            </a:r>
            <a:r>
              <a:rPr sz="2800" spc="-1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Гетманского»</a:t>
            </a:r>
            <a:endParaRPr sz="28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 bwMode="auto">
          <a:xfrm>
            <a:off x="-19050" y="-19050"/>
            <a:ext cx="18326100" cy="10325100"/>
            <a:chOff x="-19050" y="-19050"/>
            <a:chExt cx="18326100" cy="10325100"/>
          </a:xfrm>
        </p:grpSpPr>
        <p:sp>
          <p:nvSpPr>
            <p:cNvPr id="6" name="object 6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7" name="object 7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8" name="object 8"/>
          <p:cNvSpPr txBox="1"/>
          <p:nvPr/>
        </p:nvSpPr>
        <p:spPr bwMode="auto">
          <a:xfrm>
            <a:off x="1785987" y="797245"/>
            <a:ext cx="8251825" cy="68326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468755" marR="5080" indent="-1456055">
              <a:lnSpc>
                <a:spcPct val="79900"/>
              </a:lnSpc>
              <a:spcBef>
                <a:spcPts val="675"/>
              </a:spcBef>
              <a:defRPr/>
            </a:pP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МИНИСТЕРСТВО</a:t>
            </a:r>
            <a:r>
              <a:rPr sz="24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СОЦИАЛЬНОЙ</a:t>
            </a:r>
            <a:r>
              <a:rPr sz="24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ЗАЩИТЫ</a:t>
            </a:r>
            <a:r>
              <a:rPr sz="24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НАСЕЛЕНИЯ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ТРУДА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БЕЛГОРОДСКОЙ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ОБЛАСТИ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176164" y="2844949"/>
            <a:ext cx="580390" cy="5845810"/>
          </a:xfrm>
          <a:prstGeom prst="rect">
            <a:avLst/>
          </a:prstGeom>
        </p:spPr>
        <p:txBody>
          <a:bodyPr vert="vert270" wrap="square" lIns="0" tIns="48895" rIns="0" bIns="0" rtlCol="0">
            <a:spAutoFit/>
          </a:bodyPr>
          <a:lstStyle/>
          <a:p>
            <a:pPr marL="86360" marR="5080" indent="-74295">
              <a:lnSpc>
                <a:spcPts val="2020"/>
              </a:lnSpc>
              <a:spcBef>
                <a:spcPts val="385"/>
              </a:spcBef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ВСЕРОССИЙСКИЙ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ФОРУМ</a:t>
            </a:r>
            <a:r>
              <a:rPr sz="21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«ВМЕСТЕ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–</a:t>
            </a:r>
            <a:r>
              <a:rPr sz="21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C2F86E"/>
                </a:solidFill>
                <a:latin typeface="Arial"/>
                <a:cs typeface="Arial"/>
              </a:rPr>
              <a:t>РАДИ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ДЕТЕЙ!</a:t>
            </a:r>
            <a:r>
              <a:rPr sz="21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2100" spc="-8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ФОКУСЕ</a:t>
            </a:r>
            <a:r>
              <a:rPr sz="21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СЕМЬЯ!»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/>
          <a:stretch/>
        </p:blipFill>
        <p:spPr bwMode="auto">
          <a:xfrm>
            <a:off x="5780913" y="0"/>
            <a:ext cx="12507087" cy="938564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 bwMode="auto">
          <a:xfrm>
            <a:off x="1481657" y="7120890"/>
            <a:ext cx="6885940" cy="79375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marR="5080">
              <a:lnSpc>
                <a:spcPts val="2690"/>
              </a:lnSpc>
              <a:spcBef>
                <a:spcPts val="745"/>
              </a:spcBef>
              <a:defRPr/>
            </a:pP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Номинация:</a:t>
            </a:r>
            <a:r>
              <a:rPr sz="2800" spc="-1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поддержка</a:t>
            </a:r>
            <a:r>
              <a:rPr sz="2800" spc="-15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семей, воспитывающих</a:t>
            </a:r>
            <a:r>
              <a:rPr sz="2800" spc="-11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детей</a:t>
            </a:r>
            <a:r>
              <a:rPr sz="28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28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инвалидностью»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 bwMode="auto">
          <a:xfrm>
            <a:off x="9485782" y="6834314"/>
            <a:ext cx="6790055" cy="11779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055"/>
              </a:lnSpc>
              <a:spcBef>
                <a:spcPts val="100"/>
              </a:spcBef>
              <a:defRPr/>
            </a:pP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Автор:</a:t>
            </a:r>
            <a:r>
              <a:rPr sz="28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ВОРОНИНА</a:t>
            </a:r>
            <a:r>
              <a:rPr sz="28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>
                <a:solidFill>
                  <a:srgbClr val="FFFFFF"/>
                </a:solidFill>
                <a:latin typeface="Arial"/>
                <a:cs typeface="Arial"/>
              </a:rPr>
              <a:t>ИРИНА</a:t>
            </a:r>
            <a:r>
              <a:rPr sz="28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ИВАНОВНА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2860"/>
              </a:lnSpc>
              <a:defRPr/>
            </a:pP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заведующий</a:t>
            </a:r>
            <a:r>
              <a:rPr sz="28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отделением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160"/>
              </a:lnSpc>
              <a:defRPr/>
            </a:pPr>
            <a:r>
              <a:rPr sz="2800" spc="-35">
                <a:solidFill>
                  <a:srgbClr val="FFFFFF"/>
                </a:solidFill>
                <a:latin typeface="Arial"/>
                <a:cs typeface="Arial"/>
              </a:rPr>
              <a:t>психолого-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педагогической</a:t>
            </a:r>
            <a:r>
              <a:rPr sz="2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spc="-10">
                <a:solidFill>
                  <a:srgbClr val="FFFFFF"/>
                </a:solidFill>
                <a:latin typeface="Arial"/>
                <a:cs typeface="Arial"/>
              </a:rPr>
              <a:t>реабилитации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01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 bwMode="auto">
          <a:xfrm>
            <a:off x="1640153" y="9695929"/>
            <a:ext cx="1208913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ТЕРРИТОРИЯ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ВНЕДРЕНИЯ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ПРАКТИКИ: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БЕЛГОРОДСКАЯ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ОБЛАСТЬ,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СЕЛО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ВЕСЕЛАЯ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ЛОПАНЬ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fill="norm" stroke="1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44344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3" name="object 3"/>
          <p:cNvGrpSpPr/>
          <p:nvPr/>
        </p:nvGrpSpPr>
        <p:grpSpPr bwMode="auto">
          <a:xfrm>
            <a:off x="-19050" y="-19050"/>
            <a:ext cx="18326100" cy="10325100"/>
            <a:chOff x="-19050" y="-19050"/>
            <a:chExt cx="18326100" cy="10325100"/>
          </a:xfrm>
        </p:grpSpPr>
        <p:sp>
          <p:nvSpPr>
            <p:cNvPr id="4" name="object 4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5" name="object 5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6" name="object 6"/>
          <p:cNvSpPr txBox="1"/>
          <p:nvPr/>
        </p:nvSpPr>
        <p:spPr bwMode="auto">
          <a:xfrm>
            <a:off x="324666" y="542848"/>
            <a:ext cx="323850" cy="35909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15</a:t>
            </a:r>
            <a:r>
              <a:rPr sz="2100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км</a:t>
            </a:r>
            <a:r>
              <a:rPr sz="2100" spc="-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от</a:t>
            </a:r>
            <a:r>
              <a:rPr sz="2100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границы</a:t>
            </a:r>
            <a:r>
              <a:rPr sz="2100" spc="-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2100" spc="-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Украиной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 vert="horz" wrap="square" lIns="0" tIns="242327" rIns="0" bIns="0" rtlCol="0">
            <a:spAutoFit/>
          </a:bodyPr>
          <a:lstStyle/>
          <a:p>
            <a:pPr marL="168275">
              <a:lnSpc>
                <a:spcPct val="100000"/>
              </a:lnSpc>
              <a:spcBef>
                <a:spcPts val="100"/>
              </a:spcBef>
              <a:defRPr/>
            </a:pPr>
            <a:r>
              <a:rPr b="0" spc="-10">
                <a:solidFill>
                  <a:srgbClr val="C2F86E"/>
                </a:solidFill>
                <a:latin typeface="Arial"/>
                <a:cs typeface="Arial"/>
              </a:rPr>
              <a:t>ЦЕЛЕВАЯ</a:t>
            </a:r>
            <a:r>
              <a:rPr b="0" spc="-2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b="0" spc="-10">
                <a:solidFill>
                  <a:srgbClr val="C2F86E"/>
                </a:solidFill>
                <a:latin typeface="Arial"/>
                <a:cs typeface="Arial"/>
              </a:rPr>
              <a:t>ГРУППА</a:t>
            </a:r>
            <a:endParaRPr/>
          </a:p>
        </p:txBody>
      </p:sp>
      <p:sp>
        <p:nvSpPr>
          <p:cNvPr id="8" name="object 8"/>
          <p:cNvSpPr txBox="1"/>
          <p:nvPr/>
        </p:nvSpPr>
        <p:spPr bwMode="auto">
          <a:xfrm>
            <a:off x="1268717" y="1130226"/>
            <a:ext cx="7564755" cy="3415665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 indent="184785">
              <a:lnSpc>
                <a:spcPts val="2400"/>
              </a:lnSpc>
              <a:spcBef>
                <a:spcPts val="180"/>
              </a:spcBef>
              <a:buSzPct val="105000"/>
              <a:buChar char="-"/>
              <a:tabLst>
                <a:tab pos="197485" algn="l"/>
              </a:tabLst>
              <a:defRPr/>
            </a:pP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дети,</a:t>
            </a:r>
            <a:r>
              <a:rPr sz="20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подростки,</a:t>
            </a:r>
            <a:r>
              <a:rPr sz="20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молодежь</a:t>
            </a:r>
            <a:r>
              <a:rPr sz="20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spc="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ограниченными</a:t>
            </a:r>
            <a:r>
              <a:rPr sz="20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возможностями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инвалидностью</a:t>
            </a:r>
            <a:r>
              <a:rPr sz="20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их</a:t>
            </a:r>
            <a:r>
              <a:rPr sz="20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семьи</a:t>
            </a:r>
            <a:endParaRPr sz="2000">
              <a:latin typeface="Arial"/>
              <a:cs typeface="Arial"/>
            </a:endParaRPr>
          </a:p>
          <a:p>
            <a:pPr marL="12700" marR="115570" indent="506730">
              <a:lnSpc>
                <a:spcPts val="2400"/>
              </a:lnSpc>
              <a:buChar char="-"/>
              <a:tabLst>
                <a:tab pos="519430" algn="l"/>
              </a:tabLst>
              <a:defRPr/>
            </a:pP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дети,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подростки,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молодежь,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общественность,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жители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0">
                <a:solidFill>
                  <a:srgbClr val="FFFFFF"/>
                </a:solidFill>
                <a:latin typeface="Arial"/>
                <a:cs typeface="Arial"/>
              </a:rPr>
              <a:t>села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как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участники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инклюзивного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взаимодействия</a:t>
            </a:r>
            <a:endParaRPr sz="2000">
              <a:latin typeface="Arial"/>
              <a:cs typeface="Arial"/>
            </a:endParaRPr>
          </a:p>
          <a:p>
            <a:pPr marL="1128395" lvl="1" indent="-605155">
              <a:lnSpc>
                <a:spcPts val="4535"/>
              </a:lnSpc>
              <a:buSzPct val="175000"/>
              <a:buAutoNum type="arabicPeriod"/>
              <a:tabLst>
                <a:tab pos="1128395" algn="l"/>
              </a:tabLst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ИЗОЛЯЦИЯ</a:t>
            </a:r>
            <a:r>
              <a:rPr sz="3200" spc="-1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ДЕТЕЙ</a:t>
            </a:r>
            <a:endParaRPr sz="3200">
              <a:latin typeface="Arial"/>
              <a:cs typeface="Arial"/>
            </a:endParaRPr>
          </a:p>
          <a:p>
            <a:pPr marL="1128395" lvl="1" indent="-605155">
              <a:lnSpc>
                <a:spcPts val="6000"/>
              </a:lnSpc>
              <a:buSzPct val="175000"/>
              <a:buAutoNum type="arabicPeriod"/>
              <a:tabLst>
                <a:tab pos="1128395" algn="l"/>
              </a:tabLst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СТИГМАТИЗАЦИЯ</a:t>
            </a:r>
            <a:r>
              <a:rPr sz="3200" spc="7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СЕМЕЙ</a:t>
            </a:r>
            <a:endParaRPr sz="3200">
              <a:latin typeface="Arial"/>
              <a:cs typeface="Arial"/>
            </a:endParaRPr>
          </a:p>
          <a:p>
            <a:pPr marL="1128395" lvl="1" indent="-605155">
              <a:lnSpc>
                <a:spcPts val="6480"/>
              </a:lnSpc>
              <a:buSzPct val="175000"/>
              <a:buAutoNum type="arabicPeriod"/>
              <a:tabLst>
                <a:tab pos="1128395" algn="l"/>
              </a:tabLst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ОБЩАЯ</a:t>
            </a:r>
            <a:r>
              <a:rPr sz="32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ТРЕВОЖНОСТЬ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279911" y="5502940"/>
            <a:ext cx="479425" cy="324866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АКТУАЛЬНОСТЬ</a:t>
            </a:r>
            <a:endParaRPr sz="3200">
              <a:latin typeface="Arial"/>
              <a:cs typeface="Arial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/>
          <a:stretch/>
        </p:blipFill>
        <p:spPr bwMode="auto">
          <a:xfrm>
            <a:off x="1447800" y="1108218"/>
            <a:ext cx="16346170" cy="8070557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02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 bwMode="auto">
          <a:xfrm>
            <a:off x="1358899" y="9336620"/>
            <a:ext cx="139814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НЕОБХОДИМОСТЬ</a:t>
            </a: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 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КОНСОЛИДАЦИИ</a:t>
            </a: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 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УСИЛИЙ</a:t>
            </a:r>
            <a:r>
              <a:rPr sz="3200" spc="7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ДЛЯ</a:t>
            </a:r>
            <a:r>
              <a:rPr sz="3200" spc="7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БЛАГОПОЛУЧИЯ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 bwMode="auto">
          <a:xfrm>
            <a:off x="15666465" y="9336620"/>
            <a:ext cx="14871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СЕМЕЙ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 bwMode="auto">
          <a:xfrm>
            <a:off x="200612" y="2714699"/>
            <a:ext cx="479425" cy="54895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ПРЕДЛАГАЕМОЕ</a:t>
            </a:r>
            <a:r>
              <a:rPr sz="3200" spc="-16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РЕШЕНИЕ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 bwMode="auto">
          <a:xfrm>
            <a:off x="0" y="330954"/>
            <a:ext cx="8847455" cy="8918575"/>
            <a:chOff x="0" y="330954"/>
            <a:chExt cx="8847455" cy="8918575"/>
          </a:xfrm>
        </p:grpSpPr>
        <p:pic>
          <p:nvPicPr>
            <p:cNvPr id="4" name="object 4"/>
            <p:cNvPicPr/>
            <p:nvPr/>
          </p:nvPicPr>
          <p:blipFill>
            <a:blip r:embed="rId2"/>
            <a:stretch/>
          </p:blipFill>
          <p:spPr bwMode="auto">
            <a:xfrm>
              <a:off x="0" y="330954"/>
              <a:ext cx="1002879" cy="10445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/>
            <a:stretch/>
          </p:blipFill>
          <p:spPr bwMode="auto">
            <a:xfrm>
              <a:off x="284988" y="7126249"/>
              <a:ext cx="3501529" cy="212280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/>
            <a:stretch/>
          </p:blipFill>
          <p:spPr bwMode="auto">
            <a:xfrm>
              <a:off x="6642137" y="7209942"/>
              <a:ext cx="2204923" cy="1860206"/>
            </a:xfrm>
            <a:prstGeom prst="rect">
              <a:avLst/>
            </a:prstGeom>
          </p:spPr>
        </p:pic>
      </p:grp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 bwMode="auto">
          <a:xfrm>
            <a:off x="4342917" y="549050"/>
            <a:ext cx="116332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pc="-20">
                <a:solidFill>
                  <a:srgbClr val="44344F"/>
                </a:solidFill>
              </a:rPr>
              <a:t>ЦЕЛЬ</a:t>
            </a:r>
            <a:endParaRPr/>
          </a:p>
        </p:txBody>
      </p:sp>
      <p:sp>
        <p:nvSpPr>
          <p:cNvPr id="8" name="object 8"/>
          <p:cNvSpPr txBox="1"/>
          <p:nvPr/>
        </p:nvSpPr>
        <p:spPr bwMode="auto">
          <a:xfrm>
            <a:off x="1585966" y="1042641"/>
            <a:ext cx="668845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Создание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комплексной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модели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социальной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инклюзии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для</a:t>
            </a:r>
            <a:r>
              <a:rPr sz="21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поддержки  семей,</a:t>
            </a:r>
            <a:r>
              <a:rPr sz="21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том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числе</a:t>
            </a:r>
            <a:endParaRPr sz="2100">
              <a:latin typeface="Arial"/>
              <a:cs typeface="Arial"/>
            </a:endParaRPr>
          </a:p>
          <a:p>
            <a:pPr marL="291465" marR="209550" algn="ctr">
              <a:lnSpc>
                <a:spcPct val="100000"/>
              </a:lnSpc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детьми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ОВЗ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инвалидностью,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через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развитие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их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творческого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потенциала,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профессиональное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ориентирование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организацию</a:t>
            </a:r>
            <a:endParaRPr sz="2100">
              <a:latin typeface="Arial"/>
              <a:cs typeface="Arial"/>
            </a:endParaRPr>
          </a:p>
          <a:p>
            <a:pPr marL="66040" algn="ctr">
              <a:lnSpc>
                <a:spcPct val="100000"/>
              </a:lnSpc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совместной</a:t>
            </a:r>
            <a:r>
              <a:rPr sz="2100" spc="-2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продуктивной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деятельности</a:t>
            </a:r>
            <a:r>
              <a:rPr sz="2100" spc="-9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</a:t>
            </a:r>
            <a:r>
              <a:rPr sz="2100" spc="-9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жителями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1501732" y="3602964"/>
            <a:ext cx="6861175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4445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100" b="1">
                <a:latin typeface="Arial"/>
                <a:cs typeface="Arial"/>
              </a:rPr>
              <a:t>Социальный</a:t>
            </a:r>
            <a:r>
              <a:rPr sz="2100" b="1" spc="-10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комплекс</a:t>
            </a:r>
            <a:r>
              <a:rPr sz="2100" b="1" spc="5">
                <a:latin typeface="Arial"/>
                <a:cs typeface="Arial"/>
              </a:rPr>
              <a:t>  </a:t>
            </a:r>
            <a:r>
              <a:rPr sz="2100" b="1">
                <a:latin typeface="Arial"/>
                <a:cs typeface="Arial"/>
              </a:rPr>
              <a:t>«Инклюзия</a:t>
            </a:r>
            <a:r>
              <a:rPr sz="2100" b="1" spc="-9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не</a:t>
            </a:r>
            <a:r>
              <a:rPr sz="2100" b="1" spc="-85">
                <a:latin typeface="Arial"/>
                <a:cs typeface="Arial"/>
              </a:rPr>
              <a:t> </a:t>
            </a:r>
            <a:r>
              <a:rPr sz="2100" b="1" spc="-10">
                <a:latin typeface="Arial"/>
                <a:cs typeface="Arial"/>
              </a:rPr>
              <a:t>иллюзия» </a:t>
            </a:r>
            <a:r>
              <a:rPr sz="2100" b="1">
                <a:latin typeface="Arial"/>
                <a:cs typeface="Arial"/>
              </a:rPr>
              <a:t>предлагает</a:t>
            </a:r>
            <a:r>
              <a:rPr sz="2100" b="1" spc="-7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инновационную</a:t>
            </a:r>
            <a:r>
              <a:rPr sz="2100" b="1" spc="-6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модель</a:t>
            </a:r>
            <a:r>
              <a:rPr sz="2100" b="1" spc="-60">
                <a:latin typeface="Arial"/>
                <a:cs typeface="Arial"/>
              </a:rPr>
              <a:t> </a:t>
            </a:r>
            <a:r>
              <a:rPr sz="2100" b="1" spc="-10">
                <a:latin typeface="Arial"/>
                <a:cs typeface="Arial"/>
              </a:rPr>
              <a:t>поддержки, </a:t>
            </a:r>
            <a:r>
              <a:rPr sz="2100" b="1">
                <a:latin typeface="Arial"/>
                <a:cs typeface="Arial"/>
              </a:rPr>
              <a:t>которая</a:t>
            </a:r>
            <a:r>
              <a:rPr sz="2100" b="1" spc="-11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трансформирует</a:t>
            </a:r>
            <a:r>
              <a:rPr sz="2100" b="1" spc="-105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традиционный</a:t>
            </a:r>
            <a:r>
              <a:rPr sz="2100" b="1" spc="-105">
                <a:latin typeface="Arial"/>
                <a:cs typeface="Arial"/>
              </a:rPr>
              <a:t> </a:t>
            </a:r>
            <a:r>
              <a:rPr sz="2100" b="1" spc="-10">
                <a:latin typeface="Arial"/>
                <a:cs typeface="Arial"/>
              </a:rPr>
              <a:t>подход </a:t>
            </a:r>
            <a:r>
              <a:rPr sz="2100" b="1">
                <a:latin typeface="Arial"/>
                <a:cs typeface="Arial"/>
              </a:rPr>
              <a:t>(«помощь</a:t>
            </a:r>
            <a:r>
              <a:rPr sz="2100" b="1" spc="-6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нуждающимся»)</a:t>
            </a:r>
            <a:r>
              <a:rPr sz="2100" b="1" spc="-6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в</a:t>
            </a:r>
            <a:r>
              <a:rPr sz="2100" b="1" spc="-6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модель</a:t>
            </a:r>
            <a:r>
              <a:rPr sz="2100" b="1" spc="-6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партнерства</a:t>
            </a:r>
            <a:r>
              <a:rPr sz="2100" b="1" spc="-60">
                <a:latin typeface="Arial"/>
                <a:cs typeface="Arial"/>
              </a:rPr>
              <a:t> </a:t>
            </a:r>
            <a:r>
              <a:rPr sz="2100" b="1" spc="-50">
                <a:latin typeface="Arial"/>
                <a:cs typeface="Arial"/>
              </a:rPr>
              <a:t>и </a:t>
            </a:r>
            <a:r>
              <a:rPr sz="2100" b="1">
                <a:latin typeface="Arial"/>
                <a:cs typeface="Arial"/>
              </a:rPr>
              <a:t>совместного</a:t>
            </a:r>
            <a:r>
              <a:rPr sz="2100" b="1" spc="-90">
                <a:latin typeface="Arial"/>
                <a:cs typeface="Arial"/>
              </a:rPr>
              <a:t> </a:t>
            </a:r>
            <a:r>
              <a:rPr sz="2100" b="1" spc="-10">
                <a:latin typeface="Arial"/>
                <a:cs typeface="Arial"/>
              </a:rPr>
              <a:t>созидания</a:t>
            </a:r>
            <a:endParaRPr sz="2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sz="2100" b="1">
                <a:latin typeface="Arial"/>
                <a:cs typeface="Arial"/>
              </a:rPr>
              <a:t>(«сила</a:t>
            </a:r>
            <a:r>
              <a:rPr sz="2100" b="1" spc="-20">
                <a:latin typeface="Arial"/>
                <a:cs typeface="Arial"/>
              </a:rPr>
              <a:t> </a:t>
            </a:r>
            <a:r>
              <a:rPr sz="2100" b="1">
                <a:latin typeface="Arial"/>
                <a:cs typeface="Arial"/>
              </a:rPr>
              <a:t>в</a:t>
            </a:r>
            <a:r>
              <a:rPr sz="2100" b="1" spc="-20">
                <a:latin typeface="Arial"/>
                <a:cs typeface="Arial"/>
              </a:rPr>
              <a:t> </a:t>
            </a:r>
            <a:r>
              <a:rPr sz="2100" b="1" spc="-10">
                <a:latin typeface="Arial"/>
                <a:cs typeface="Arial"/>
              </a:rPr>
              <a:t>сообществе»)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 bwMode="auto">
          <a:xfrm>
            <a:off x="1533144" y="6163284"/>
            <a:ext cx="675195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52095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Практика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объединяет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четыре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разнонаправленных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взаимодополняющих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вектора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развития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единый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402F52"/>
                </a:solidFill>
                <a:latin typeface="Arial"/>
                <a:cs typeface="Arial"/>
              </a:rPr>
              <a:t>цикл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11" name="object 11"/>
          <p:cNvGrpSpPr/>
          <p:nvPr/>
        </p:nvGrpSpPr>
        <p:grpSpPr bwMode="auto">
          <a:xfrm>
            <a:off x="2560255" y="1053349"/>
            <a:ext cx="8106409" cy="8016875"/>
            <a:chOff x="2560255" y="1053349"/>
            <a:chExt cx="8106409" cy="8016875"/>
          </a:xfrm>
        </p:grpSpPr>
        <p:pic>
          <p:nvPicPr>
            <p:cNvPr id="12" name="object 12"/>
            <p:cNvPicPr/>
            <p:nvPr/>
          </p:nvPicPr>
          <p:blipFill>
            <a:blip r:embed="rId5"/>
            <a:stretch/>
          </p:blipFill>
          <p:spPr bwMode="auto">
            <a:xfrm>
              <a:off x="9689808" y="1053349"/>
              <a:ext cx="914400" cy="9144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/>
            <a:stretch/>
          </p:blipFill>
          <p:spPr bwMode="auto">
            <a:xfrm>
              <a:off x="9752012" y="4384598"/>
              <a:ext cx="914400" cy="9144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/>
            <a:stretch/>
          </p:blipFill>
          <p:spPr bwMode="auto">
            <a:xfrm>
              <a:off x="9715347" y="6747395"/>
              <a:ext cx="914400" cy="9144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/>
            <a:stretch/>
          </p:blipFill>
          <p:spPr bwMode="auto">
            <a:xfrm>
              <a:off x="2560255" y="6731927"/>
              <a:ext cx="4969052" cy="2338222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 bwMode="auto">
          <a:xfrm>
            <a:off x="10772164" y="605828"/>
            <a:ext cx="6732904" cy="1158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3200" b="1" spc="-10">
                <a:solidFill>
                  <a:srgbClr val="44344F"/>
                </a:solidFill>
                <a:latin typeface="Arial"/>
                <a:cs typeface="Arial"/>
              </a:rPr>
              <a:t>ЗАДАЧИ</a:t>
            </a:r>
            <a:endParaRPr sz="32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spcBef>
                <a:spcPts val="40"/>
              </a:spcBef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Организовать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устойчивую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деятельность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инклюзивных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площадок</a:t>
            </a:r>
            <a:r>
              <a:rPr sz="21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на</a:t>
            </a:r>
            <a:r>
              <a:rPr sz="21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базе</a:t>
            </a:r>
            <a:r>
              <a:rPr sz="21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учреждения</a:t>
            </a:r>
            <a:r>
              <a:rPr sz="21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100" spc="-3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за</a:t>
            </a:r>
            <a:r>
              <a:rPr sz="21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его</a:t>
            </a:r>
            <a:r>
              <a:rPr sz="21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пределами: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10843780" y="1739506"/>
            <a:ext cx="6557645" cy="226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4830" indent="-417195">
              <a:lnSpc>
                <a:spcPct val="100000"/>
              </a:lnSpc>
              <a:spcBef>
                <a:spcPts val="100"/>
              </a:spcBef>
              <a:buFont typeface="Segoe UI Symbol"/>
              <a:buChar char="➢"/>
              <a:tabLst>
                <a:tab pos="544830" algn="l"/>
              </a:tabLst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«Семейное</a:t>
            </a:r>
            <a:r>
              <a:rPr sz="2100" spc="-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25">
                <a:solidFill>
                  <a:srgbClr val="402F52"/>
                </a:solidFill>
                <a:latin typeface="Arial"/>
                <a:cs typeface="Arial"/>
              </a:rPr>
              <a:t>швейно-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вязальное</a:t>
            </a:r>
            <a:r>
              <a:rPr sz="2100" spc="3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ателье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«Радуга</a:t>
            </a:r>
            <a:endParaRPr sz="2100">
              <a:latin typeface="Arial"/>
              <a:cs typeface="Arial"/>
            </a:endParaRPr>
          </a:p>
          <a:p>
            <a:pPr marL="900430" lvl="1" indent="-340995">
              <a:lnSpc>
                <a:spcPct val="100000"/>
              </a:lnSpc>
              <a:buFont typeface="Segoe UI Symbol"/>
              <a:buChar char="➢"/>
              <a:tabLst>
                <a:tab pos="900430" algn="l"/>
              </a:tabLst>
              <a:defRPr/>
            </a:pP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«Шахматный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инклюзивный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клуб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«Ладья»</a:t>
            </a:r>
            <a:endParaRPr sz="2100">
              <a:latin typeface="Arial"/>
              <a:cs typeface="Arial"/>
            </a:endParaRPr>
          </a:p>
          <a:p>
            <a:pPr marL="428625" indent="-415925">
              <a:lnSpc>
                <a:spcPct val="100000"/>
              </a:lnSpc>
              <a:buFont typeface="Segoe UI Symbol"/>
              <a:buChar char="➢"/>
              <a:tabLst>
                <a:tab pos="428625" algn="l"/>
              </a:tabLst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«Инклюзивная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творческая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площадка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«Наш</a:t>
            </a:r>
            <a:r>
              <a:rPr sz="21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парк»</a:t>
            </a:r>
            <a:endParaRPr sz="2100">
              <a:latin typeface="Arial"/>
              <a:cs typeface="Arial"/>
            </a:endParaRPr>
          </a:p>
          <a:p>
            <a:pPr marL="1212215" lvl="1" indent="-340995">
              <a:lnSpc>
                <a:spcPct val="100000"/>
              </a:lnSpc>
              <a:buFont typeface="Segoe UI Symbol"/>
              <a:buChar char="➢"/>
              <a:tabLst>
                <a:tab pos="1212215" algn="l"/>
              </a:tabLst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«Инклюзивная</a:t>
            </a:r>
            <a:r>
              <a:rPr sz="2100" spc="-11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волонтерская</a:t>
            </a:r>
            <a:r>
              <a:rPr sz="2100" spc="-11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студия</a:t>
            </a:r>
            <a:endParaRPr sz="2100">
              <a:latin typeface="Arial"/>
              <a:cs typeface="Arial"/>
            </a:endParaRPr>
          </a:p>
          <a:p>
            <a:pPr marL="29209" algn="ctr">
              <a:lnSpc>
                <a:spcPct val="100000"/>
              </a:lnSpc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«Свой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среди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своих»</a:t>
            </a:r>
            <a:endParaRPr sz="2100">
              <a:latin typeface="Arial"/>
              <a:cs typeface="Arial"/>
            </a:endParaRPr>
          </a:p>
          <a:p>
            <a:pPr marL="1180465" marR="1136015" algn="ctr">
              <a:lnSpc>
                <a:spcPct val="100000"/>
              </a:lnSpc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как</a:t>
            </a:r>
            <a:r>
              <a:rPr sz="2100" spc="-9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открытых</a:t>
            </a:r>
            <a:r>
              <a:rPr sz="2100" spc="-9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центров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притяжения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местного</a:t>
            </a:r>
            <a:r>
              <a:rPr sz="21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сообщества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11244479" y="4406341"/>
            <a:ext cx="6101080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2275" marR="5080" indent="-410209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Сформировать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постоянные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инклюзивные</a:t>
            </a:r>
            <a:r>
              <a:rPr sz="21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группы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дети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ОВЗ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инвалидностью</a:t>
            </a:r>
            <a:r>
              <a:rPr sz="21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+</a:t>
            </a:r>
            <a:r>
              <a:rPr sz="21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их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семьи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+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нормотипичные</a:t>
            </a:r>
            <a:r>
              <a:rPr sz="2100" spc="-9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сверстники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+</a:t>
            </a:r>
            <a:r>
              <a:rPr sz="2100" spc="-9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жители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402F52"/>
                </a:solidFill>
                <a:latin typeface="Arial"/>
                <a:cs typeface="Arial"/>
              </a:rPr>
              <a:t>села</a:t>
            </a:r>
            <a:endParaRPr sz="2100">
              <a:latin typeface="Arial"/>
              <a:cs typeface="Arial"/>
            </a:endParaRPr>
          </a:p>
          <a:p>
            <a:pPr marL="1324610" marR="44450" indent="-1259205">
              <a:lnSpc>
                <a:spcPct val="100000"/>
              </a:lnSpc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для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совместной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деятельности</a:t>
            </a:r>
            <a:r>
              <a:rPr sz="21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1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рамках</a:t>
            </a:r>
            <a:r>
              <a:rPr sz="21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каждого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направления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1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публичного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представления</a:t>
            </a:r>
            <a:r>
              <a:rPr sz="2100" spc="-13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результатов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 bwMode="auto">
          <a:xfrm>
            <a:off x="10957499" y="6769137"/>
            <a:ext cx="6718934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Организовать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межведомственное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взаимодействие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для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проведения</a:t>
            </a:r>
            <a:r>
              <a:rPr sz="2100" spc="-8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регулярных</a:t>
            </a:r>
            <a:r>
              <a:rPr sz="2100" spc="-8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событий</a:t>
            </a:r>
            <a:r>
              <a:rPr sz="2100" spc="-8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402F52"/>
                </a:solidFill>
                <a:latin typeface="Arial"/>
                <a:cs typeface="Arial"/>
              </a:rPr>
              <a:t>(мастер-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классы,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турниры,</a:t>
            </a:r>
            <a:r>
              <a:rPr sz="2100" spc="-7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встречи,</a:t>
            </a:r>
            <a:r>
              <a:rPr sz="2100" spc="-7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выездные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акции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другое),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вовлекающих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широкий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круг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жителей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402F52"/>
                </a:solidFill>
                <a:latin typeface="Arial"/>
                <a:cs typeface="Arial"/>
              </a:rPr>
              <a:t>села</a:t>
            </a:r>
            <a:endParaRPr sz="2100">
              <a:latin typeface="Arial"/>
              <a:cs typeface="Arial"/>
            </a:endParaRPr>
          </a:p>
          <a:p>
            <a:pPr marL="142875" marR="131445" algn="ctr">
              <a:lnSpc>
                <a:spcPct val="100000"/>
              </a:lnSpc>
              <a:defRPr/>
            </a:pP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100" spc="-7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инклюзивную</a:t>
            </a:r>
            <a:r>
              <a:rPr sz="21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практику,</a:t>
            </a:r>
            <a:r>
              <a:rPr sz="2100" spc="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меняющих</a:t>
            </a:r>
            <a:r>
              <a:rPr sz="2100" spc="-8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общественное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пространство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улучшающих</a:t>
            </a:r>
            <a:r>
              <a:rPr sz="2100" spc="-10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02F52"/>
                </a:solidFill>
                <a:latin typeface="Arial"/>
                <a:cs typeface="Arial"/>
              </a:rPr>
              <a:t>качество</a:t>
            </a:r>
            <a:r>
              <a:rPr sz="21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02F52"/>
                </a:solidFill>
                <a:latin typeface="Arial"/>
                <a:cs typeface="Arial"/>
              </a:rPr>
              <a:t>жизни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 bwMode="auto">
          <a:xfrm>
            <a:off x="231139" y="947695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44344F"/>
                </a:solidFill>
                <a:latin typeface="Arial"/>
                <a:cs typeface="Arial"/>
              </a:rPr>
              <a:t>03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 bwMode="auto">
          <a:xfrm>
            <a:off x="1081618" y="9460052"/>
            <a:ext cx="164338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 b="1">
                <a:solidFill>
                  <a:srgbClr val="10223D"/>
                </a:solidFill>
                <a:latin typeface="Arial"/>
                <a:cs typeface="Arial"/>
              </a:rPr>
              <a:t>Число</a:t>
            </a:r>
            <a:r>
              <a:rPr sz="2100" b="1" spc="-60">
                <a:solidFill>
                  <a:srgbClr val="10223D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0223D"/>
                </a:solidFill>
                <a:latin typeface="Arial"/>
                <a:cs typeface="Arial"/>
              </a:rPr>
              <a:t>лиц,</a:t>
            </a:r>
            <a:r>
              <a:rPr sz="2100" b="1" spc="-60">
                <a:solidFill>
                  <a:srgbClr val="10223D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0223D"/>
                </a:solidFill>
                <a:latin typeface="Arial"/>
                <a:cs typeface="Arial"/>
              </a:rPr>
              <a:t>на</a:t>
            </a:r>
            <a:r>
              <a:rPr sz="2100" b="1" spc="-50">
                <a:solidFill>
                  <a:srgbClr val="10223D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0223D"/>
                </a:solidFill>
                <a:latin typeface="Arial"/>
                <a:cs typeface="Arial"/>
              </a:rPr>
              <a:t>которых</a:t>
            </a:r>
            <a:r>
              <a:rPr sz="2100" b="1" spc="-60">
                <a:solidFill>
                  <a:srgbClr val="10223D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0223D"/>
                </a:solidFill>
                <a:latin typeface="Arial"/>
                <a:cs typeface="Arial"/>
              </a:rPr>
              <a:t>распространена</a:t>
            </a:r>
            <a:r>
              <a:rPr sz="2100" b="1" spc="-50">
                <a:solidFill>
                  <a:srgbClr val="10223D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0223D"/>
                </a:solidFill>
                <a:latin typeface="Arial"/>
                <a:cs typeface="Arial"/>
              </a:rPr>
              <a:t>практика</a:t>
            </a:r>
            <a:r>
              <a:rPr sz="2100" b="1" spc="-30">
                <a:solidFill>
                  <a:srgbClr val="10223D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4344F"/>
                </a:solidFill>
                <a:latin typeface="Arial"/>
                <a:cs typeface="Arial"/>
              </a:rPr>
              <a:t>в</a:t>
            </a:r>
            <a:r>
              <a:rPr sz="2000" spc="-5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2025</a:t>
            </a:r>
            <a:r>
              <a:rPr sz="2000" b="1" spc="-5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4344F"/>
                </a:solidFill>
                <a:latin typeface="Arial"/>
                <a:cs typeface="Arial"/>
              </a:rPr>
              <a:t>году</a:t>
            </a:r>
            <a:r>
              <a:rPr sz="2000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4344F"/>
                </a:solidFill>
                <a:latin typeface="Arial"/>
                <a:cs typeface="Arial"/>
              </a:rPr>
              <a:t>-</a:t>
            </a:r>
            <a:r>
              <a:rPr sz="2000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2876</a:t>
            </a:r>
            <a:r>
              <a:rPr sz="2000" b="1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4344F"/>
                </a:solidFill>
                <a:latin typeface="Arial"/>
                <a:cs typeface="Arial"/>
              </a:rPr>
              <a:t>человек,</a:t>
            </a:r>
            <a:r>
              <a:rPr sz="2000" spc="4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в</a:t>
            </a:r>
            <a:r>
              <a:rPr sz="2000" b="1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2024</a:t>
            </a:r>
            <a:r>
              <a:rPr sz="2000" b="1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4344F"/>
                </a:solidFill>
                <a:latin typeface="Arial"/>
                <a:cs typeface="Arial"/>
              </a:rPr>
              <a:t>году</a:t>
            </a:r>
            <a:r>
              <a:rPr sz="2000" spc="-6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4344F"/>
                </a:solidFill>
                <a:latin typeface="Arial"/>
                <a:cs typeface="Arial"/>
              </a:rPr>
              <a:t>–</a:t>
            </a:r>
            <a:r>
              <a:rPr sz="2000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1052</a:t>
            </a:r>
            <a:r>
              <a:rPr sz="2000" b="1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человек,</a:t>
            </a:r>
            <a:r>
              <a:rPr sz="2000" b="1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в</a:t>
            </a:r>
            <a:r>
              <a:rPr sz="2000" b="1" spc="-6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2023</a:t>
            </a:r>
            <a:r>
              <a:rPr sz="2000" b="1" spc="-4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4344F"/>
                </a:solidFill>
                <a:latin typeface="Arial"/>
                <a:cs typeface="Arial"/>
              </a:rPr>
              <a:t>году</a:t>
            </a:r>
            <a:r>
              <a:rPr sz="2000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4344F"/>
                </a:solidFill>
                <a:latin typeface="Arial"/>
                <a:cs typeface="Arial"/>
              </a:rPr>
              <a:t>–</a:t>
            </a:r>
            <a:r>
              <a:rPr sz="2000" spc="-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44344F"/>
                </a:solidFill>
                <a:latin typeface="Arial"/>
                <a:cs typeface="Arial"/>
              </a:rPr>
              <a:t>44</a:t>
            </a:r>
            <a:r>
              <a:rPr sz="2000" b="1" spc="-6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44344F"/>
                </a:solidFill>
                <a:latin typeface="Arial"/>
                <a:cs typeface="Arial"/>
              </a:rPr>
              <a:t>человек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 bwMode="auto">
          <a:xfrm>
            <a:off x="-19050" y="-19050"/>
            <a:ext cx="18326100" cy="10325100"/>
            <a:chOff x="-19050" y="-19050"/>
            <a:chExt cx="18326100" cy="10325100"/>
          </a:xfrm>
        </p:grpSpPr>
        <p:sp>
          <p:nvSpPr>
            <p:cNvPr id="3" name="object 3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5" name="object 5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6" name="object 6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7" name="object 7"/>
          <p:cNvSpPr txBox="1"/>
          <p:nvPr/>
        </p:nvSpPr>
        <p:spPr bwMode="auto">
          <a:xfrm>
            <a:off x="135054" y="1286285"/>
            <a:ext cx="479425" cy="77787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ОПИСАНИЕ.</a:t>
            </a:r>
            <a:r>
              <a:rPr sz="3200" spc="-1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КОМПОНЕНТ</a:t>
            </a:r>
            <a:r>
              <a:rPr sz="3200" spc="-1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КОМПЛЕКСА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04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 bwMode="auto">
          <a:xfrm>
            <a:off x="1066325" y="624406"/>
            <a:ext cx="16658589" cy="7146925"/>
          </a:xfrm>
          <a:prstGeom prst="rect">
            <a:avLst/>
          </a:prstGeom>
        </p:spPr>
        <p:txBody>
          <a:bodyPr vert="horz" wrap="square" lIns="0" tIns="132080" rIns="0" bIns="0" rtlCol="0">
            <a:spAutoFit/>
          </a:bodyPr>
          <a:lstStyle/>
          <a:p>
            <a:pPr marL="1137285">
              <a:lnSpc>
                <a:spcPct val="100000"/>
              </a:lnSpc>
              <a:spcBef>
                <a:spcPts val="1040"/>
              </a:spcBef>
              <a:defRPr/>
            </a:pP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КОМЛЕКС</a:t>
            </a:r>
            <a:r>
              <a:rPr sz="24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МЕР</a:t>
            </a:r>
            <a:r>
              <a:rPr sz="24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ПО</a:t>
            </a:r>
            <a:r>
              <a:rPr sz="24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ПОДДЕРЖКЕ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СЕМЕЙ,</a:t>
            </a:r>
            <a:r>
              <a:rPr sz="24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ВОСПИТЫВАЮЩИХ</a:t>
            </a:r>
            <a:r>
              <a:rPr sz="24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ДЕТЕЙ</a:t>
            </a:r>
            <a:r>
              <a:rPr sz="2400" spc="80">
                <a:solidFill>
                  <a:srgbClr val="C2F86E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ОВЗ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БЕЛГОРОДСКОЙ</a:t>
            </a:r>
            <a:r>
              <a:rPr sz="24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ОБЛАСТИ</a:t>
            </a:r>
            <a:r>
              <a:rPr sz="2400" spc="-10">
                <a:latin typeface="Arial"/>
                <a:cs typeface="Arial"/>
              </a:rPr>
              <a:t>,</a:t>
            </a:r>
            <a:endParaRPr sz="2400">
              <a:latin typeface="Arial"/>
              <a:cs typeface="Arial"/>
            </a:endParaRPr>
          </a:p>
          <a:p>
            <a:pPr marL="12700" marR="8311515" indent="98425">
              <a:lnSpc>
                <a:spcPct val="100000"/>
              </a:lnSpc>
              <a:spcBef>
                <a:spcPts val="944"/>
              </a:spcBef>
              <a:tabLst>
                <a:tab pos="1169670" algn="l"/>
                <a:tab pos="1713230" algn="l"/>
                <a:tab pos="3112770" algn="l"/>
                <a:tab pos="3656329" algn="l"/>
                <a:tab pos="4842510" algn="l"/>
                <a:tab pos="5247005" algn="l"/>
                <a:tab pos="6064885" algn="l"/>
                <a:tab pos="6161404" algn="l"/>
                <a:tab pos="6630034" algn="l"/>
                <a:tab pos="7007225" algn="l"/>
              </a:tabLst>
              <a:defRPr/>
            </a:pP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ЧТО</a:t>
            </a:r>
            <a:r>
              <a:rPr sz="2400" spc="3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ДЕЛАЕМ:</a:t>
            </a:r>
            <a:r>
              <a:rPr sz="2400" spc="3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организована</a:t>
            </a:r>
            <a:r>
              <a:rPr sz="2400" spc="3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мастерская,</a:t>
            </a:r>
            <a:r>
              <a:rPr sz="2400" spc="3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где</a:t>
            </a:r>
            <a:r>
              <a:rPr sz="2400" spc="3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участники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под</a:t>
            </a:r>
            <a:r>
              <a:rPr sz="2400" spc="-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руководством 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2400" b="1" spc="-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наставников</a:t>
            </a:r>
            <a:r>
              <a:rPr sz="2400" b="1" spc="-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шитью,</a:t>
            </a:r>
            <a:r>
              <a:rPr sz="2400" spc="-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вязанию, тафтингу,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ковроткачеству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вместе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	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родителями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обучаются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изготовлению</a:t>
            </a:r>
            <a:r>
              <a:rPr sz="2400" spc="-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простых  изделий</a:t>
            </a:r>
            <a:r>
              <a:rPr sz="2400" spc="-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(постельное белье,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логопедические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платочки,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сенсорные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мешочки,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предметы</a:t>
            </a:r>
            <a:r>
              <a:rPr sz="24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интерьера,</a:t>
            </a:r>
            <a:r>
              <a:rPr sz="24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носки,</a:t>
            </a:r>
            <a:r>
              <a:rPr sz="24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шапки,</a:t>
            </a:r>
            <a:r>
              <a:rPr sz="24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шарфы</a:t>
            </a:r>
            <a:r>
              <a:rPr sz="24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другое)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МЕХАНИЗМ: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Регулярные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		</a:t>
            </a:r>
            <a:r>
              <a:rPr sz="2400" spc="-35">
                <a:solidFill>
                  <a:srgbClr val="FFFFFF"/>
                </a:solidFill>
                <a:latin typeface="Arial"/>
                <a:cs typeface="Arial"/>
              </a:rPr>
              <a:t>мастер-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классы,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индивидуальные</a:t>
            </a:r>
            <a:r>
              <a:rPr sz="2400" spc="2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занятия.</a:t>
            </a:r>
            <a:r>
              <a:rPr sz="2400" spc="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Созданные</a:t>
            </a:r>
            <a:r>
              <a:rPr sz="2400" spc="2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изделия</a:t>
            </a:r>
            <a:r>
              <a:rPr sz="2400" spc="2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передаем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бойцам</a:t>
            </a:r>
            <a:r>
              <a:rPr sz="2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СВО,</a:t>
            </a:r>
            <a:r>
              <a:rPr sz="2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часть</a:t>
            </a:r>
            <a:r>
              <a:rPr sz="2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изделий</a:t>
            </a:r>
            <a:r>
              <a:rPr sz="2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остается</a:t>
            </a:r>
            <a:r>
              <a:rPr sz="2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Центре,</a:t>
            </a:r>
            <a:r>
              <a:rPr sz="2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часть</a:t>
            </a:r>
            <a:r>
              <a:rPr sz="2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4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у </a:t>
            </a:r>
            <a:r>
              <a:rPr sz="2400" spc="-35">
                <a:solidFill>
                  <a:srgbClr val="FFFFFF"/>
                </a:solidFill>
                <a:latin typeface="Arial"/>
                <a:cs typeface="Arial"/>
              </a:rPr>
              <a:t>семей-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участниц.</a:t>
            </a:r>
            <a:r>
              <a:rPr sz="2400" spc="1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Семьи</a:t>
            </a:r>
            <a:r>
              <a:rPr sz="240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вовлечены</a:t>
            </a:r>
            <a:r>
              <a:rPr sz="240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процесс,</a:t>
            </a:r>
            <a:r>
              <a:rPr sz="2400" spc="1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снижается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их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тревожность</a:t>
            </a:r>
            <a:endParaRPr sz="2400">
              <a:latin typeface="Arial"/>
              <a:cs typeface="Arial"/>
            </a:endParaRPr>
          </a:p>
          <a:p>
            <a:pPr marL="159385" algn="just">
              <a:lnSpc>
                <a:spcPts val="2395"/>
              </a:lnSpc>
              <a:defRPr/>
            </a:pP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РЕЗУЛЬТАТ:</a:t>
            </a:r>
            <a:r>
              <a:rPr sz="2400" spc="170">
                <a:solidFill>
                  <a:srgbClr val="C2F86E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2400" spc="16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2025</a:t>
            </a:r>
            <a:r>
              <a:rPr sz="2400" b="1" spc="16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год</a:t>
            </a:r>
            <a:r>
              <a:rPr sz="2400" b="1" spc="44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обучены</a:t>
            </a:r>
            <a:r>
              <a:rPr sz="2400" spc="44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sz="2400" spc="17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программе</a:t>
            </a:r>
            <a:endParaRPr sz="2400">
              <a:latin typeface="Arial"/>
              <a:cs typeface="Arial"/>
            </a:endParaRPr>
          </a:p>
          <a:p>
            <a:pPr marL="159385" marR="8283575" algn="just">
              <a:lnSpc>
                <a:spcPts val="2880"/>
              </a:lnSpc>
              <a:spcBef>
                <a:spcPts val="50"/>
              </a:spcBef>
              <a:defRPr/>
            </a:pP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«Азбука</a:t>
            </a:r>
            <a:r>
              <a:rPr sz="2400" spc="5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шитья,</a:t>
            </a:r>
            <a:r>
              <a:rPr sz="2400" spc="5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вязания»</a:t>
            </a:r>
            <a:r>
              <a:rPr sz="2400" spc="7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35</a:t>
            </a:r>
            <a:r>
              <a:rPr sz="2400" b="1" spc="5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семей,</a:t>
            </a:r>
            <a:r>
              <a:rPr sz="2400" spc="6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организованы</a:t>
            </a:r>
            <a:r>
              <a:rPr sz="2400" spc="295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2400" b="1" spc="-50">
                <a:solidFill>
                  <a:srgbClr val="FFFFFF"/>
                </a:solidFill>
                <a:latin typeface="Arial"/>
                <a:cs typeface="Arial"/>
              </a:rPr>
              <a:t>2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выставки</a:t>
            </a:r>
            <a:r>
              <a:rPr sz="2400" b="1" spc="3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работ</a:t>
            </a:r>
            <a:r>
              <a:rPr sz="2400" spc="3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участников</a:t>
            </a:r>
            <a:r>
              <a:rPr sz="2400" spc="3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студии</a:t>
            </a:r>
            <a:r>
              <a:rPr sz="2400" spc="3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3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парке,</a:t>
            </a:r>
            <a:r>
              <a:rPr sz="2400" spc="40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sz="2400" b="1" spc="3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акций</a:t>
            </a:r>
            <a:r>
              <a:rPr sz="2400" b="1" spc="3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магазине</a:t>
            </a:r>
            <a:r>
              <a:rPr sz="2400" spc="21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«Пятерочка»</a:t>
            </a:r>
            <a:r>
              <a:rPr sz="2400" spc="22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:</a:t>
            </a:r>
            <a:r>
              <a:rPr sz="2400" spc="2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пошив</a:t>
            </a:r>
            <a:r>
              <a:rPr sz="2400" spc="22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Синих</a:t>
            </a:r>
            <a:r>
              <a:rPr sz="2400" spc="22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платочков</a:t>
            </a:r>
            <a:r>
              <a:rPr sz="2400" spc="2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Юбилей</a:t>
            </a:r>
            <a:r>
              <a:rPr sz="2400" spc="2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Победы</a:t>
            </a:r>
            <a:r>
              <a:rPr sz="2400" spc="3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2400" spc="3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жителей</a:t>
            </a:r>
            <a:r>
              <a:rPr sz="2400" spc="3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села,</a:t>
            </a:r>
            <a:r>
              <a:rPr sz="2400" spc="4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45</a:t>
            </a:r>
            <a:r>
              <a:rPr sz="2400" b="1" spc="3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сувениров</a:t>
            </a:r>
            <a:r>
              <a:rPr sz="2400" b="1" spc="3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–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брелоков</a:t>
            </a:r>
            <a:r>
              <a:rPr sz="2400" spc="3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из</a:t>
            </a:r>
            <a:r>
              <a:rPr sz="2400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фетра,</a:t>
            </a:r>
            <a:r>
              <a:rPr sz="2400" spc="4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25</a:t>
            </a:r>
            <a:r>
              <a:rPr sz="2400" b="1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балаклав</a:t>
            </a:r>
            <a:r>
              <a:rPr sz="2400" b="1" spc="40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носков</a:t>
            </a:r>
            <a:r>
              <a:rPr sz="2400" spc="3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2400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бойцов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СВО,</a:t>
            </a:r>
            <a:r>
              <a:rPr sz="24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86</a:t>
            </a:r>
            <a:r>
              <a:rPr sz="2400" b="1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гвоздик</a:t>
            </a:r>
            <a:r>
              <a:rPr sz="2400" b="1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24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возложения</a:t>
            </a:r>
            <a:r>
              <a:rPr sz="2400" spc="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к</a:t>
            </a:r>
            <a:r>
              <a:rPr sz="24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Братской</a:t>
            </a:r>
            <a:r>
              <a:rPr sz="2400" spc="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могиле,</a:t>
            </a:r>
            <a:r>
              <a:rPr sz="2400" spc="1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b="1" spc="-25">
                <a:solidFill>
                  <a:srgbClr val="FFFFFF"/>
                </a:solidFill>
                <a:latin typeface="Arial"/>
                <a:cs typeface="Arial"/>
              </a:rPr>
              <a:t>25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 bwMode="auto">
          <a:xfrm>
            <a:off x="1213642" y="7745677"/>
            <a:ext cx="618871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бутоньерок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.</a:t>
            </a:r>
            <a:r>
              <a:rPr sz="2400" spc="8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Организовано</a:t>
            </a:r>
            <a:r>
              <a:rPr sz="2400" spc="10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b="1">
                <a:solidFill>
                  <a:srgbClr val="FFFFFF"/>
                </a:solidFill>
                <a:latin typeface="Arial"/>
                <a:cs typeface="Arial"/>
              </a:rPr>
              <a:t>2</a:t>
            </a:r>
            <a:r>
              <a:rPr sz="2400" b="1" spc="9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b="1" spc="-10">
                <a:solidFill>
                  <a:srgbClr val="FFFFFF"/>
                </a:solidFill>
                <a:latin typeface="Arial"/>
                <a:cs typeface="Arial"/>
              </a:rPr>
              <a:t>экскурсии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7579987" y="7745677"/>
            <a:ext cx="1861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3405" algn="l"/>
              </a:tabLst>
              <a:defRPr/>
            </a:pP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сельское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1213642" y="8111438"/>
            <a:ext cx="82296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365250" algn="l"/>
                <a:tab pos="1784350" algn="l"/>
                <a:tab pos="3480435" algn="l"/>
                <a:tab pos="3882390" algn="l"/>
                <a:tab pos="6343015" algn="l"/>
                <a:tab pos="8054340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Ателье,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b="1" spc="-50">
                <a:solidFill>
                  <a:srgbClr val="C3D49B"/>
                </a:solidFill>
                <a:latin typeface="Arial"/>
                <a:cs typeface="Arial"/>
              </a:rPr>
              <a:t>2</a:t>
            </a:r>
            <a:r>
              <a:rPr sz="2400" b="1">
                <a:solidFill>
                  <a:srgbClr val="C3D49B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подростка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C3D49B"/>
                </a:solidFill>
                <a:latin typeface="Arial"/>
                <a:cs typeface="Arial"/>
              </a:rPr>
              <a:t>с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инвалидностью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поступили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C3D49B"/>
                </a:solidFill>
                <a:latin typeface="Arial"/>
                <a:cs typeface="Arial"/>
              </a:rPr>
              <a:t>в 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профессиональный</a:t>
            </a:r>
            <a:r>
              <a:rPr sz="2400" spc="-12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колледж</a:t>
            </a:r>
            <a:r>
              <a:rPr sz="2400" spc="-12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на</a:t>
            </a:r>
            <a:r>
              <a:rPr sz="2400" spc="-12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«Швейное</a:t>
            </a:r>
            <a:r>
              <a:rPr sz="2400" spc="-12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дело»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19" name="object 19"/>
          <p:cNvPicPr/>
          <p:nvPr/>
        </p:nvPicPr>
        <p:blipFill>
          <a:blip r:embed="rId2"/>
          <a:stretch/>
        </p:blipFill>
        <p:spPr bwMode="auto">
          <a:xfrm>
            <a:off x="10113200" y="1279461"/>
            <a:ext cx="7772400" cy="7772400"/>
          </a:xfrm>
          <a:prstGeom prst="rect">
            <a:avLst/>
          </a:prstGeom>
        </p:spPr>
      </p:pic>
      <p:sp>
        <p:nvSpPr>
          <p:cNvPr id="20" name="object 20"/>
          <p:cNvSpPr txBox="1"/>
          <p:nvPr/>
        </p:nvSpPr>
        <p:spPr bwMode="auto">
          <a:xfrm>
            <a:off x="1213856" y="9531463"/>
            <a:ext cx="141065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ИНКЛЮЗИВНОЕ</a:t>
            </a:r>
            <a:r>
              <a:rPr sz="3200" spc="-18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СЕМЕЙНОЕ</a:t>
            </a:r>
            <a:r>
              <a:rPr sz="3200" spc="-18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ШВЕЙНО</a:t>
            </a:r>
            <a:r>
              <a:rPr sz="3200" spc="-1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-ВЯЗАЛЬНОЕ</a:t>
            </a:r>
            <a:r>
              <a:rPr sz="3200" spc="-18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АТЕЛЕЕ</a:t>
            </a:r>
            <a:r>
              <a:rPr sz="3200" spc="-1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«РАДУГА»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fill="norm" stroke="1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44344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 bwMode="auto">
          <a:xfrm>
            <a:off x="1313179" y="569192"/>
            <a:ext cx="29571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44905" algn="l"/>
              </a:tabLst>
              <a:defRPr/>
            </a:pPr>
            <a:r>
              <a:rPr b="0" spc="-25">
                <a:solidFill>
                  <a:srgbClr val="C2F86E"/>
                </a:solidFill>
                <a:latin typeface="Arial"/>
                <a:cs typeface="Arial"/>
              </a:rPr>
              <a:t>ЧТО</a:t>
            </a:r>
            <a:r>
              <a:rPr b="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b="0" spc="-10">
                <a:solidFill>
                  <a:srgbClr val="C2F86E"/>
                </a:solidFill>
                <a:latin typeface="Arial"/>
                <a:cs typeface="Arial"/>
              </a:rPr>
              <a:t>ДЕЛАЕМ:</a:t>
            </a:r>
            <a:endParaRPr/>
          </a:p>
        </p:txBody>
      </p:sp>
      <p:sp>
        <p:nvSpPr>
          <p:cNvPr id="4" name="object 4"/>
          <p:cNvSpPr txBox="1"/>
          <p:nvPr/>
        </p:nvSpPr>
        <p:spPr bwMode="auto">
          <a:xfrm>
            <a:off x="4571286" y="650471"/>
            <a:ext cx="5280025" cy="801370"/>
          </a:xfrm>
          <a:prstGeom prst="rect">
            <a:avLst/>
          </a:prstGeom>
        </p:spPr>
        <p:txBody>
          <a:bodyPr vert="horz" wrap="square" lIns="0" tIns="3492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275"/>
              </a:spcBef>
              <a:tabLst>
                <a:tab pos="2018030" algn="l"/>
                <a:tab pos="3412490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Оборудован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кабинет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шахматными</a:t>
            </a:r>
            <a:endParaRPr sz="2400">
              <a:latin typeface="Arial"/>
              <a:cs typeface="Arial"/>
            </a:endParaRPr>
          </a:p>
          <a:p>
            <a:pPr marR="6985" algn="r">
              <a:lnSpc>
                <a:spcPct val="100000"/>
              </a:lnSpc>
              <a:spcBef>
                <a:spcPts val="175"/>
              </a:spcBef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разработана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 bwMode="auto">
          <a:xfrm>
            <a:off x="1313179" y="1061167"/>
            <a:ext cx="8164195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774950" algn="l"/>
                <a:tab pos="4633595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компьютерами,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столами,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наборами,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адаптированная</a:t>
            </a:r>
            <a:r>
              <a:rPr sz="2400" spc="5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образовательная</a:t>
            </a:r>
            <a:r>
              <a:rPr sz="2400" spc="-1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программа</a:t>
            </a:r>
            <a:r>
              <a:rPr sz="2400" spc="-1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«Шахматы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нуля»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 bwMode="auto"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7" name="object 7"/>
            <p:cNvSpPr/>
            <p:nvPr/>
          </p:nvSpPr>
          <p:spPr bwMode="auto">
            <a:xfrm flipH="1">
              <a:off x="1009649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8" name="object 8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 bwMode="auto">
            <a:xfrm>
              <a:off x="15495904" y="9392157"/>
              <a:ext cx="2632075" cy="787400"/>
            </a:xfrm>
            <a:custGeom>
              <a:avLst/>
              <a:gdLst/>
              <a:ahLst/>
              <a:cxnLst/>
              <a:rect l="l" t="t" r="r" b="b"/>
              <a:pathLst>
                <a:path w="2632075" h="787400" fill="norm" stroke="1" extrusionOk="0">
                  <a:moveTo>
                    <a:pt x="0" y="0"/>
                  </a:moveTo>
                  <a:lnTo>
                    <a:pt x="2631668" y="0"/>
                  </a:lnTo>
                  <a:lnTo>
                    <a:pt x="2631668" y="787031"/>
                  </a:lnTo>
                  <a:lnTo>
                    <a:pt x="0" y="78703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80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1" name="object 11"/>
            <p:cNvSpPr/>
            <p:nvPr/>
          </p:nvSpPr>
          <p:spPr bwMode="auto">
            <a:xfrm>
              <a:off x="15495904" y="9392157"/>
              <a:ext cx="2632075" cy="787400"/>
            </a:xfrm>
            <a:custGeom>
              <a:avLst/>
              <a:gdLst/>
              <a:ahLst/>
              <a:cxnLst/>
              <a:rect l="l" t="t" r="r" b="b"/>
              <a:pathLst>
                <a:path w="2632075" h="787400" fill="norm" stroke="1" extrusionOk="0">
                  <a:moveTo>
                    <a:pt x="0" y="0"/>
                  </a:moveTo>
                  <a:lnTo>
                    <a:pt x="2631668" y="0"/>
                  </a:lnTo>
                  <a:lnTo>
                    <a:pt x="2631668" y="787031"/>
                  </a:lnTo>
                  <a:lnTo>
                    <a:pt x="0" y="78703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80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/>
            <a:stretch/>
          </p:blipFill>
          <p:spPr bwMode="auto">
            <a:xfrm>
              <a:off x="10179201" y="629366"/>
              <a:ext cx="7845755" cy="8269630"/>
            </a:xfrm>
            <a:prstGeom prst="rect">
              <a:avLst/>
            </a:prstGeom>
          </p:spPr>
        </p:pic>
      </p:grpSp>
      <p:sp>
        <p:nvSpPr>
          <p:cNvPr id="13" name="object 13"/>
          <p:cNvSpPr txBox="1"/>
          <p:nvPr/>
        </p:nvSpPr>
        <p:spPr bwMode="auto">
          <a:xfrm>
            <a:off x="240160" y="892680"/>
            <a:ext cx="479425" cy="524827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КОМПОНЕНТ</a:t>
            </a:r>
            <a:r>
              <a:rPr sz="3200" spc="-1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КОМПЛЕКСА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 bwMode="auto">
          <a:xfrm>
            <a:off x="1313179" y="2608300"/>
            <a:ext cx="38703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30120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совместные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внутренние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 bwMode="auto">
          <a:xfrm>
            <a:off x="1313179" y="2180501"/>
            <a:ext cx="594233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416175" algn="l"/>
                <a:tab pos="4382135" algn="l"/>
                <a:tab pos="5759450" algn="l"/>
              </a:tabLst>
              <a:defRPr/>
            </a:pPr>
            <a:r>
              <a:rPr sz="2800" spc="-10">
                <a:solidFill>
                  <a:srgbClr val="C2F86E"/>
                </a:solidFill>
                <a:latin typeface="Arial"/>
                <a:cs typeface="Arial"/>
              </a:rPr>
              <a:t>МЕХАНИЗМ:</a:t>
            </a: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Проводятся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занятия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 bwMode="auto">
          <a:xfrm>
            <a:off x="5421908" y="2231301"/>
            <a:ext cx="3164205" cy="76835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 indent="2068195">
              <a:lnSpc>
                <a:spcPct val="103099"/>
              </a:lnSpc>
              <a:spcBef>
                <a:spcPts val="10"/>
              </a:spcBef>
              <a:tabLst>
                <a:tab pos="1453515" algn="l"/>
                <a:tab pos="1869439" algn="l"/>
                <a:tab pos="2988945" algn="l"/>
              </a:tabLst>
              <a:defRPr/>
            </a:pP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раза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турниры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Центре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8574685" y="2231301"/>
            <a:ext cx="1441449" cy="76835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12700" marR="5080" indent="246379">
              <a:lnSpc>
                <a:spcPct val="103099"/>
              </a:lnSpc>
              <a:spcBef>
                <a:spcPts val="10"/>
              </a:spcBef>
              <a:tabLst>
                <a:tab pos="452755" algn="l"/>
              </a:tabLst>
              <a:defRPr/>
            </a:pP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неделю, 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школе,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1313179" y="2974060"/>
            <a:ext cx="65341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товарищеские</a:t>
            </a:r>
            <a:r>
              <a:rPr sz="24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встречи</a:t>
            </a:r>
            <a:r>
              <a:rPr sz="24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шахматной</a:t>
            </a:r>
            <a:r>
              <a:rPr sz="24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гостиной.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 bwMode="auto">
          <a:xfrm>
            <a:off x="1313179" y="3339820"/>
            <a:ext cx="20961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652905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Шахматы,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35">
                <a:solidFill>
                  <a:srgbClr val="FFFFFF"/>
                </a:solidFill>
                <a:latin typeface="Arial"/>
                <a:cs typeface="Arial"/>
              </a:rPr>
              <a:t>как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идеальным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 bwMode="auto">
          <a:xfrm>
            <a:off x="3607954" y="3339820"/>
            <a:ext cx="63912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5410" marR="5080" indent="-92710">
              <a:lnSpc>
                <a:spcPct val="100000"/>
              </a:lnSpc>
              <a:spcBef>
                <a:spcPts val="100"/>
              </a:spcBef>
              <a:tabLst>
                <a:tab pos="2836545" algn="l"/>
                <a:tab pos="2889885" algn="l"/>
                <a:tab pos="3675379" algn="l"/>
                <a:tab pos="4231005" algn="l"/>
                <a:tab pos="5573394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интеллектуальная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игра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равных,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стали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инструментом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	</a:t>
            </a: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 bwMode="auto">
          <a:xfrm>
            <a:off x="7774952" y="3705580"/>
            <a:ext cx="12858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общения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 bwMode="auto">
          <a:xfrm>
            <a:off x="9810254" y="3705580"/>
            <a:ext cx="196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 bwMode="auto">
          <a:xfrm>
            <a:off x="1313179" y="4071340"/>
            <a:ext cx="86810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3091815" algn="l"/>
                <a:tab pos="4070350" algn="l"/>
                <a:tab pos="4879975" algn="l"/>
                <a:tab pos="6330315" algn="l"/>
                <a:tab pos="6993889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соревновательного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духа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без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акцента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физические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ограничения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 bwMode="auto">
          <a:xfrm>
            <a:off x="1404619" y="4873218"/>
            <a:ext cx="6353809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800">
                <a:solidFill>
                  <a:srgbClr val="C2F86E"/>
                </a:solidFill>
                <a:latin typeface="Arial"/>
                <a:cs typeface="Arial"/>
              </a:rPr>
              <a:t>РЕЗУЛЬТАТ:</a:t>
            </a:r>
            <a:r>
              <a:rPr sz="2800" spc="5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Популяризация</a:t>
            </a:r>
            <a:r>
              <a:rPr sz="2400" spc="-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развитие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 bwMode="auto">
          <a:xfrm>
            <a:off x="1404619" y="5302083"/>
            <a:ext cx="50038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89760" algn="l"/>
                <a:tab pos="2480310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спорта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,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интеллектуальный формирование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коммуникативных</a:t>
            </a:r>
            <a:endParaRPr sz="24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 bwMode="auto">
          <a:xfrm>
            <a:off x="6721423" y="5302083"/>
            <a:ext cx="12623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8895">
              <a:lnSpc>
                <a:spcPct val="100000"/>
              </a:lnSpc>
              <a:spcBef>
                <a:spcPts val="100"/>
              </a:spcBef>
              <a:defRPr/>
            </a:pP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рост моделей</a:t>
            </a:r>
            <a:endParaRPr sz="2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 bwMode="auto">
          <a:xfrm>
            <a:off x="8117319" y="4919370"/>
            <a:ext cx="1807210" cy="1134110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124460" marR="5080" indent="-111760" algn="just">
              <a:lnSpc>
                <a:spcPct val="101499"/>
              </a:lnSpc>
              <a:spcBef>
                <a:spcPts val="55"/>
              </a:spcBef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адаптивного участников, поведения.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 bwMode="auto">
          <a:xfrm>
            <a:off x="240160" y="6350679"/>
            <a:ext cx="479425" cy="24498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ОПИСАНИЕ.</a:t>
            </a:r>
            <a:endParaRPr sz="32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 bwMode="auto">
          <a:xfrm>
            <a:off x="1404618" y="6033604"/>
            <a:ext cx="8521065" cy="2585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890" algn="just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Занятие</a:t>
            </a:r>
            <a:r>
              <a:rPr sz="2400" spc="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клубе</a:t>
            </a:r>
            <a:r>
              <a:rPr sz="2400" spc="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популярно</a:t>
            </a:r>
            <a:r>
              <a:rPr sz="2400" spc="1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среди</a:t>
            </a:r>
            <a:r>
              <a:rPr sz="2400" spc="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родителей,</a:t>
            </a:r>
            <a:r>
              <a:rPr sz="2400" spc="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особенно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пап</a:t>
            </a:r>
            <a:r>
              <a:rPr sz="2400" spc="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дедушек.</a:t>
            </a:r>
            <a:r>
              <a:rPr sz="2400" spc="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Во</a:t>
            </a:r>
            <a:r>
              <a:rPr sz="2400" spc="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время</a:t>
            </a:r>
            <a:r>
              <a:rPr sz="2400" spc="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прохождения</a:t>
            </a:r>
            <a:r>
              <a:rPr sz="2400" spc="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процедур</a:t>
            </a:r>
            <a:r>
              <a:rPr sz="2400" spc="25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ребенка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или</a:t>
            </a:r>
            <a:r>
              <a:rPr sz="24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занятий</a:t>
            </a:r>
            <a:r>
              <a:rPr sz="24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педагогами</a:t>
            </a:r>
            <a:r>
              <a:rPr sz="24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4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есть</a:t>
            </a:r>
            <a:r>
              <a:rPr sz="24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возможность</a:t>
            </a:r>
            <a:r>
              <a:rPr sz="24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поиграть</a:t>
            </a:r>
            <a:endParaRPr sz="2400">
              <a:latin typeface="Arial"/>
              <a:cs typeface="Arial"/>
            </a:endParaRPr>
          </a:p>
          <a:p>
            <a:pPr marL="12700" marR="10795" algn="just">
              <a:lnSpc>
                <a:spcPct val="100000"/>
              </a:lnSpc>
              <a:defRPr/>
            </a:pP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шахматы.</a:t>
            </a:r>
            <a:r>
              <a:rPr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летнее</a:t>
            </a:r>
            <a:r>
              <a:rPr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время</a:t>
            </a:r>
            <a:r>
              <a:rPr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планируются</a:t>
            </a:r>
            <a:r>
              <a:rPr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турниры</a:t>
            </a:r>
            <a:r>
              <a:rPr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парке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жителями</a:t>
            </a:r>
            <a:r>
              <a:rPr sz="24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села.</a:t>
            </a:r>
            <a:endParaRPr sz="2400">
              <a:latin typeface="Arial"/>
              <a:cs typeface="Arial"/>
            </a:endParaRPr>
          </a:p>
          <a:p>
            <a:pPr marL="12700" marR="5080" algn="just">
              <a:lnSpc>
                <a:spcPct val="100000"/>
              </a:lnSpc>
              <a:defRPr/>
            </a:pP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В</a:t>
            </a:r>
            <a:r>
              <a:rPr sz="2400" spc="125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C3D49B"/>
                </a:solidFill>
                <a:latin typeface="Arial"/>
                <a:cs typeface="Arial"/>
              </a:rPr>
              <a:t>2025</a:t>
            </a:r>
            <a:r>
              <a:rPr sz="2400" b="1" spc="14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году</a:t>
            </a:r>
            <a:r>
              <a:rPr sz="2400" spc="13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Шахматный</a:t>
            </a:r>
            <a:r>
              <a:rPr sz="2400" spc="13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клуб</a:t>
            </a:r>
            <a:r>
              <a:rPr sz="2400" spc="125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охватил</a:t>
            </a:r>
            <a:r>
              <a:rPr sz="2400" spc="17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C3D49B"/>
                </a:solidFill>
                <a:latin typeface="Arial"/>
                <a:cs typeface="Arial"/>
              </a:rPr>
              <a:t>18</a:t>
            </a:r>
            <a:r>
              <a:rPr sz="2400" b="1" spc="13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C3D49B"/>
                </a:solidFill>
                <a:latin typeface="Arial"/>
                <a:cs typeface="Arial"/>
              </a:rPr>
              <a:t>семей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,</a:t>
            </a:r>
            <a:r>
              <a:rPr sz="2400" spc="125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обучение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про</a:t>
            </a:r>
            <a:r>
              <a:rPr sz="2400" spc="-9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программе</a:t>
            </a:r>
            <a:r>
              <a:rPr sz="2400" spc="-9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прошли</a:t>
            </a:r>
            <a:r>
              <a:rPr sz="2400" spc="-7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C3D49B"/>
                </a:solidFill>
                <a:latin typeface="Arial"/>
                <a:cs typeface="Arial"/>
              </a:rPr>
              <a:t>23</a:t>
            </a:r>
            <a:r>
              <a:rPr sz="2400" b="1" spc="-9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C3D49B"/>
                </a:solidFill>
                <a:latin typeface="Arial"/>
                <a:cs typeface="Arial"/>
              </a:rPr>
              <a:t>ребенка</a:t>
            </a:r>
            <a:r>
              <a:rPr sz="2400" b="1" spc="-9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с</a:t>
            </a:r>
            <a:r>
              <a:rPr sz="2400" spc="-8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ОВЗ</a:t>
            </a:r>
            <a:r>
              <a:rPr sz="2400" spc="-9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3D49B"/>
                </a:solidFill>
                <a:latin typeface="Arial"/>
                <a:cs typeface="Arial"/>
              </a:rPr>
              <a:t>и</a:t>
            </a:r>
            <a:r>
              <a:rPr sz="2400" spc="-8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b="1">
                <a:solidFill>
                  <a:srgbClr val="C3D49B"/>
                </a:solidFill>
                <a:latin typeface="Arial"/>
                <a:cs typeface="Arial"/>
              </a:rPr>
              <a:t>15</a:t>
            </a:r>
            <a:r>
              <a:rPr sz="2400" b="1" spc="-90">
                <a:solidFill>
                  <a:srgbClr val="C3D49B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3D49B"/>
                </a:solidFill>
                <a:latin typeface="Arial"/>
                <a:cs typeface="Arial"/>
              </a:rPr>
              <a:t>школьников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05</a:t>
            </a:r>
            <a:endParaRPr sz="32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 bwMode="auto">
          <a:xfrm>
            <a:off x="2317444" y="9610242"/>
            <a:ext cx="912050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0">
                <a:solidFill>
                  <a:srgbClr val="C2F86E"/>
                </a:solidFill>
                <a:latin typeface="Arial"/>
                <a:cs typeface="Arial"/>
              </a:rPr>
              <a:t>ШАХМАТНЫЙ</a:t>
            </a:r>
            <a:r>
              <a:rPr sz="3200" spc="-1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20">
                <a:solidFill>
                  <a:srgbClr val="C2F86E"/>
                </a:solidFill>
                <a:latin typeface="Arial"/>
                <a:cs typeface="Arial"/>
              </a:rPr>
              <a:t>ИНКЛЮЗИВНЫЙ</a:t>
            </a:r>
            <a:r>
              <a:rPr sz="3200" spc="-15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КЛУБ</a:t>
            </a:r>
            <a:r>
              <a:rPr sz="3200" spc="-1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«ЛАДЬЯ»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 bwMode="auto">
          <a:xfrm>
            <a:off x="260454" y="390901"/>
            <a:ext cx="479425" cy="25380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КОМПЛЕКСА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 bwMode="auto">
          <a:xfrm>
            <a:off x="1203002" y="450539"/>
            <a:ext cx="83718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439920" algn="l"/>
                <a:tab pos="6071235" algn="l"/>
                <a:tab pos="6399530" algn="l"/>
              </a:tabLst>
              <a:defRPr/>
            </a:pPr>
            <a:r>
              <a:rPr b="0">
                <a:solidFill>
                  <a:srgbClr val="44344F"/>
                </a:solidFill>
                <a:latin typeface="Arial"/>
                <a:cs typeface="Arial"/>
              </a:rPr>
              <a:t>ЧТО</a:t>
            </a:r>
            <a:r>
              <a:rPr b="0" spc="55">
                <a:solidFill>
                  <a:srgbClr val="44344F"/>
                </a:solidFill>
                <a:latin typeface="Arial"/>
                <a:cs typeface="Arial"/>
              </a:rPr>
              <a:t>  </a:t>
            </a:r>
            <a:r>
              <a:rPr b="0">
                <a:solidFill>
                  <a:srgbClr val="44344F"/>
                </a:solidFill>
                <a:latin typeface="Arial"/>
                <a:cs typeface="Arial"/>
              </a:rPr>
              <a:t>ДЕЛАЕМ:</a:t>
            </a:r>
            <a:r>
              <a:rPr b="0" spc="65">
                <a:solidFill>
                  <a:srgbClr val="44344F"/>
                </a:solidFill>
                <a:latin typeface="Arial"/>
                <a:cs typeface="Arial"/>
              </a:rPr>
              <a:t>  </a:t>
            </a:r>
            <a:r>
              <a:rPr sz="2400" b="0" spc="-10">
                <a:solidFill>
                  <a:srgbClr val="402F52"/>
                </a:solidFill>
                <a:latin typeface="Arial"/>
                <a:cs typeface="Arial"/>
              </a:rPr>
              <a:t>силами</a:t>
            </a:r>
            <a:r>
              <a:rPr sz="2400" b="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b="0" spc="-10">
                <a:solidFill>
                  <a:srgbClr val="402F52"/>
                </a:solidFill>
                <a:latin typeface="Arial"/>
                <a:cs typeface="Arial"/>
              </a:rPr>
              <a:t>педагогов</a:t>
            </a:r>
            <a:r>
              <a:rPr sz="2400" b="0">
                <a:solidFill>
                  <a:srgbClr val="402F52"/>
                </a:solidFill>
                <a:latin typeface="Arial"/>
                <a:cs typeface="Arial"/>
              </a:rPr>
              <a:t>	-	</a:t>
            </a:r>
            <a:r>
              <a:rPr sz="2400" b="0" spc="-10">
                <a:solidFill>
                  <a:srgbClr val="402F52"/>
                </a:solidFill>
                <a:latin typeface="Arial"/>
                <a:cs typeface="Arial"/>
              </a:rPr>
              <a:t>специалистов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 bwMode="auto">
          <a:xfrm>
            <a:off x="1203002" y="942513"/>
            <a:ext cx="41986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3064" algn="l"/>
              </a:tabLst>
              <a:defRPr/>
            </a:pP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Центра,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35">
                <a:solidFill>
                  <a:srgbClr val="402F52"/>
                </a:solidFill>
                <a:latin typeface="Arial"/>
                <a:cs typeface="Arial"/>
              </a:rPr>
              <a:t>семей-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участников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5927508" y="942513"/>
            <a:ext cx="19246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08025" algn="l"/>
              </a:tabLst>
              <a:defRPr/>
            </a:pPr>
            <a:r>
              <a:rPr sz="2400" spc="-5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местных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 bwMode="auto">
          <a:xfrm>
            <a:off x="6040958" y="1308277"/>
            <a:ext cx="211518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общественном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 bwMode="auto">
          <a:xfrm>
            <a:off x="1203002" y="1308277"/>
            <a:ext cx="56051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851785" algn="l"/>
                <a:tab pos="3003550" algn="l"/>
                <a:tab pos="4160519" algn="l"/>
                <a:tab pos="4691380" algn="l"/>
              </a:tabLst>
              <a:defRPr/>
            </a:pP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благоустраиваем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	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зону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402F52"/>
                </a:solidFill>
                <a:latin typeface="Arial"/>
                <a:cs typeface="Arial"/>
              </a:rPr>
              <a:t>в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устанавливаем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доступную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среду,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 bwMode="auto">
          <a:xfrm>
            <a:off x="7123112" y="1674038"/>
            <a:ext cx="107886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мебель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 bwMode="auto">
          <a:xfrm>
            <a:off x="8359292" y="942513"/>
            <a:ext cx="123698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545" marR="5080" indent="-157480">
              <a:lnSpc>
                <a:spcPct val="100000"/>
              </a:lnSpc>
              <a:spcBef>
                <a:spcPts val="100"/>
              </a:spcBef>
              <a:defRPr/>
            </a:pP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жителей парке: (столы,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 bwMode="auto">
          <a:xfrm>
            <a:off x="1203002" y="2039797"/>
            <a:ext cx="55137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скамьи),</a:t>
            </a:r>
            <a:r>
              <a:rPr sz="2400" spc="-13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организуем</a:t>
            </a:r>
            <a:r>
              <a:rPr sz="2400" spc="-12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небольшую</a:t>
            </a:r>
            <a:r>
              <a:rPr sz="2400" spc="-1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сцену</a:t>
            </a:r>
            <a:endParaRPr sz="2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 bwMode="auto">
          <a:xfrm>
            <a:off x="1203002" y="2401252"/>
            <a:ext cx="24498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МЕХАНИЗМ:</a:t>
            </a:r>
            <a:endParaRPr sz="32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 bwMode="auto">
          <a:xfrm>
            <a:off x="3880091" y="2504999"/>
            <a:ext cx="565467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создаются</a:t>
            </a:r>
            <a:r>
              <a:rPr sz="24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творческие</a:t>
            </a:r>
            <a:r>
              <a:rPr sz="24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группы</a:t>
            </a:r>
            <a:r>
              <a:rPr sz="24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спикеров</a:t>
            </a:r>
            <a:endParaRPr sz="24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260454" y="3153521"/>
            <a:ext cx="479425" cy="51523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ОПИСАНИЕ.</a:t>
            </a:r>
            <a:r>
              <a:rPr sz="3200" spc="-16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КОМПОНЕНТ</a:t>
            </a:r>
            <a:endParaRPr sz="3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1203002" y="2893238"/>
            <a:ext cx="8394700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из</a:t>
            </a:r>
            <a:r>
              <a:rPr sz="2400" spc="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числа</a:t>
            </a:r>
            <a:r>
              <a:rPr sz="2400" spc="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детей</a:t>
            </a:r>
            <a:r>
              <a:rPr sz="2400" spc="3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с</a:t>
            </a:r>
            <a:r>
              <a:rPr sz="2400" spc="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инвалидностью,</a:t>
            </a:r>
            <a:r>
              <a:rPr sz="2400" spc="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которые</a:t>
            </a:r>
            <a:r>
              <a:rPr sz="2400" spc="3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400" spc="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летнее</a:t>
            </a:r>
            <a:r>
              <a:rPr sz="2400" spc="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время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проводят</a:t>
            </a:r>
            <a:r>
              <a:rPr sz="2400" spc="8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открытые</a:t>
            </a:r>
            <a:r>
              <a:rPr sz="2400" spc="9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творческие</a:t>
            </a:r>
            <a:r>
              <a:rPr sz="2400" spc="9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мастерские,</a:t>
            </a:r>
            <a:r>
              <a:rPr sz="2400" spc="9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праздники,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концерты</a:t>
            </a:r>
            <a:r>
              <a:rPr sz="2400" spc="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для</a:t>
            </a:r>
            <a:r>
              <a:rPr sz="2400" spc="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жителей</a:t>
            </a:r>
            <a:r>
              <a:rPr sz="2400" spc="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села</a:t>
            </a:r>
            <a:r>
              <a:rPr sz="2400" spc="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400" spc="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местном</a:t>
            </a:r>
            <a:r>
              <a:rPr sz="2400" spc="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парке.</a:t>
            </a:r>
            <a:r>
              <a:rPr sz="2400" spc="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Площадка</a:t>
            </a:r>
            <a:r>
              <a:rPr sz="2400" spc="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50">
                <a:solidFill>
                  <a:srgbClr val="402F52"/>
                </a:solidFill>
                <a:latin typeface="Arial"/>
                <a:cs typeface="Arial"/>
              </a:rPr>
              <a:t>-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точка</a:t>
            </a:r>
            <a:r>
              <a:rPr sz="2400" spc="45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притяжения</a:t>
            </a:r>
            <a:r>
              <a:rPr sz="2400" spc="45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для</a:t>
            </a:r>
            <a:r>
              <a:rPr sz="2400" spc="45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всех</a:t>
            </a:r>
            <a:r>
              <a:rPr sz="2400" spc="46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жителей,</a:t>
            </a:r>
            <a:r>
              <a:rPr sz="2400" spc="45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естественным 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образом</a:t>
            </a:r>
            <a:r>
              <a:rPr sz="2400" spc="-1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стираются</a:t>
            </a:r>
            <a:r>
              <a:rPr sz="2400" spc="-11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социальные</a:t>
            </a:r>
            <a:r>
              <a:rPr sz="2400" spc="-11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границы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 bwMode="auto">
          <a:xfrm>
            <a:off x="4000791" y="4821491"/>
            <a:ext cx="55803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11809" algn="l"/>
                <a:tab pos="1527810" algn="l"/>
                <a:tab pos="2028189" algn="l"/>
                <a:tab pos="3688715" algn="l"/>
                <a:tab pos="4833620" algn="l"/>
              </a:tabLst>
              <a:defRPr/>
            </a:pPr>
            <a:r>
              <a:rPr sz="2400" spc="-5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2025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сельском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парке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было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 bwMode="auto">
          <a:xfrm>
            <a:off x="1203002" y="4717745"/>
            <a:ext cx="7517765" cy="124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РЕЗУЛЬТАТ: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  <a:defRPr/>
            </a:pP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проведено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defRPr/>
            </a:pPr>
            <a:r>
              <a:rPr sz="2400" b="1">
                <a:latin typeface="Arial"/>
                <a:cs typeface="Arial"/>
              </a:rPr>
              <a:t>8</a:t>
            </a:r>
            <a:r>
              <a:rPr sz="2400" b="1" spc="-100">
                <a:latin typeface="Arial"/>
                <a:cs typeface="Arial"/>
              </a:rPr>
              <a:t> </a:t>
            </a:r>
            <a:r>
              <a:rPr sz="2400" b="1">
                <a:latin typeface="Arial"/>
                <a:cs typeface="Arial"/>
              </a:rPr>
              <a:t>мероприятий</a:t>
            </a:r>
            <a:r>
              <a:rPr sz="2400" b="1" spc="-90"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с</a:t>
            </a:r>
            <a:r>
              <a:rPr sz="24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общим</a:t>
            </a:r>
            <a:r>
              <a:rPr sz="24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охватом</a:t>
            </a:r>
            <a:r>
              <a:rPr sz="24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b="1">
                <a:latin typeface="Arial"/>
                <a:cs typeface="Arial"/>
              </a:rPr>
              <a:t>456</a:t>
            </a:r>
            <a:r>
              <a:rPr sz="2400" b="1" spc="-90">
                <a:latin typeface="Arial"/>
                <a:cs typeface="Arial"/>
              </a:rPr>
              <a:t> </a:t>
            </a:r>
            <a:r>
              <a:rPr sz="2400" b="1">
                <a:latin typeface="Arial"/>
                <a:cs typeface="Arial"/>
              </a:rPr>
              <a:t>жителей</a:t>
            </a:r>
            <a:r>
              <a:rPr sz="2400" b="1" spc="-80">
                <a:latin typeface="Arial"/>
                <a:cs typeface="Arial"/>
              </a:rPr>
              <a:t> 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села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 bwMode="auto">
          <a:xfrm>
            <a:off x="1203002" y="5941237"/>
            <a:ext cx="8401685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  <a:defRPr/>
            </a:pPr>
            <a:r>
              <a:rPr sz="2400" b="1">
                <a:latin typeface="Arial"/>
                <a:cs typeface="Arial"/>
              </a:rPr>
              <a:t>25</a:t>
            </a:r>
            <a:r>
              <a:rPr sz="2400" b="1" spc="265">
                <a:latin typeface="Arial"/>
                <a:cs typeface="Arial"/>
              </a:rPr>
              <a:t>   </a:t>
            </a:r>
            <a:r>
              <a:rPr sz="2400" b="1">
                <a:latin typeface="Arial"/>
                <a:cs typeface="Arial"/>
              </a:rPr>
              <a:t>подростов</a:t>
            </a:r>
            <a:r>
              <a:rPr sz="2400" b="1" spc="450">
                <a:latin typeface="Arial"/>
                <a:cs typeface="Arial"/>
              </a:rPr>
              <a:t>  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с</a:t>
            </a:r>
            <a:r>
              <a:rPr sz="2400" spc="275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ограниченными</a:t>
            </a:r>
            <a:r>
              <a:rPr sz="2400" spc="265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возможностями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подготовили</a:t>
            </a:r>
            <a:r>
              <a:rPr sz="2400" spc="535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400" spc="540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провели</a:t>
            </a:r>
            <a:r>
              <a:rPr sz="2400" spc="545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 b="1">
                <a:latin typeface="Arial"/>
                <a:cs typeface="Arial"/>
              </a:rPr>
              <a:t>5</a:t>
            </a:r>
            <a:r>
              <a:rPr sz="2400" b="1" spc="540">
                <a:latin typeface="Arial"/>
                <a:cs typeface="Arial"/>
              </a:rPr>
              <a:t>   </a:t>
            </a:r>
            <a:r>
              <a:rPr sz="2400" b="1" spc="-25">
                <a:latin typeface="Arial"/>
                <a:cs typeface="Arial"/>
              </a:rPr>
              <a:t>мастер-</a:t>
            </a:r>
            <a:r>
              <a:rPr sz="2400" b="1">
                <a:latin typeface="Arial"/>
                <a:cs typeface="Arial"/>
              </a:rPr>
              <a:t>классов</a:t>
            </a:r>
            <a:r>
              <a:rPr sz="2400" b="1" spc="545">
                <a:latin typeface="Arial"/>
                <a:cs typeface="Arial"/>
              </a:rPr>
              <a:t>   </a:t>
            </a:r>
            <a:r>
              <a:rPr sz="2400" spc="-25">
                <a:solidFill>
                  <a:srgbClr val="402F52"/>
                </a:solidFill>
                <a:latin typeface="Arial"/>
                <a:cs typeface="Arial"/>
              </a:rPr>
              <a:t>по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декоративно-</a:t>
            </a:r>
            <a:r>
              <a:rPr sz="2400" spc="1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прикладному</a:t>
            </a:r>
            <a:r>
              <a:rPr sz="2400" spc="1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творчеству</a:t>
            </a:r>
            <a:r>
              <a:rPr sz="2400" spc="1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для</a:t>
            </a:r>
            <a:r>
              <a:rPr sz="2400" spc="1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жителей</a:t>
            </a:r>
            <a:r>
              <a:rPr sz="2400" spc="1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села.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Была</a:t>
            </a:r>
            <a:r>
              <a:rPr sz="2400" spc="408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организована</a:t>
            </a:r>
            <a:r>
              <a:rPr sz="2400" spc="4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выставка</a:t>
            </a:r>
            <a:r>
              <a:rPr sz="2400" spc="4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«Шедевры</a:t>
            </a:r>
            <a:r>
              <a:rPr sz="2400" spc="4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нашего</a:t>
            </a:r>
            <a:r>
              <a:rPr sz="2400" spc="4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парка»,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на</a:t>
            </a:r>
            <a:r>
              <a:rPr sz="2400" spc="495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которой</a:t>
            </a:r>
            <a:r>
              <a:rPr sz="2400" spc="495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представлено</a:t>
            </a:r>
            <a:r>
              <a:rPr sz="2400" spc="505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 b="1">
                <a:latin typeface="Arial"/>
                <a:cs typeface="Arial"/>
              </a:rPr>
              <a:t>40</a:t>
            </a:r>
            <a:r>
              <a:rPr sz="2400" b="1" spc="495">
                <a:latin typeface="Arial"/>
                <a:cs typeface="Arial"/>
              </a:rPr>
              <a:t>   </a:t>
            </a:r>
            <a:r>
              <a:rPr sz="2400" b="1">
                <a:latin typeface="Arial"/>
                <a:cs typeface="Arial"/>
              </a:rPr>
              <a:t>работ</a:t>
            </a:r>
            <a:r>
              <a:rPr sz="2400" b="1" spc="500"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детей</a:t>
            </a:r>
            <a:r>
              <a:rPr sz="2400" spc="500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 spc="-50">
                <a:solidFill>
                  <a:srgbClr val="402F52"/>
                </a:solidFill>
                <a:latin typeface="Arial"/>
                <a:cs typeface="Arial"/>
              </a:rPr>
              <a:t>с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инвалидностью,</a:t>
            </a:r>
            <a:r>
              <a:rPr sz="2400" spc="3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проведен</a:t>
            </a:r>
            <a:r>
              <a:rPr sz="2400" spc="3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фестиваль</a:t>
            </a:r>
            <a:r>
              <a:rPr sz="2400" spc="3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творчества</a:t>
            </a:r>
            <a:r>
              <a:rPr sz="2400" spc="3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«Наш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парк</a:t>
            </a:r>
            <a:r>
              <a:rPr sz="2400" spc="-1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собирает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друзей».</a:t>
            </a:r>
            <a:r>
              <a:rPr sz="2400" spc="-1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Мероприятие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освещено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400" spc="-15">
                <a:solidFill>
                  <a:srgbClr val="402F52"/>
                </a:solidFill>
                <a:latin typeface="Arial"/>
                <a:cs typeface="Arial"/>
              </a:rPr>
              <a:t>  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двух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теле</a:t>
            </a:r>
            <a:r>
              <a:rPr sz="2400" spc="335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эфирах</a:t>
            </a:r>
            <a:r>
              <a:rPr sz="2400" spc="340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региона,</a:t>
            </a:r>
            <a:r>
              <a:rPr sz="2400" spc="340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402F52"/>
                </a:solidFill>
                <a:latin typeface="Arial"/>
                <a:cs typeface="Arial"/>
              </a:rPr>
              <a:t>способствовало</a:t>
            </a:r>
            <a:r>
              <a:rPr sz="2400" spc="340">
                <a:solidFill>
                  <a:srgbClr val="402F52"/>
                </a:solidFill>
                <a:latin typeface="Arial"/>
                <a:cs typeface="Arial"/>
              </a:rPr>
              <a:t>  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сплочению 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сообщества,</a:t>
            </a:r>
            <a:r>
              <a:rPr sz="24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20">
                <a:solidFill>
                  <a:srgbClr val="402F52"/>
                </a:solidFill>
                <a:latin typeface="Arial"/>
                <a:cs typeface="Arial"/>
              </a:rPr>
              <a:t>расширению</a:t>
            </a:r>
            <a:r>
              <a:rPr sz="2400" spc="-7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инклюзивного</a:t>
            </a:r>
            <a:r>
              <a:rPr sz="24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402F52"/>
                </a:solidFill>
                <a:latin typeface="Arial"/>
                <a:cs typeface="Arial"/>
              </a:rPr>
              <a:t>пространства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2"/>
          <a:stretch/>
        </p:blipFill>
        <p:spPr bwMode="auto">
          <a:xfrm>
            <a:off x="9668649" y="569624"/>
            <a:ext cx="8484438" cy="8484438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44344F"/>
                </a:solidFill>
                <a:latin typeface="Arial"/>
                <a:cs typeface="Arial"/>
              </a:rPr>
              <a:t>06</a:t>
            </a:r>
            <a:endParaRPr sz="3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 bwMode="auto">
          <a:xfrm>
            <a:off x="1862480" y="9619957"/>
            <a:ext cx="13697586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0">
                <a:solidFill>
                  <a:srgbClr val="44344F"/>
                </a:solidFill>
                <a:latin typeface="Arial"/>
                <a:cs typeface="Arial"/>
              </a:rPr>
              <a:t>ИНКЛЮЗИВНАЯ</a:t>
            </a:r>
            <a:r>
              <a:rPr sz="3200" spc="-15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ТВОРЧЕСКАЯ</a:t>
            </a:r>
            <a:r>
              <a:rPr sz="3200" spc="-1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44344F"/>
                </a:solidFill>
                <a:latin typeface="Arial"/>
                <a:cs typeface="Arial"/>
              </a:rPr>
              <a:t>ДОСУГОВАЯ</a:t>
            </a:r>
            <a:r>
              <a:rPr sz="3200" spc="-1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44344F"/>
                </a:solidFill>
                <a:latin typeface="Arial"/>
                <a:cs typeface="Arial"/>
              </a:rPr>
              <a:t>ПЛОЩАДКА</a:t>
            </a:r>
            <a:r>
              <a:rPr sz="3200" spc="-14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44344F"/>
                </a:solidFill>
                <a:latin typeface="Arial"/>
                <a:cs typeface="Arial"/>
              </a:rPr>
              <a:t>«НАШ</a:t>
            </a:r>
            <a:r>
              <a:rPr sz="3200" spc="-15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3200" spc="-20">
                <a:solidFill>
                  <a:srgbClr val="44344F"/>
                </a:solidFill>
                <a:latin typeface="Arial"/>
                <a:cs typeface="Arial"/>
              </a:rPr>
              <a:t>ПАРК»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MasterSp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 bwMode="auto"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fill="norm" stroke="1" extrusionOk="0">
                <a:moveTo>
                  <a:pt x="18288000" y="0"/>
                </a:moveTo>
                <a:lnTo>
                  <a:pt x="0" y="0"/>
                </a:lnTo>
                <a:lnTo>
                  <a:pt x="0" y="10287000"/>
                </a:lnTo>
                <a:lnTo>
                  <a:pt x="18288000" y="10287000"/>
                </a:lnTo>
                <a:lnTo>
                  <a:pt x="18288000" y="0"/>
                </a:lnTo>
                <a:close/>
              </a:path>
            </a:pathLst>
          </a:custGeom>
          <a:solidFill>
            <a:srgbClr val="44344F"/>
          </a:solidFill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grpSp>
        <p:nvGrpSpPr>
          <p:cNvPr id="3" name="object 3"/>
          <p:cNvGrpSpPr/>
          <p:nvPr/>
        </p:nvGrpSpPr>
        <p:grpSpPr bwMode="auto"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4" name="object 4"/>
            <p:cNvSpPr/>
            <p:nvPr/>
          </p:nvSpPr>
          <p:spPr bwMode="auto">
            <a:xfrm flipH="1">
              <a:off x="1009649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5" name="object 5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/>
            <a:stretch/>
          </p:blipFill>
          <p:spPr bwMode="auto">
            <a:xfrm>
              <a:off x="10137227" y="355995"/>
              <a:ext cx="7772399" cy="77724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 bwMode="auto">
            <a:xfrm>
              <a:off x="16459707" y="9382034"/>
              <a:ext cx="1450340" cy="815975"/>
            </a:xfrm>
            <a:custGeom>
              <a:avLst/>
              <a:gdLst/>
              <a:ahLst/>
              <a:cxnLst/>
              <a:rect l="l" t="t" r="r" b="b"/>
              <a:pathLst>
                <a:path w="1450340" h="815975" fill="norm" stroke="1" extrusionOk="0">
                  <a:moveTo>
                    <a:pt x="0" y="0"/>
                  </a:moveTo>
                  <a:lnTo>
                    <a:pt x="1449895" y="0"/>
                  </a:lnTo>
                  <a:lnTo>
                    <a:pt x="1449895" y="815911"/>
                  </a:lnTo>
                  <a:lnTo>
                    <a:pt x="0" y="8159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80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9" name="object 9"/>
            <p:cNvSpPr/>
            <p:nvPr/>
          </p:nvSpPr>
          <p:spPr bwMode="auto">
            <a:xfrm>
              <a:off x="16459707" y="9382034"/>
              <a:ext cx="1450340" cy="815975"/>
            </a:xfrm>
            <a:custGeom>
              <a:avLst/>
              <a:gdLst/>
              <a:ahLst/>
              <a:cxnLst/>
              <a:rect l="l" t="t" r="r" b="b"/>
              <a:pathLst>
                <a:path w="1450340" h="815975" fill="norm" stroke="1" extrusionOk="0">
                  <a:moveTo>
                    <a:pt x="0" y="0"/>
                  </a:moveTo>
                  <a:lnTo>
                    <a:pt x="1449895" y="0"/>
                  </a:lnTo>
                  <a:lnTo>
                    <a:pt x="1449895" y="815911"/>
                  </a:lnTo>
                  <a:lnTo>
                    <a:pt x="0" y="81591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80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 bwMode="auto">
          <a:xfrm>
            <a:off x="1395093" y="227279"/>
            <a:ext cx="492442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b="0">
                <a:solidFill>
                  <a:srgbClr val="C2F86E"/>
                </a:solidFill>
                <a:latin typeface="Arial"/>
                <a:cs typeface="Arial"/>
              </a:rPr>
              <a:t>ЧТО</a:t>
            </a:r>
            <a:r>
              <a:rPr b="0" spc="5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b="0">
                <a:solidFill>
                  <a:srgbClr val="C2F86E"/>
                </a:solidFill>
                <a:latin typeface="Arial"/>
                <a:cs typeface="Arial"/>
              </a:rPr>
              <a:t>ДЕЛАЕМ:</a:t>
            </a:r>
            <a:r>
              <a:rPr b="0" spc="50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b="0" spc="-10">
                <a:solidFill>
                  <a:srgbClr val="FFFFFF"/>
                </a:solidFill>
                <a:latin typeface="Arial"/>
                <a:cs typeface="Arial"/>
              </a:rPr>
              <a:t>Инклюзивная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 bwMode="auto">
          <a:xfrm>
            <a:off x="6643940" y="332930"/>
            <a:ext cx="324485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команда</a:t>
            </a:r>
            <a:r>
              <a:rPr sz="2400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(люди</a:t>
            </a:r>
            <a:r>
              <a:rPr sz="2400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5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овз,</a:t>
            </a:r>
            <a:endParaRPr sz="24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 bwMode="auto">
          <a:xfrm>
            <a:off x="255298" y="911457"/>
            <a:ext cx="479425" cy="77787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ОПИСАНИЕ.</a:t>
            </a:r>
            <a:r>
              <a:rPr sz="3200" spc="-1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КОМПОНЕНТ</a:t>
            </a:r>
            <a:r>
              <a:rPr sz="3200" spc="-1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КОМПЛЕКСА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 bwMode="auto">
          <a:xfrm>
            <a:off x="1392555" y="721158"/>
            <a:ext cx="8523605" cy="29508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604" marR="5080" algn="just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волонтёры,</a:t>
            </a:r>
            <a:r>
              <a:rPr sz="2400" spc="415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педагоги)</a:t>
            </a:r>
            <a:r>
              <a:rPr sz="2400" spc="42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создают</a:t>
            </a:r>
            <a:r>
              <a:rPr sz="2400" spc="415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видео</a:t>
            </a:r>
            <a:r>
              <a:rPr sz="2400" spc="420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контент</a:t>
            </a:r>
            <a:r>
              <a:rPr sz="2400" spc="408">
                <a:solidFill>
                  <a:srgbClr val="FFFFFF"/>
                </a:solidFill>
                <a:latin typeface="Arial"/>
                <a:cs typeface="Arial"/>
              </a:rPr>
              <a:t>   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—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документальные</a:t>
            </a:r>
            <a:r>
              <a:rPr sz="2400" spc="40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мини-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фильмы,</a:t>
            </a:r>
            <a:r>
              <a:rPr sz="2400" spc="40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интервью,</a:t>
            </a:r>
            <a:r>
              <a:rPr sz="2400" spc="38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</a:t>
            </a:r>
            <a:r>
              <a:rPr sz="2400" spc="35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людях</a:t>
            </a:r>
            <a:r>
              <a:rPr sz="2400" spc="38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с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инвалидностью,</a:t>
            </a:r>
            <a:r>
              <a:rPr sz="24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видео</a:t>
            </a:r>
            <a:r>
              <a:rPr sz="24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занятия,</a:t>
            </a:r>
            <a:r>
              <a:rPr sz="2400" spc="-1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мультфильмы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defRPr/>
            </a:pPr>
            <a:endParaRPr sz="2400">
              <a:latin typeface="Arial"/>
              <a:cs typeface="Arial"/>
            </a:endParaRPr>
          </a:p>
          <a:p>
            <a:pPr marL="267335" indent="-255270">
              <a:lnSpc>
                <a:spcPct val="100000"/>
              </a:lnSpc>
              <a:buSzPct val="95833"/>
              <a:buAutoNum type="arabicPeriod"/>
              <a:tabLst>
                <a:tab pos="267335" algn="l"/>
              </a:tabLst>
              <a:defRPr/>
            </a:pP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Нам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важна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твоя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история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–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о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людях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инвалидностью</a:t>
            </a:r>
            <a:endParaRPr sz="2400">
              <a:latin typeface="Arial"/>
              <a:cs typeface="Arial"/>
            </a:endParaRPr>
          </a:p>
          <a:p>
            <a:pPr marL="267335" indent="-255270">
              <a:lnSpc>
                <a:spcPct val="100000"/>
              </a:lnSpc>
              <a:buSzPct val="95833"/>
              <a:buAutoNum type="arabicPeriod"/>
              <a:tabLst>
                <a:tab pos="267335" algn="l"/>
              </a:tabLst>
              <a:defRPr/>
            </a:pP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Ближе</a:t>
            </a:r>
            <a:r>
              <a:rPr sz="2400" spc="-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на</a:t>
            </a:r>
            <a:r>
              <a:rPr sz="2400" spc="-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расстоянии</a:t>
            </a:r>
            <a:r>
              <a:rPr sz="2400" spc="20">
                <a:solidFill>
                  <a:srgbClr val="C2F86E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-</a:t>
            </a:r>
            <a:r>
              <a:rPr sz="2400" spc="-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видео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занятия</a:t>
            </a:r>
            <a:r>
              <a:rPr sz="2400" spc="-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2400" spc="-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консультации</a:t>
            </a:r>
            <a:endParaRPr sz="2400">
              <a:latin typeface="Arial"/>
              <a:cs typeface="Arial"/>
            </a:endParaRPr>
          </a:p>
          <a:p>
            <a:pPr marL="14604" marR="13970" indent="-3175">
              <a:lnSpc>
                <a:spcPts val="2750"/>
              </a:lnSpc>
              <a:spcBef>
                <a:spcPts val="200"/>
              </a:spcBef>
              <a:buSzPct val="95833"/>
              <a:buAutoNum type="arabicPeriod"/>
              <a:tabLst>
                <a:tab pos="14604" algn="l"/>
                <a:tab pos="266700" algn="l"/>
                <a:tab pos="1226820" algn="l"/>
                <a:tab pos="3355975" algn="l"/>
                <a:tab pos="3850004" algn="l"/>
                <a:tab pos="4937125" algn="l"/>
                <a:tab pos="5414010" algn="l"/>
                <a:tab pos="7092315" algn="l"/>
              </a:tabLst>
              <a:defRPr/>
            </a:pPr>
            <a:r>
              <a:rPr sz="2400" spc="-25">
                <a:solidFill>
                  <a:srgbClr val="C2F86E"/>
                </a:solidFill>
                <a:latin typeface="Arial"/>
                <a:cs typeface="Arial"/>
              </a:rPr>
              <a:t>	Наш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мультфильм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	–	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досуг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семьей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C2F86E"/>
                </a:solidFill>
                <a:latin typeface="Arial"/>
                <a:cs typeface="Arial"/>
              </a:rPr>
              <a:t>(создание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мультфильмов)</a:t>
            </a:r>
            <a:endParaRPr sz="24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 bwMode="auto">
          <a:xfrm>
            <a:off x="1395093" y="3642686"/>
            <a:ext cx="244983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МЕХАНИЗМ:</a:t>
            </a:r>
            <a:endParaRPr sz="3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 bwMode="auto">
          <a:xfrm>
            <a:off x="4136656" y="3746690"/>
            <a:ext cx="57683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94030" algn="l"/>
                <a:tab pos="1764030" algn="l"/>
                <a:tab pos="3894454" algn="l"/>
              </a:tabLst>
              <a:defRPr/>
            </a:pP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центре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оборудована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современная</a:t>
            </a:r>
            <a:endParaRPr sz="24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 bwMode="auto">
          <a:xfrm>
            <a:off x="1395093" y="4098344"/>
            <a:ext cx="8529320" cy="212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4999"/>
              </a:lnSpc>
              <a:spcBef>
                <a:spcPts val="100"/>
              </a:spcBef>
              <a:defRPr/>
            </a:pP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видеостудия,</a:t>
            </a:r>
            <a:r>
              <a:rPr sz="2400" spc="2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участники</a:t>
            </a:r>
            <a:r>
              <a:rPr sz="2400" spc="3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–</a:t>
            </a:r>
            <a:r>
              <a:rPr sz="2400" spc="2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дети</a:t>
            </a:r>
            <a:r>
              <a:rPr sz="2400" spc="3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2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подростки</a:t>
            </a:r>
            <a:r>
              <a:rPr sz="2400" spc="3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400" spc="2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овз</a:t>
            </a:r>
            <a:r>
              <a:rPr sz="2400" spc="3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2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их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нормотипичные</a:t>
            </a:r>
            <a:r>
              <a:rPr sz="2400" spc="16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сверстники-</a:t>
            </a:r>
            <a:r>
              <a:rPr sz="2400" spc="16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учащиеся</a:t>
            </a:r>
            <a:r>
              <a:rPr sz="2400" spc="16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школы.</a:t>
            </a:r>
            <a:r>
              <a:rPr sz="2400" spc="16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Создаем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мощный</a:t>
            </a:r>
            <a:r>
              <a:rPr sz="2400" spc="37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совместный</a:t>
            </a:r>
            <a:r>
              <a:rPr sz="2400" spc="380">
                <a:solidFill>
                  <a:srgbClr val="FFFFFF"/>
                </a:solidFill>
                <a:latin typeface="Arial"/>
                <a:cs typeface="Arial"/>
              </a:rPr>
              <a:t>  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медийный</a:t>
            </a:r>
            <a:r>
              <a:rPr sz="2400" spc="38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продукт</a:t>
            </a:r>
            <a:r>
              <a:rPr sz="2400" spc="38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(портфолио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фильмов),</a:t>
            </a:r>
            <a:r>
              <a:rPr sz="2400" spc="3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который</a:t>
            </a:r>
            <a:r>
              <a:rPr sz="2400" spc="3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используется</a:t>
            </a:r>
            <a:r>
              <a:rPr sz="2400" spc="37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2400" spc="3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продвижения</a:t>
            </a:r>
            <a:r>
              <a:rPr sz="2400" spc="3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идей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инклюзии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 регионе</a:t>
            </a:r>
            <a:r>
              <a:rPr sz="2400" spc="-10">
                <a:solidFill>
                  <a:srgbClr val="FFFFFF"/>
                </a:solidFill>
                <a:latin typeface="Times New Roman"/>
                <a:cs typeface="Times New Roman"/>
              </a:rPr>
              <a:t>.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8719883" y="6203077"/>
            <a:ext cx="1188720" cy="866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marR="5080" indent="-25400">
              <a:lnSpc>
                <a:spcPct val="114999"/>
              </a:lnSpc>
              <a:spcBef>
                <a:spcPts val="100"/>
              </a:spcBef>
              <a:defRPr/>
            </a:pPr>
            <a:r>
              <a:rPr sz="2400" spc="-15">
                <a:solidFill>
                  <a:srgbClr val="FFFFFF"/>
                </a:solidFill>
                <a:latin typeface="Arial"/>
                <a:cs typeface="Arial"/>
              </a:rPr>
              <a:t>который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ОВЗ</a:t>
            </a:r>
            <a:r>
              <a:rPr sz="2400" spc="-30">
                <a:solidFill>
                  <a:srgbClr val="FFFFFF"/>
                </a:solidFill>
                <a:latin typeface="Arial"/>
                <a:cs typeface="Arial"/>
              </a:rPr>
              <a:t> как</a:t>
            </a:r>
            <a:endParaRPr sz="24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1395093" y="6203077"/>
            <a:ext cx="7339965" cy="26866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60350">
              <a:lnSpc>
                <a:spcPct val="114999"/>
              </a:lnSpc>
              <a:spcBef>
                <a:spcPts val="100"/>
              </a:spcBef>
              <a:tabLst>
                <a:tab pos="1596390" algn="l"/>
                <a:tab pos="2959735" algn="l"/>
                <a:tab pos="3662045" algn="l"/>
                <a:tab pos="3838575" algn="l"/>
                <a:tab pos="5274945" algn="l"/>
                <a:tab pos="5774054" algn="l"/>
                <a:tab pos="6918325" algn="l"/>
              </a:tabLst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Создан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архив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25">
                <a:solidFill>
                  <a:srgbClr val="FFFFFF"/>
                </a:solidFill>
                <a:latin typeface="Arial"/>
                <a:cs typeface="Arial"/>
              </a:rPr>
              <a:t>45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медиа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продуктов, </a:t>
            </a:r>
            <a:r>
              <a:rPr sz="2400" spc="-20">
                <a:solidFill>
                  <a:srgbClr val="FFFFFF"/>
                </a:solidFill>
                <a:latin typeface="Arial"/>
                <a:cs typeface="Arial"/>
              </a:rPr>
              <a:t>формирует</a:t>
            </a:r>
            <a:r>
              <a:rPr sz="24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позитивный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35">
                <a:solidFill>
                  <a:srgbClr val="FFFFFF"/>
                </a:solidFill>
                <a:latin typeface="Arial"/>
                <a:cs typeface="Arial"/>
              </a:rPr>
              <a:t>медиа-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образ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жизни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400" spc="-50">
                <a:solidFill>
                  <a:srgbClr val="FFFFFF"/>
                </a:solidFill>
                <a:latin typeface="Arial"/>
                <a:cs typeface="Arial"/>
              </a:rPr>
              <a:t>с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60"/>
              </a:spcBef>
              <a:defRPr/>
            </a:pP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полноценной</a:t>
            </a:r>
            <a:r>
              <a:rPr sz="24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4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FFFFFF"/>
                </a:solidFill>
                <a:latin typeface="Arial"/>
                <a:cs typeface="Arial"/>
              </a:rPr>
              <a:t>насыщенной</a:t>
            </a:r>
            <a:endParaRPr sz="2400">
              <a:latin typeface="Arial"/>
              <a:cs typeface="Arial"/>
            </a:endParaRPr>
          </a:p>
          <a:p>
            <a:pPr marL="1162685" algn="ctr">
              <a:lnSpc>
                <a:spcPct val="100000"/>
              </a:lnSpc>
              <a:spcBef>
                <a:spcPts val="400"/>
              </a:spcBef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ТРАНСЛЯЦИЯ</a:t>
            </a:r>
            <a:r>
              <a:rPr sz="3200" spc="-1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КОНТЕНТА</a:t>
            </a:r>
            <a:endParaRPr sz="3200">
              <a:latin typeface="Arial"/>
              <a:cs typeface="Arial"/>
            </a:endParaRPr>
          </a:p>
          <a:p>
            <a:pPr marL="1162685" algn="ctr">
              <a:lnSpc>
                <a:spcPct val="100000"/>
              </a:lnSpc>
              <a:spcBef>
                <a:spcPts val="155"/>
              </a:spcBef>
              <a:defRPr/>
            </a:pPr>
            <a:r>
              <a:rPr sz="2400">
                <a:solidFill>
                  <a:srgbClr val="FFFFFF"/>
                </a:solidFill>
                <a:latin typeface="Times New Roman"/>
                <a:cs typeface="Times New Roman"/>
              </a:rPr>
              <a:t>ОЧНО</a:t>
            </a:r>
            <a:r>
              <a:rPr sz="24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Times New Roman"/>
                <a:cs typeface="Times New Roman"/>
              </a:rPr>
              <a:t>В</a:t>
            </a:r>
            <a:r>
              <a:rPr sz="24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>
                <a:solidFill>
                  <a:srgbClr val="FFFFFF"/>
                </a:solidFill>
                <a:latin typeface="Times New Roman"/>
                <a:cs typeface="Times New Roman"/>
              </a:rPr>
              <a:t>5</a:t>
            </a:r>
            <a:r>
              <a:rPr sz="2400" b="1" spc="-4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>
                <a:solidFill>
                  <a:srgbClr val="FFFFFF"/>
                </a:solidFill>
                <a:latin typeface="Times New Roman"/>
                <a:cs typeface="Times New Roman"/>
              </a:rPr>
              <a:t>школах</a:t>
            </a:r>
            <a:r>
              <a:rPr sz="2400" spc="-5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>
                <a:solidFill>
                  <a:srgbClr val="FFFFFF"/>
                </a:solidFill>
                <a:latin typeface="Times New Roman"/>
                <a:cs typeface="Times New Roman"/>
              </a:rPr>
              <a:t>области</a:t>
            </a:r>
            <a:endParaRPr sz="2400">
              <a:latin typeface="Times New Roman"/>
              <a:cs typeface="Times New Roman"/>
            </a:endParaRPr>
          </a:p>
          <a:p>
            <a:pPr marL="1127760" algn="ctr">
              <a:lnSpc>
                <a:spcPct val="100000"/>
              </a:lnSpc>
              <a:spcBef>
                <a:spcPts val="430"/>
              </a:spcBef>
              <a:defRPr/>
            </a:pPr>
            <a:r>
              <a:rPr sz="2400" spc="-25">
                <a:solidFill>
                  <a:srgbClr val="FFFFFF"/>
                </a:solidFill>
                <a:latin typeface="Times New Roman"/>
                <a:cs typeface="Times New Roman"/>
              </a:rPr>
              <a:t>ДИСТАНЦИОННО</a:t>
            </a:r>
            <a:r>
              <a:rPr sz="2400" spc="-8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b="1">
                <a:solidFill>
                  <a:srgbClr val="FFFFFF"/>
                </a:solidFill>
                <a:latin typeface="Times New Roman"/>
                <a:cs typeface="Times New Roman"/>
              </a:rPr>
              <a:t>10</a:t>
            </a:r>
            <a:r>
              <a:rPr sz="2400" b="1" spc="-7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>
                <a:solidFill>
                  <a:srgbClr val="FFFFFF"/>
                </a:solidFill>
                <a:latin typeface="Times New Roman"/>
                <a:cs typeface="Times New Roman"/>
              </a:rPr>
              <a:t>ежедневных</a:t>
            </a:r>
            <a:r>
              <a:rPr sz="2400" spc="-75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2400" spc="-10">
                <a:solidFill>
                  <a:srgbClr val="FFFFFF"/>
                </a:solidFill>
                <a:latin typeface="Times New Roman"/>
                <a:cs typeface="Times New Roman"/>
              </a:rPr>
              <a:t>просмотров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07</a:t>
            </a:r>
            <a:endParaRPr sz="32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 bwMode="auto">
          <a:xfrm>
            <a:off x="1844471" y="9629000"/>
            <a:ext cx="1316799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ИНКЛЮЗИВНАЯ</a:t>
            </a:r>
            <a:r>
              <a:rPr sz="3200" spc="-1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ВОЛОНТЕРСКАЯ</a:t>
            </a:r>
            <a:r>
              <a:rPr sz="3200" spc="-1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СТУДИЯ</a:t>
            </a:r>
            <a:r>
              <a:rPr sz="3200" spc="-1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«СВОЙ</a:t>
            </a:r>
            <a:r>
              <a:rPr sz="3200" spc="-1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СРЕДИ</a:t>
            </a:r>
            <a:r>
              <a:rPr sz="3200" spc="-1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СВОИХ»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 bwMode="auto">
          <a:xfrm>
            <a:off x="-19050" y="-19050"/>
            <a:ext cx="18326100" cy="10325100"/>
            <a:chOff x="-19050" y="-19050"/>
            <a:chExt cx="18326100" cy="10325100"/>
          </a:xfrm>
        </p:grpSpPr>
        <p:sp>
          <p:nvSpPr>
            <p:cNvPr id="3" name="object 3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5" name="object 5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6" name="object 6"/>
            <p:cNvSpPr/>
            <p:nvPr/>
          </p:nvSpPr>
          <p:spPr bwMode="auto">
            <a:xfrm>
              <a:off x="0" y="9239250"/>
              <a:ext cx="18288000" cy="38100"/>
            </a:xfrm>
            <a:custGeom>
              <a:avLst/>
              <a:gdLst/>
              <a:ahLst/>
              <a:cxnLst/>
              <a:rect l="l" t="t" r="r" b="b"/>
              <a:pathLst>
                <a:path w="18288000" h="38100" fill="norm" stroke="1" extrusionOk="0">
                  <a:moveTo>
                    <a:pt x="0" y="38098"/>
                  </a:moveTo>
                  <a:lnTo>
                    <a:pt x="18288000" y="38098"/>
                  </a:lnTo>
                  <a:lnTo>
                    <a:pt x="18288000" y="0"/>
                  </a:lnTo>
                  <a:lnTo>
                    <a:pt x="0" y="0"/>
                  </a:lnTo>
                  <a:lnTo>
                    <a:pt x="0" y="38098"/>
                  </a:lnTo>
                  <a:close/>
                </a:path>
              </a:pathLst>
            </a:custGeom>
            <a:solidFill>
              <a:srgbClr val="C2F86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7" name="object 7"/>
          <p:cNvSpPr txBox="1"/>
          <p:nvPr/>
        </p:nvSpPr>
        <p:spPr bwMode="auto">
          <a:xfrm>
            <a:off x="409997" y="390312"/>
            <a:ext cx="323850" cy="257619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по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настоящее</a:t>
            </a:r>
            <a:r>
              <a:rPr sz="21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C2F86E"/>
                </a:solidFill>
                <a:latin typeface="Arial"/>
                <a:cs typeface="Arial"/>
              </a:rPr>
              <a:t>время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 bwMode="auto">
          <a:xfrm>
            <a:off x="1176018" y="777553"/>
            <a:ext cx="16240761" cy="4705985"/>
            <a:chOff x="1176018" y="777553"/>
            <a:chExt cx="16240761" cy="4705985"/>
          </a:xfrm>
        </p:grpSpPr>
        <p:sp>
          <p:nvSpPr>
            <p:cNvPr id="9" name="object 9"/>
            <p:cNvSpPr/>
            <p:nvPr/>
          </p:nvSpPr>
          <p:spPr bwMode="auto">
            <a:xfrm>
              <a:off x="1188717" y="790253"/>
              <a:ext cx="5090160" cy="4680585"/>
            </a:xfrm>
            <a:custGeom>
              <a:avLst/>
              <a:gdLst/>
              <a:ahLst/>
              <a:cxnLst/>
              <a:rect l="l" t="t" r="r" b="b"/>
              <a:pathLst>
                <a:path w="5090160" h="4680585" fill="norm" stroke="1" extrusionOk="0">
                  <a:moveTo>
                    <a:pt x="5090160" y="0"/>
                  </a:moveTo>
                  <a:lnTo>
                    <a:pt x="0" y="0"/>
                  </a:lnTo>
                  <a:lnTo>
                    <a:pt x="0" y="4680000"/>
                  </a:lnTo>
                  <a:lnTo>
                    <a:pt x="5090160" y="4680000"/>
                  </a:lnTo>
                  <a:lnTo>
                    <a:pt x="5090160" y="0"/>
                  </a:lnTo>
                  <a:close/>
                </a:path>
              </a:pathLst>
            </a:custGeom>
            <a:solidFill>
              <a:srgbClr val="D5E2BB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0" name="object 10"/>
            <p:cNvSpPr/>
            <p:nvPr/>
          </p:nvSpPr>
          <p:spPr bwMode="auto">
            <a:xfrm>
              <a:off x="1188717" y="790253"/>
              <a:ext cx="5090160" cy="4680585"/>
            </a:xfrm>
            <a:custGeom>
              <a:avLst/>
              <a:gdLst/>
              <a:ahLst/>
              <a:cxnLst/>
              <a:rect l="l" t="t" r="r" b="b"/>
              <a:pathLst>
                <a:path w="5090160" h="4680585" fill="norm" stroke="1" extrusionOk="0">
                  <a:moveTo>
                    <a:pt x="0" y="0"/>
                  </a:moveTo>
                  <a:lnTo>
                    <a:pt x="5090160" y="0"/>
                  </a:lnTo>
                  <a:lnTo>
                    <a:pt x="5090160" y="4680000"/>
                  </a:lnTo>
                  <a:lnTo>
                    <a:pt x="0" y="4680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398">
              <a:solidFill>
                <a:srgbClr val="385D88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1" name="object 11"/>
            <p:cNvSpPr/>
            <p:nvPr/>
          </p:nvSpPr>
          <p:spPr bwMode="auto">
            <a:xfrm>
              <a:off x="7013193" y="790253"/>
              <a:ext cx="4953000" cy="4680585"/>
            </a:xfrm>
            <a:custGeom>
              <a:avLst/>
              <a:gdLst/>
              <a:ahLst/>
              <a:cxnLst/>
              <a:rect l="l" t="t" r="r" b="b"/>
              <a:pathLst>
                <a:path w="4953000" h="4680585" fill="norm" stroke="1" extrusionOk="0">
                  <a:moveTo>
                    <a:pt x="4953000" y="0"/>
                  </a:moveTo>
                  <a:lnTo>
                    <a:pt x="0" y="0"/>
                  </a:lnTo>
                  <a:lnTo>
                    <a:pt x="0" y="4680000"/>
                  </a:lnTo>
                  <a:lnTo>
                    <a:pt x="4953000" y="4680000"/>
                  </a:lnTo>
                  <a:lnTo>
                    <a:pt x="4953000" y="0"/>
                  </a:lnTo>
                  <a:close/>
                </a:path>
              </a:pathLst>
            </a:custGeom>
            <a:solidFill>
              <a:srgbClr val="D5E2BB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2" name="object 12"/>
            <p:cNvSpPr/>
            <p:nvPr/>
          </p:nvSpPr>
          <p:spPr bwMode="auto">
            <a:xfrm>
              <a:off x="7013193" y="790253"/>
              <a:ext cx="4953000" cy="4680585"/>
            </a:xfrm>
            <a:custGeom>
              <a:avLst/>
              <a:gdLst/>
              <a:ahLst/>
              <a:cxnLst/>
              <a:rect l="l" t="t" r="r" b="b"/>
              <a:pathLst>
                <a:path w="4953000" h="4680585" fill="norm" stroke="1" extrusionOk="0">
                  <a:moveTo>
                    <a:pt x="0" y="0"/>
                  </a:moveTo>
                  <a:lnTo>
                    <a:pt x="4953000" y="0"/>
                  </a:lnTo>
                  <a:lnTo>
                    <a:pt x="4953000" y="4680000"/>
                  </a:lnTo>
                  <a:lnTo>
                    <a:pt x="0" y="4680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398">
              <a:solidFill>
                <a:srgbClr val="385D88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3" name="object 13"/>
            <p:cNvSpPr/>
            <p:nvPr/>
          </p:nvSpPr>
          <p:spPr bwMode="auto">
            <a:xfrm>
              <a:off x="12618720" y="790253"/>
              <a:ext cx="4785360" cy="4680585"/>
            </a:xfrm>
            <a:custGeom>
              <a:avLst/>
              <a:gdLst/>
              <a:ahLst/>
              <a:cxnLst/>
              <a:rect l="l" t="t" r="r" b="b"/>
              <a:pathLst>
                <a:path w="4785359" h="4680585" fill="norm" stroke="1" extrusionOk="0">
                  <a:moveTo>
                    <a:pt x="4785360" y="0"/>
                  </a:moveTo>
                  <a:lnTo>
                    <a:pt x="0" y="0"/>
                  </a:lnTo>
                  <a:lnTo>
                    <a:pt x="0" y="4680000"/>
                  </a:lnTo>
                  <a:lnTo>
                    <a:pt x="4785360" y="4680000"/>
                  </a:lnTo>
                  <a:lnTo>
                    <a:pt x="4785360" y="0"/>
                  </a:lnTo>
                  <a:close/>
                </a:path>
              </a:pathLst>
            </a:custGeom>
            <a:solidFill>
              <a:srgbClr val="D5E2BB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14" name="object 14"/>
            <p:cNvSpPr/>
            <p:nvPr/>
          </p:nvSpPr>
          <p:spPr bwMode="auto">
            <a:xfrm>
              <a:off x="12618720" y="790253"/>
              <a:ext cx="4785360" cy="4680585"/>
            </a:xfrm>
            <a:custGeom>
              <a:avLst/>
              <a:gdLst/>
              <a:ahLst/>
              <a:cxnLst/>
              <a:rect l="l" t="t" r="r" b="b"/>
              <a:pathLst>
                <a:path w="4785359" h="4680585" fill="norm" stroke="1" extrusionOk="0">
                  <a:moveTo>
                    <a:pt x="0" y="0"/>
                  </a:moveTo>
                  <a:lnTo>
                    <a:pt x="4785360" y="0"/>
                  </a:lnTo>
                  <a:lnTo>
                    <a:pt x="4785360" y="4680000"/>
                  </a:lnTo>
                  <a:lnTo>
                    <a:pt x="0" y="468000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5398">
              <a:solidFill>
                <a:srgbClr val="385D88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15" name="object 15"/>
          <p:cNvSpPr txBox="1"/>
          <p:nvPr/>
        </p:nvSpPr>
        <p:spPr bwMode="auto">
          <a:xfrm>
            <a:off x="2354948" y="1171805"/>
            <a:ext cx="308927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000" b="1" spc="-10">
                <a:latin typeface="Arial"/>
                <a:cs typeface="Arial"/>
              </a:rPr>
              <a:t>Подготовительный</a:t>
            </a:r>
            <a:r>
              <a:rPr sz="2000" b="1" spc="-114">
                <a:latin typeface="Arial"/>
                <a:cs typeface="Arial"/>
              </a:rPr>
              <a:t> </a:t>
            </a:r>
            <a:r>
              <a:rPr sz="2000" b="1" spc="-20">
                <a:latin typeface="Arial"/>
                <a:cs typeface="Arial"/>
              </a:rPr>
              <a:t>этап</a:t>
            </a:r>
            <a:endParaRPr sz="20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 bwMode="auto">
          <a:xfrm>
            <a:off x="2203166" y="1781402"/>
            <a:ext cx="342519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000">
                <a:latin typeface="Arial"/>
                <a:cs typeface="Arial"/>
              </a:rPr>
              <a:t>Анализ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потребностей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семей, проектирование</a:t>
            </a:r>
            <a:endParaRPr sz="2000">
              <a:latin typeface="Arial"/>
              <a:cs typeface="Arial"/>
            </a:endParaRPr>
          </a:p>
          <a:p>
            <a:pPr marL="602615" marR="591820" algn="ctr">
              <a:lnSpc>
                <a:spcPct val="100000"/>
              </a:lnSpc>
              <a:defRPr/>
            </a:pPr>
            <a:r>
              <a:rPr sz="2000">
                <a:latin typeface="Arial"/>
                <a:cs typeface="Arial"/>
              </a:rPr>
              <a:t>модели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Комплекса </a:t>
            </a:r>
            <a:r>
              <a:rPr sz="2000" spc="-25">
                <a:latin typeface="Arial"/>
                <a:cs typeface="Arial"/>
              </a:rPr>
              <a:t>из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7482062" y="949201"/>
            <a:ext cx="4105275" cy="2159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5505" marR="92456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000" b="1" spc="-20">
                <a:latin typeface="Arial"/>
                <a:cs typeface="Arial"/>
              </a:rPr>
              <a:t>Организационный этап</a:t>
            </a:r>
            <a:endParaRPr sz="20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defRPr/>
            </a:pPr>
            <a:r>
              <a:rPr sz="2000">
                <a:latin typeface="Arial"/>
                <a:cs typeface="Arial"/>
              </a:rPr>
              <a:t>Запуск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пилотных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занятий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в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ателье </a:t>
            </a:r>
            <a:r>
              <a:rPr sz="2000">
                <a:latin typeface="Arial"/>
                <a:cs typeface="Arial"/>
              </a:rPr>
              <a:t>и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шахматном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клубе,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видеостудии, парке;</a:t>
            </a:r>
            <a:endParaRPr sz="2000">
              <a:latin typeface="Arial"/>
              <a:cs typeface="Arial"/>
            </a:endParaRPr>
          </a:p>
          <a:p>
            <a:pPr marL="223520" marR="283845" indent="-1270" algn="ctr">
              <a:lnSpc>
                <a:spcPct val="100000"/>
              </a:lnSpc>
              <a:defRPr/>
            </a:pPr>
            <a:r>
              <a:rPr sz="2000" spc="-10">
                <a:latin typeface="Arial"/>
                <a:cs typeface="Arial"/>
              </a:rPr>
              <a:t>апробация</a:t>
            </a:r>
            <a:r>
              <a:rPr sz="2000" spc="-10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гибридной</a:t>
            </a:r>
            <a:r>
              <a:rPr sz="2000" spc="-10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модели </a:t>
            </a:r>
            <a:r>
              <a:rPr sz="2000">
                <a:latin typeface="Arial"/>
                <a:cs typeface="Arial"/>
              </a:rPr>
              <a:t>(очно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+</a:t>
            </a:r>
            <a:r>
              <a:rPr sz="2000" spc="-1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выезд</a:t>
            </a:r>
            <a:r>
              <a:rPr sz="2000" spc="-2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+</a:t>
            </a:r>
            <a:r>
              <a:rPr sz="2000" spc="-10">
                <a:latin typeface="Arial"/>
                <a:cs typeface="Arial"/>
              </a:rPr>
              <a:t> дистанционно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13215973" y="1049409"/>
            <a:ext cx="3691254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1397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000" b="1">
                <a:latin typeface="Arial"/>
                <a:cs typeface="Arial"/>
              </a:rPr>
              <a:t>Этап</a:t>
            </a:r>
            <a:r>
              <a:rPr sz="2000" b="1" spc="-70">
                <a:latin typeface="Arial"/>
                <a:cs typeface="Arial"/>
              </a:rPr>
              <a:t> </a:t>
            </a:r>
            <a:r>
              <a:rPr sz="2000" b="1">
                <a:latin typeface="Arial"/>
                <a:cs typeface="Arial"/>
              </a:rPr>
              <a:t>активной</a:t>
            </a:r>
            <a:r>
              <a:rPr sz="2000" b="1" spc="-70">
                <a:latin typeface="Arial"/>
                <a:cs typeface="Arial"/>
              </a:rPr>
              <a:t> </a:t>
            </a:r>
            <a:r>
              <a:rPr sz="2000" b="1" spc="-10">
                <a:latin typeface="Arial"/>
                <a:cs typeface="Arial"/>
              </a:rPr>
              <a:t>деятельности площадок,</a:t>
            </a:r>
            <a:r>
              <a:rPr sz="2000" b="1" spc="-45">
                <a:latin typeface="Arial"/>
                <a:cs typeface="Arial"/>
              </a:rPr>
              <a:t> </a:t>
            </a:r>
            <a:r>
              <a:rPr sz="2000" b="1" spc="-10">
                <a:latin typeface="Arial"/>
                <a:cs typeface="Arial"/>
              </a:rPr>
              <a:t>систематизации</a:t>
            </a:r>
            <a:r>
              <a:rPr sz="2000" b="1" spc="-45">
                <a:latin typeface="Arial"/>
                <a:cs typeface="Arial"/>
              </a:rPr>
              <a:t> </a:t>
            </a:r>
            <a:r>
              <a:rPr sz="2000" b="1" spc="-50">
                <a:latin typeface="Arial"/>
                <a:cs typeface="Arial"/>
              </a:rPr>
              <a:t>и </a:t>
            </a:r>
            <a:r>
              <a:rPr sz="2000" b="1" spc="-10">
                <a:latin typeface="Arial"/>
                <a:cs typeface="Arial"/>
              </a:rPr>
              <a:t>тиражирования</a:t>
            </a:r>
            <a:r>
              <a:rPr sz="2000" b="1" spc="-50">
                <a:latin typeface="Arial"/>
                <a:cs typeface="Arial"/>
              </a:rPr>
              <a:t> </a:t>
            </a:r>
            <a:r>
              <a:rPr sz="2000" b="1" spc="-20">
                <a:latin typeface="Arial"/>
                <a:cs typeface="Arial"/>
              </a:rPr>
              <a:t>опыта </a:t>
            </a:r>
            <a:r>
              <a:rPr sz="2000">
                <a:latin typeface="Arial"/>
                <a:cs typeface="Arial"/>
              </a:rPr>
              <a:t>Оценка</a:t>
            </a:r>
            <a:r>
              <a:rPr sz="2000" spc="-10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социального</a:t>
            </a:r>
            <a:r>
              <a:rPr sz="2000" spc="-10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эффекта; </a:t>
            </a:r>
            <a:r>
              <a:rPr sz="2000">
                <a:latin typeface="Arial"/>
                <a:cs typeface="Arial"/>
              </a:rPr>
              <a:t>создание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готовой</a:t>
            </a:r>
            <a:endParaRPr sz="2000">
              <a:latin typeface="Arial"/>
              <a:cs typeface="Arial"/>
            </a:endParaRPr>
          </a:p>
          <a:p>
            <a:pPr marR="8255" algn="ctr">
              <a:lnSpc>
                <a:spcPct val="100000"/>
              </a:lnSpc>
              <a:defRPr/>
            </a:pPr>
            <a:r>
              <a:rPr sz="2000" spc="-10">
                <a:latin typeface="Arial"/>
                <a:cs typeface="Arial"/>
              </a:rPr>
              <a:t>«коробочной</a:t>
            </a:r>
            <a:r>
              <a:rPr sz="2000" spc="-8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версии»</a:t>
            </a:r>
            <a:r>
              <a:rPr sz="2000" spc="-8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практики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 bwMode="auto">
          <a:xfrm>
            <a:off x="255298" y="3166381"/>
            <a:ext cx="505459" cy="5883909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3635"/>
              </a:lnSpc>
              <a:defRPr/>
            </a:pPr>
            <a:r>
              <a:rPr sz="3200" spc="-20">
                <a:solidFill>
                  <a:srgbClr val="C2F86E"/>
                </a:solidFill>
                <a:latin typeface="Arial"/>
                <a:cs typeface="Arial"/>
              </a:rPr>
              <a:t>МЕХАНИЗМ</a:t>
            </a:r>
            <a:r>
              <a:rPr sz="32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3200" spc="-35">
                <a:solidFill>
                  <a:srgbClr val="C2F86E"/>
                </a:solidFill>
                <a:latin typeface="Arial"/>
                <a:cs typeface="Arial"/>
              </a:rPr>
              <a:t>Н</a:t>
            </a: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ЕДРЕ</a:t>
            </a:r>
            <a:r>
              <a:rPr sz="3200" spc="-35">
                <a:solidFill>
                  <a:srgbClr val="C2F86E"/>
                </a:solidFill>
                <a:latin typeface="Arial"/>
                <a:cs typeface="Arial"/>
              </a:rPr>
              <a:t>Н</a:t>
            </a:r>
            <a:r>
              <a:rPr sz="3200" spc="-2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3200" spc="-800">
                <a:solidFill>
                  <a:srgbClr val="C2F86E"/>
                </a:solidFill>
                <a:latin typeface="Arial"/>
                <a:cs typeface="Arial"/>
              </a:rPr>
              <a:t>Я</a:t>
            </a:r>
            <a:r>
              <a:rPr sz="3100" spc="-37" baseline="-25000">
                <a:solidFill>
                  <a:srgbClr val="C2F86E"/>
                </a:solidFill>
                <a:latin typeface="Arial"/>
                <a:cs typeface="Arial"/>
              </a:rPr>
              <a:t>202</a:t>
            </a:r>
            <a:r>
              <a:rPr sz="3100" spc="-22" baseline="-25000">
                <a:solidFill>
                  <a:srgbClr val="C2F86E"/>
                </a:solidFill>
                <a:latin typeface="Arial"/>
                <a:cs typeface="Arial"/>
              </a:rPr>
              <a:t>3</a:t>
            </a:r>
            <a:r>
              <a:rPr sz="3100" spc="-120" baseline="-250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100" spc="-37" baseline="-25000">
                <a:solidFill>
                  <a:srgbClr val="C2F86E"/>
                </a:solidFill>
                <a:latin typeface="Arial"/>
                <a:cs typeface="Arial"/>
              </a:rPr>
              <a:t>год</a:t>
            </a:r>
            <a:endParaRPr sz="3100" baseline="-25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 bwMode="auto">
          <a:xfrm>
            <a:off x="2142108" y="3000603"/>
            <a:ext cx="351980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6075" marR="5080" indent="-334010">
              <a:lnSpc>
                <a:spcPct val="100000"/>
              </a:lnSpc>
              <a:spcBef>
                <a:spcPts val="100"/>
              </a:spcBef>
              <a:defRPr/>
            </a:pPr>
            <a:r>
              <a:rPr sz="2000">
                <a:latin typeface="Arial"/>
                <a:cs typeface="Arial"/>
              </a:rPr>
              <a:t>4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взаимосвязанных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проектов, </a:t>
            </a:r>
            <a:r>
              <a:rPr sz="2000">
                <a:latin typeface="Arial"/>
                <a:cs typeface="Arial"/>
              </a:rPr>
              <a:t>привлечение</a:t>
            </a:r>
            <a:r>
              <a:rPr sz="2000" spc="-10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партнёров.</a:t>
            </a:r>
            <a:endParaRPr sz="200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defRPr/>
            </a:pPr>
            <a:r>
              <a:rPr sz="2000" spc="-10">
                <a:latin typeface="Arial"/>
                <a:cs typeface="Arial"/>
              </a:rPr>
              <a:t>Разработка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грантовых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заявок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 bwMode="auto">
          <a:xfrm>
            <a:off x="7708245" y="3082797"/>
            <a:ext cx="3583304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000">
                <a:latin typeface="Arial"/>
                <a:cs typeface="Arial"/>
              </a:rPr>
              <a:t>через</a:t>
            </a:r>
            <a:r>
              <a:rPr sz="2000" spc="-3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приложение); </a:t>
            </a:r>
            <a:r>
              <a:rPr sz="2000">
                <a:latin typeface="Arial"/>
                <a:cs typeface="Arial"/>
              </a:rPr>
              <a:t>проведение</a:t>
            </a:r>
            <a:r>
              <a:rPr sz="2000" spc="-11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инклюзивных </a:t>
            </a:r>
            <a:r>
              <a:rPr sz="2000">
                <a:latin typeface="Arial"/>
                <a:cs typeface="Arial"/>
              </a:rPr>
              <a:t>мероприятий</a:t>
            </a:r>
            <a:r>
              <a:rPr sz="2000" spc="-5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в</a:t>
            </a:r>
            <a:r>
              <a:rPr sz="2000" spc="-4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общественных пространствах</a:t>
            </a:r>
            <a:endParaRPr sz="20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 bwMode="auto">
          <a:xfrm>
            <a:off x="13144872" y="2878213"/>
            <a:ext cx="3846829" cy="1854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974" marR="508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000">
                <a:latin typeface="Arial"/>
                <a:cs typeface="Arial"/>
              </a:rPr>
              <a:t>(методики,</a:t>
            </a:r>
            <a:r>
              <a:rPr sz="2000" spc="-8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сценарии,</a:t>
            </a:r>
            <a:r>
              <a:rPr sz="2000" spc="-70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цифровое решение);</a:t>
            </a:r>
            <a:endParaRPr sz="2000">
              <a:latin typeface="Arial"/>
              <a:cs typeface="Arial"/>
            </a:endParaRPr>
          </a:p>
          <a:p>
            <a:pPr marL="12700" marR="33020" algn="ctr">
              <a:lnSpc>
                <a:spcPct val="100000"/>
              </a:lnSpc>
              <a:defRPr/>
            </a:pPr>
            <a:r>
              <a:rPr sz="2000">
                <a:latin typeface="Arial"/>
                <a:cs typeface="Arial"/>
              </a:rPr>
              <a:t>передача</a:t>
            </a:r>
            <a:r>
              <a:rPr sz="2000" spc="-10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опыта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 spc="-25">
                <a:latin typeface="Arial"/>
                <a:cs typeface="Arial"/>
              </a:rPr>
              <a:t>на </a:t>
            </a:r>
            <a:r>
              <a:rPr sz="2000">
                <a:latin typeface="Arial"/>
                <a:cs typeface="Arial"/>
              </a:rPr>
              <a:t>всероссийском</a:t>
            </a:r>
            <a:r>
              <a:rPr sz="2000" spc="-5">
                <a:latin typeface="Arial"/>
                <a:cs typeface="Arial"/>
              </a:rPr>
              <a:t>  </a:t>
            </a:r>
            <a:r>
              <a:rPr sz="2000">
                <a:latin typeface="Arial"/>
                <a:cs typeface="Arial"/>
              </a:rPr>
              <a:t>и</a:t>
            </a:r>
            <a:r>
              <a:rPr sz="2000" spc="-45">
                <a:latin typeface="Arial"/>
                <a:cs typeface="Arial"/>
              </a:rPr>
              <a:t> </a:t>
            </a:r>
            <a:r>
              <a:rPr sz="2000" spc="-10">
                <a:latin typeface="Arial"/>
                <a:cs typeface="Arial"/>
              </a:rPr>
              <a:t>региональном </a:t>
            </a:r>
            <a:r>
              <a:rPr sz="2000">
                <a:latin typeface="Arial"/>
                <a:cs typeface="Arial"/>
              </a:rPr>
              <a:t>уровнях</a:t>
            </a:r>
            <a:r>
              <a:rPr sz="2000" spc="-90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через</a:t>
            </a:r>
            <a:r>
              <a:rPr sz="2000" spc="-75">
                <a:latin typeface="Arial"/>
                <a:cs typeface="Arial"/>
              </a:rPr>
              <a:t> </a:t>
            </a:r>
            <a:r>
              <a:rPr sz="2000">
                <a:latin typeface="Arial"/>
                <a:cs typeface="Arial"/>
              </a:rPr>
              <a:t>стажировку</a:t>
            </a:r>
            <a:r>
              <a:rPr sz="2000" spc="-95">
                <a:latin typeface="Arial"/>
                <a:cs typeface="Arial"/>
              </a:rPr>
              <a:t> </a:t>
            </a:r>
            <a:r>
              <a:rPr sz="2000" spc="-50">
                <a:latin typeface="Arial"/>
                <a:cs typeface="Arial"/>
              </a:rPr>
              <a:t>и </a:t>
            </a:r>
            <a:r>
              <a:rPr sz="2000" spc="-10">
                <a:latin typeface="Arial"/>
                <a:cs typeface="Arial"/>
              </a:rPr>
              <a:t>семинары</a:t>
            </a:r>
            <a:endParaRPr sz="20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08</a:t>
            </a:r>
            <a:endParaRPr sz="32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 bwMode="auto">
          <a:xfrm>
            <a:off x="1862480" y="9715182"/>
            <a:ext cx="1117536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ФОРМА</a:t>
            </a:r>
            <a:r>
              <a:rPr sz="3200" spc="-15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20">
                <a:solidFill>
                  <a:srgbClr val="C2F86E"/>
                </a:solidFill>
                <a:latin typeface="Arial"/>
                <a:cs typeface="Arial"/>
              </a:rPr>
              <a:t>ОБСЛУЖИВАНИЯ:</a:t>
            </a:r>
            <a:r>
              <a:rPr sz="3200" spc="-1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ПОЛУСТАЦИОНАР.</a:t>
            </a:r>
            <a:r>
              <a:rPr sz="3200" spc="-1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>
                <a:solidFill>
                  <a:srgbClr val="C2F86E"/>
                </a:solidFill>
                <a:latin typeface="Arial"/>
                <a:cs typeface="Arial"/>
              </a:rPr>
              <a:t>НА</a:t>
            </a:r>
            <a:r>
              <a:rPr sz="3200" spc="-1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3200" spc="-10">
                <a:solidFill>
                  <a:srgbClr val="C2F86E"/>
                </a:solidFill>
                <a:latin typeface="Arial"/>
                <a:cs typeface="Arial"/>
              </a:rPr>
              <a:t>ДОМУ.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 bwMode="auto">
          <a:xfrm>
            <a:off x="0" y="2919958"/>
            <a:ext cx="18288000" cy="7367270"/>
            <a:chOff x="0" y="2919958"/>
            <a:chExt cx="18288000" cy="7367270"/>
          </a:xfrm>
        </p:grpSpPr>
        <p:pic>
          <p:nvPicPr>
            <p:cNvPr id="26" name="object 26"/>
            <p:cNvPicPr/>
            <p:nvPr/>
          </p:nvPicPr>
          <p:blipFill>
            <a:blip r:embed="rId2"/>
            <a:stretch/>
          </p:blipFill>
          <p:spPr bwMode="auto">
            <a:xfrm>
              <a:off x="0" y="2919958"/>
              <a:ext cx="18288000" cy="736704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 bwMode="auto">
            <a:xfrm>
              <a:off x="13999970" y="5431853"/>
              <a:ext cx="2433320" cy="528955"/>
            </a:xfrm>
            <a:custGeom>
              <a:avLst/>
              <a:gdLst/>
              <a:ahLst/>
              <a:cxnLst/>
              <a:rect l="l" t="t" r="r" b="b"/>
              <a:pathLst>
                <a:path w="2433319" h="528954" fill="norm" stroke="1" extrusionOk="0">
                  <a:moveTo>
                    <a:pt x="2432786" y="0"/>
                  </a:moveTo>
                  <a:lnTo>
                    <a:pt x="0" y="0"/>
                  </a:lnTo>
                  <a:lnTo>
                    <a:pt x="0" y="528701"/>
                  </a:lnTo>
                  <a:lnTo>
                    <a:pt x="2432786" y="528701"/>
                  </a:lnTo>
                  <a:lnTo>
                    <a:pt x="2432786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8" name="object 28"/>
            <p:cNvSpPr/>
            <p:nvPr/>
          </p:nvSpPr>
          <p:spPr bwMode="auto">
            <a:xfrm>
              <a:off x="13999970" y="5431853"/>
              <a:ext cx="2433320" cy="528955"/>
            </a:xfrm>
            <a:custGeom>
              <a:avLst/>
              <a:gdLst/>
              <a:ahLst/>
              <a:cxnLst/>
              <a:rect l="l" t="t" r="r" b="b"/>
              <a:pathLst>
                <a:path w="2433319" h="528954" fill="norm" stroke="1" extrusionOk="0">
                  <a:moveTo>
                    <a:pt x="0" y="0"/>
                  </a:moveTo>
                  <a:lnTo>
                    <a:pt x="2432786" y="0"/>
                  </a:lnTo>
                  <a:lnTo>
                    <a:pt x="2432786" y="528701"/>
                  </a:lnTo>
                  <a:lnTo>
                    <a:pt x="0" y="5287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6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9" name="object 29"/>
          <p:cNvSpPr txBox="1"/>
          <p:nvPr/>
        </p:nvSpPr>
        <p:spPr bwMode="auto">
          <a:xfrm>
            <a:off x="13999970" y="5431853"/>
            <a:ext cx="2433320" cy="528955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180"/>
              </a:spcBef>
              <a:defRPr/>
            </a:pPr>
            <a:r>
              <a:rPr sz="1400" b="1" spc="-20">
                <a:solidFill>
                  <a:srgbClr val="FFFFFF"/>
                </a:solidFill>
                <a:latin typeface="Arial"/>
                <a:cs typeface="Arial"/>
              </a:rPr>
              <a:t>2025</a:t>
            </a:r>
            <a:endParaRPr sz="140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 bwMode="auto">
          <a:xfrm>
            <a:off x="2475357" y="5754547"/>
            <a:ext cx="2087880" cy="372110"/>
          </a:xfrm>
          <a:prstGeom prst="rect">
            <a:avLst/>
          </a:prstGeom>
          <a:solidFill>
            <a:srgbClr val="4F81BB"/>
          </a:solidFill>
        </p:spPr>
        <p:txBody>
          <a:bodyPr vert="horz" wrap="square" lIns="0" tIns="7112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560"/>
              </a:spcBef>
              <a:defRPr/>
            </a:pPr>
            <a:r>
              <a:rPr sz="1400" b="1" spc="-20">
                <a:solidFill>
                  <a:srgbClr val="FFFFFF"/>
                </a:solidFill>
                <a:latin typeface="Arial"/>
                <a:cs typeface="Arial"/>
              </a:rPr>
              <a:t>2023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 bwMode="auto">
          <a:xfrm>
            <a:off x="8634730" y="5665851"/>
            <a:ext cx="2237740" cy="572135"/>
            <a:chOff x="8634730" y="5665851"/>
            <a:chExt cx="2237740" cy="572135"/>
          </a:xfrm>
        </p:grpSpPr>
        <p:sp>
          <p:nvSpPr>
            <p:cNvPr id="32" name="object 32"/>
            <p:cNvSpPr/>
            <p:nvPr/>
          </p:nvSpPr>
          <p:spPr bwMode="auto">
            <a:xfrm>
              <a:off x="8641079" y="5672200"/>
              <a:ext cx="2225040" cy="559435"/>
            </a:xfrm>
            <a:custGeom>
              <a:avLst/>
              <a:gdLst/>
              <a:ahLst/>
              <a:cxnLst/>
              <a:rect l="l" t="t" r="r" b="b"/>
              <a:pathLst>
                <a:path w="2225040" h="559435" fill="norm" stroke="1" extrusionOk="0">
                  <a:moveTo>
                    <a:pt x="2225040" y="0"/>
                  </a:moveTo>
                  <a:lnTo>
                    <a:pt x="0" y="0"/>
                  </a:lnTo>
                  <a:lnTo>
                    <a:pt x="0" y="558901"/>
                  </a:lnTo>
                  <a:lnTo>
                    <a:pt x="2225040" y="558901"/>
                  </a:lnTo>
                  <a:lnTo>
                    <a:pt x="2225040" y="0"/>
                  </a:lnTo>
                  <a:close/>
                </a:path>
              </a:pathLst>
            </a:custGeom>
            <a:solidFill>
              <a:srgbClr val="C3D49B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3" name="object 33"/>
            <p:cNvSpPr/>
            <p:nvPr/>
          </p:nvSpPr>
          <p:spPr bwMode="auto">
            <a:xfrm>
              <a:off x="8641079" y="5672200"/>
              <a:ext cx="2225040" cy="559435"/>
            </a:xfrm>
            <a:custGeom>
              <a:avLst/>
              <a:gdLst/>
              <a:ahLst/>
              <a:cxnLst/>
              <a:rect l="l" t="t" r="r" b="b"/>
              <a:pathLst>
                <a:path w="2225040" h="559435" fill="norm" stroke="1" extrusionOk="0">
                  <a:moveTo>
                    <a:pt x="0" y="0"/>
                  </a:moveTo>
                  <a:lnTo>
                    <a:pt x="2225040" y="0"/>
                  </a:lnTo>
                  <a:lnTo>
                    <a:pt x="2225040" y="558901"/>
                  </a:lnTo>
                  <a:lnTo>
                    <a:pt x="0" y="558901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69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34" name="object 34"/>
          <p:cNvSpPr txBox="1"/>
          <p:nvPr/>
        </p:nvSpPr>
        <p:spPr bwMode="auto">
          <a:xfrm>
            <a:off x="8641080" y="5672201"/>
            <a:ext cx="2225040" cy="559435"/>
          </a:xfrm>
          <a:prstGeom prst="rect">
            <a:avLst/>
          </a:prstGeom>
        </p:spPr>
        <p:txBody>
          <a:bodyPr vert="horz" wrap="square" lIns="0" tIns="165100" rIns="0" bIns="0" rtlCol="0">
            <a:spAutoFit/>
          </a:bodyPr>
          <a:lstStyle/>
          <a:p>
            <a:pPr marL="2540" algn="ctr">
              <a:lnSpc>
                <a:spcPct val="100000"/>
              </a:lnSpc>
              <a:spcBef>
                <a:spcPts val="1300"/>
              </a:spcBef>
              <a:defRPr/>
            </a:pPr>
            <a:r>
              <a:rPr sz="1400" b="1" spc="-20">
                <a:solidFill>
                  <a:srgbClr val="FFFFFF"/>
                </a:solidFill>
                <a:latin typeface="Arial"/>
                <a:cs typeface="Arial"/>
              </a:rPr>
              <a:t>2024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 bwMode="auto">
          <a:xfrm>
            <a:off x="1202323" y="63703"/>
            <a:ext cx="794194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330" algn="l"/>
                <a:tab pos="2436495" algn="l"/>
                <a:tab pos="4688205" algn="l"/>
                <a:tab pos="6372860" algn="l"/>
              </a:tabLst>
              <a:defRPr/>
            </a:pPr>
            <a:r>
              <a:rPr sz="1000" spc="-50">
                <a:solidFill>
                  <a:srgbClr val="C2F86E"/>
                </a:solidFill>
                <a:latin typeface="Webdings"/>
                <a:cs typeface="Webdings"/>
              </a:rPr>
              <a:t></a:t>
            </a:r>
            <a:r>
              <a:rPr sz="1000">
                <a:solidFill>
                  <a:srgbClr val="C2F86E"/>
                </a:solidFill>
                <a:latin typeface="Times New Roman"/>
                <a:cs typeface="Times New Roman"/>
              </a:rPr>
              <a:t>	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КАДРОВЫЕ.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Руководитель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практики: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заведующий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 bwMode="auto">
          <a:xfrm>
            <a:off x="1545221" y="383744"/>
            <a:ext cx="668083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отделением</a:t>
            </a:r>
            <a:r>
              <a:rPr sz="2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FFFFFF"/>
                </a:solidFill>
                <a:latin typeface="Arial"/>
                <a:cs typeface="Arial"/>
              </a:rPr>
              <a:t>психолого-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педагогической</a:t>
            </a:r>
            <a:r>
              <a:rPr sz="21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реабилитации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 bwMode="auto">
          <a:xfrm>
            <a:off x="1201688" y="703784"/>
            <a:ext cx="202755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4965" marR="5080" indent="-342900">
              <a:lnSpc>
                <a:spcPct val="100000"/>
              </a:lnSpc>
              <a:spcBef>
                <a:spcPts val="100"/>
              </a:spcBef>
              <a:tabLst>
                <a:tab pos="429259" algn="l"/>
              </a:tabLst>
              <a:defRPr/>
            </a:pPr>
            <a:r>
              <a:rPr sz="1000" spc="-50">
                <a:solidFill>
                  <a:srgbClr val="FFFFFF"/>
                </a:solidFill>
                <a:latin typeface="Webdings"/>
                <a:cs typeface="Webdings"/>
              </a:rPr>
              <a:t></a:t>
            </a:r>
            <a:r>
              <a:rPr sz="1000">
                <a:solidFill>
                  <a:srgbClr val="FFFFFF"/>
                </a:solidFill>
                <a:latin typeface="Times New Roman"/>
                <a:cs typeface="Times New Roman"/>
              </a:rPr>
              <a:t>	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Педагоги </a:t>
            </a:r>
            <a:r>
              <a:rPr sz="2100" spc="-20">
                <a:solidFill>
                  <a:srgbClr val="FFFFFF"/>
                </a:solidFill>
                <a:latin typeface="Arial"/>
                <a:cs typeface="Arial"/>
              </a:rPr>
              <a:t>образования,</a:t>
            </a:r>
            <a:endParaRPr sz="21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 bwMode="auto">
          <a:xfrm>
            <a:off x="3384282" y="703784"/>
            <a:ext cx="57531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33905" algn="l"/>
                <a:tab pos="3602354" algn="l"/>
              </a:tabLst>
              <a:defRPr/>
            </a:pP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отделения: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педагог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дополнительного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 bwMode="auto">
          <a:xfrm>
            <a:off x="3430841" y="1023823"/>
            <a:ext cx="571563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53055" algn="l"/>
                <a:tab pos="4434840" algn="l"/>
                <a:tab pos="4941570" algn="l"/>
              </a:tabLst>
              <a:defRPr/>
            </a:pPr>
            <a:r>
              <a:rPr sz="2100" spc="-20">
                <a:solidFill>
                  <a:srgbClr val="FFFFFF"/>
                </a:solidFill>
                <a:latin typeface="Arial"/>
                <a:cs typeface="Arial"/>
              </a:rPr>
              <a:t>педагог-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организатор,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инструктор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25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труду,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 bwMode="auto">
          <a:xfrm>
            <a:off x="1545221" y="1343862"/>
            <a:ext cx="54749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социальный</a:t>
            </a:r>
            <a:r>
              <a:rPr sz="21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педагог,</a:t>
            </a:r>
            <a:r>
              <a:rPr sz="2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психолог,</a:t>
            </a:r>
            <a:r>
              <a:rPr sz="2100" spc="-114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воспитатель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 bwMode="auto">
          <a:xfrm>
            <a:off x="1202322" y="1663903"/>
            <a:ext cx="7945755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0"/>
              </a:spcBef>
              <a:tabLst>
                <a:tab pos="354330" algn="l"/>
                <a:tab pos="2076450" algn="l"/>
                <a:tab pos="2478405" algn="l"/>
                <a:tab pos="3192780" algn="l"/>
                <a:tab pos="3760470" algn="l"/>
                <a:tab pos="4178935" algn="l"/>
                <a:tab pos="5689600" algn="l"/>
                <a:tab pos="7038340" algn="l"/>
              </a:tabLst>
              <a:defRPr/>
            </a:pPr>
            <a:r>
              <a:rPr sz="1000" spc="-50">
                <a:solidFill>
                  <a:srgbClr val="FFFFFF"/>
                </a:solidFill>
                <a:latin typeface="Webdings"/>
                <a:cs typeface="Webdings"/>
              </a:rPr>
              <a:t></a:t>
            </a:r>
            <a:r>
              <a:rPr sz="1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Волонтеры,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5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25">
                <a:solidFill>
                  <a:srgbClr val="FFFFFF"/>
                </a:solidFill>
                <a:latin typeface="Arial"/>
                <a:cs typeface="Arial"/>
              </a:rPr>
              <a:t>том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числе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родители,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педагоги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25">
                <a:solidFill>
                  <a:srgbClr val="FFFFFF"/>
                </a:solidFill>
                <a:latin typeface="Arial"/>
                <a:cs typeface="Arial"/>
              </a:rPr>
              <a:t>школы,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студенты,</a:t>
            </a:r>
            <a:r>
              <a:rPr sz="2100" spc="1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специалисты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Дома</a:t>
            </a:r>
            <a:r>
              <a:rPr sz="2100" spc="8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культуры,</a:t>
            </a:r>
            <a:r>
              <a:rPr sz="2100" spc="9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администрации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1545221" y="2303983"/>
            <a:ext cx="681799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сельского</a:t>
            </a:r>
            <a:r>
              <a:rPr sz="2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поселения,</a:t>
            </a:r>
            <a:r>
              <a:rPr sz="21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персонал</a:t>
            </a:r>
            <a:r>
              <a:rPr sz="21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магазина</a:t>
            </a:r>
            <a:r>
              <a:rPr sz="2100" spc="-9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«Пятерочка»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 bwMode="auto">
          <a:xfrm>
            <a:off x="1202322" y="2622410"/>
            <a:ext cx="51130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4330" algn="l"/>
              </a:tabLst>
              <a:defRPr/>
            </a:pPr>
            <a:r>
              <a:rPr sz="1000" spc="-50">
                <a:solidFill>
                  <a:srgbClr val="C2F86E"/>
                </a:solidFill>
                <a:latin typeface="Webdings"/>
                <a:cs typeface="Webdings"/>
              </a:rPr>
              <a:t></a:t>
            </a:r>
            <a:r>
              <a:rPr sz="1000">
                <a:solidFill>
                  <a:srgbClr val="C2F86E"/>
                </a:solidFill>
                <a:latin typeface="Times New Roman"/>
                <a:cs typeface="Times New Roman"/>
              </a:rPr>
              <a:t>	</a:t>
            </a:r>
            <a:r>
              <a:rPr sz="2400" spc="-20">
                <a:solidFill>
                  <a:srgbClr val="C2F86E"/>
                </a:solidFill>
                <a:latin typeface="Arial"/>
                <a:cs typeface="Arial"/>
              </a:rPr>
              <a:t>МАТЕРИАЛЬНО-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ТЕХНИЧЕСКИЕ.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 bwMode="auto">
          <a:xfrm>
            <a:off x="1545221" y="2989783"/>
            <a:ext cx="563181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64919" algn="l"/>
                <a:tab pos="3236595" algn="l"/>
                <a:tab pos="4990465" algn="l"/>
              </a:tabLst>
              <a:defRPr/>
            </a:pP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ателье,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видеостудия,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шахматный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клуб,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 bwMode="auto">
          <a:xfrm>
            <a:off x="7451267" y="2653068"/>
            <a:ext cx="1692910" cy="674370"/>
          </a:xfrm>
          <a:prstGeom prst="rect">
            <a:avLst/>
          </a:prstGeom>
        </p:spPr>
        <p:txBody>
          <a:bodyPr vert="horz" wrap="square" lIns="0" tIns="4445" rIns="0" bIns="0" rtlCol="0">
            <a:spAutoFit/>
          </a:bodyPr>
          <a:lstStyle/>
          <a:p>
            <a:pPr marL="34925" marR="5080" indent="-22860">
              <a:lnSpc>
                <a:spcPct val="102600"/>
              </a:lnSpc>
              <a:spcBef>
                <a:spcPts val="35"/>
              </a:spcBef>
              <a:defRPr/>
            </a:pP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Оборудовано видеостудия,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 bwMode="auto">
          <a:xfrm>
            <a:off x="1545221" y="3309823"/>
            <a:ext cx="7576184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44955" algn="l"/>
              </a:tabLst>
              <a:defRPr/>
            </a:pP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закуплено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техническое,</a:t>
            </a:r>
            <a:r>
              <a:rPr sz="2100" spc="4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25">
                <a:solidFill>
                  <a:srgbClr val="FFFFFF"/>
                </a:solidFill>
                <a:latin typeface="Arial"/>
                <a:cs typeface="Arial"/>
              </a:rPr>
              <a:t>швейно-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вязальное</a:t>
            </a:r>
            <a:r>
              <a:rPr sz="2100" spc="408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оборудование,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 bwMode="auto">
          <a:xfrm>
            <a:off x="1202322" y="3629342"/>
            <a:ext cx="7809865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>
              <a:lnSpc>
                <a:spcPts val="2515"/>
              </a:lnSpc>
              <a:spcBef>
                <a:spcPts val="100"/>
              </a:spcBef>
              <a:defRPr/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шахматное</a:t>
            </a:r>
            <a:r>
              <a:rPr sz="2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оборудование,</a:t>
            </a:r>
            <a:r>
              <a:rPr sz="2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материалы</a:t>
            </a:r>
            <a:r>
              <a:rPr sz="2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реквизит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ts val="2875"/>
              </a:lnSpc>
              <a:tabLst>
                <a:tab pos="354330" algn="l"/>
              </a:tabLst>
              <a:defRPr/>
            </a:pPr>
            <a:r>
              <a:rPr sz="1000" spc="-50">
                <a:solidFill>
                  <a:srgbClr val="C2F86E"/>
                </a:solidFill>
                <a:latin typeface="Webdings"/>
                <a:cs typeface="Webdings"/>
              </a:rPr>
              <a:t></a:t>
            </a:r>
            <a:r>
              <a:rPr sz="1000">
                <a:solidFill>
                  <a:srgbClr val="C2F86E"/>
                </a:solidFill>
                <a:latin typeface="Times New Roman"/>
                <a:cs typeface="Times New Roman"/>
              </a:rPr>
              <a:t>	</a:t>
            </a:r>
            <a:r>
              <a:rPr sz="2400" spc="-20">
                <a:solidFill>
                  <a:srgbClr val="C2F86E"/>
                </a:solidFill>
                <a:latin typeface="Arial"/>
                <a:cs typeface="Arial"/>
              </a:rPr>
              <a:t>ФИНАНСОВЫЕ.</a:t>
            </a:r>
            <a:r>
              <a:rPr sz="2400" spc="-1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Средства</a:t>
            </a:r>
            <a:r>
              <a:rPr sz="21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грантов,</a:t>
            </a:r>
            <a:r>
              <a:rPr sz="21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благотворительность,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  <a:tabLst>
                <a:tab pos="354330" algn="l"/>
              </a:tabLst>
              <a:defRPr/>
            </a:pPr>
            <a:r>
              <a:rPr sz="1000" spc="-50">
                <a:solidFill>
                  <a:srgbClr val="FFFFFF"/>
                </a:solidFill>
                <a:latin typeface="Webdings"/>
                <a:cs typeface="Webdings"/>
              </a:rPr>
              <a:t></a:t>
            </a:r>
            <a:r>
              <a:rPr sz="1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бюджет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 области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 bwMode="auto">
          <a:xfrm>
            <a:off x="1202322" y="4634090"/>
            <a:ext cx="79432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8625" algn="l"/>
                <a:tab pos="5108575" algn="l"/>
                <a:tab pos="6620509" algn="l"/>
              </a:tabLst>
              <a:defRPr/>
            </a:pPr>
            <a:r>
              <a:rPr sz="1000" spc="-50">
                <a:solidFill>
                  <a:srgbClr val="FFFFFF"/>
                </a:solidFill>
                <a:latin typeface="Webdings"/>
                <a:cs typeface="Webdings"/>
              </a:rPr>
              <a:t></a:t>
            </a:r>
            <a:r>
              <a:rPr sz="1000">
                <a:solidFill>
                  <a:srgbClr val="FFFFFF"/>
                </a:solidFill>
                <a:latin typeface="Times New Roman"/>
                <a:cs typeface="Times New Roman"/>
              </a:rPr>
              <a:t>	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ПАРТНЕРСКИЕ.</a:t>
            </a:r>
            <a:r>
              <a:rPr sz="2400" spc="-1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Администрация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сельского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поселения</a:t>
            </a:r>
            <a:endParaRPr sz="21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 bwMode="auto">
          <a:xfrm>
            <a:off x="1545208" y="5001462"/>
            <a:ext cx="486537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(предоставление</a:t>
            </a:r>
            <a:r>
              <a:rPr sz="2100" spc="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территории</a:t>
            </a:r>
            <a:r>
              <a:rPr sz="21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1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парке),</a:t>
            </a:r>
            <a:endParaRPr sz="21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6566713" y="5001462"/>
            <a:ext cx="259334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школа</a:t>
            </a:r>
            <a:r>
              <a:rPr sz="2100" spc="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(привлечение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1545208" y="5321503"/>
            <a:ext cx="761555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 spc="-20">
                <a:solidFill>
                  <a:srgbClr val="FFFFFF"/>
                </a:solidFill>
                <a:latin typeface="Arial"/>
                <a:cs typeface="Arial"/>
              </a:rPr>
              <a:t>волонтеров-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школьников),</a:t>
            </a:r>
            <a:r>
              <a:rPr sz="2100" spc="-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Веселолопанский</a:t>
            </a:r>
            <a:r>
              <a:rPr sz="2100" spc="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Дом 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Культуры,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 bwMode="auto">
          <a:xfrm>
            <a:off x="1545208" y="5641543"/>
            <a:ext cx="7614919" cy="665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69720" algn="l"/>
                <a:tab pos="3698875" algn="l"/>
                <a:tab pos="6485255" algn="l"/>
              </a:tabLst>
              <a:defRPr/>
            </a:pP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Магазин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«Пятерочка»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(информирование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spc="-20">
                <a:solidFill>
                  <a:srgbClr val="FFFFFF"/>
                </a:solidFill>
                <a:latin typeface="Arial"/>
                <a:cs typeface="Arial"/>
              </a:rPr>
              <a:t>жителей,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помещения</a:t>
            </a:r>
            <a:r>
              <a:rPr sz="2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21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мероприятий)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 bwMode="auto">
          <a:xfrm>
            <a:off x="-19050" y="-19050"/>
            <a:ext cx="18326100" cy="10325100"/>
            <a:chOff x="-19050" y="-19050"/>
            <a:chExt cx="18326100" cy="10325100"/>
          </a:xfrm>
        </p:grpSpPr>
        <p:sp>
          <p:nvSpPr>
            <p:cNvPr id="21" name="object 21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2" name="object 22"/>
            <p:cNvSpPr/>
            <p:nvPr/>
          </p:nvSpPr>
          <p:spPr bwMode="auto">
            <a:xfrm>
              <a:off x="9658350" y="0"/>
              <a:ext cx="8629650" cy="10287000"/>
            </a:xfrm>
            <a:custGeom>
              <a:avLst/>
              <a:gdLst/>
              <a:ahLst/>
              <a:cxnLst/>
              <a:rect l="l" t="t" r="r" b="b"/>
              <a:pathLst>
                <a:path w="8629650" h="10287000" fill="norm" stroke="1" extrusionOk="0">
                  <a:moveTo>
                    <a:pt x="862965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8629650" y="10287000"/>
                  </a:lnTo>
                  <a:lnTo>
                    <a:pt x="8629650" y="0"/>
                  </a:lnTo>
                  <a:close/>
                </a:path>
              </a:pathLst>
            </a:custGeom>
            <a:solidFill>
              <a:srgbClr val="C2F86E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3" name="object 23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24" name="object 24"/>
          <p:cNvSpPr txBox="1"/>
          <p:nvPr/>
        </p:nvSpPr>
        <p:spPr bwMode="auto">
          <a:xfrm>
            <a:off x="113378" y="1818077"/>
            <a:ext cx="950594" cy="7141209"/>
          </a:xfrm>
          <a:prstGeom prst="rect">
            <a:avLst/>
          </a:prstGeom>
        </p:spPr>
        <p:txBody>
          <a:bodyPr vert="vert270" wrap="square" lIns="0" tIns="57150" rIns="0" bIns="0" rtlCol="0">
            <a:spAutoFit/>
          </a:bodyPr>
          <a:lstStyle/>
          <a:p>
            <a:pPr marL="12700" marR="5080">
              <a:lnSpc>
                <a:spcPct val="79900"/>
              </a:lnSpc>
              <a:spcBef>
                <a:spcPts val="450"/>
              </a:spcBef>
              <a:defRPr/>
            </a:pP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НАЛИЧИЕ</a:t>
            </a:r>
            <a:r>
              <a:rPr sz="2400" spc="-11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ЛИЦЕНЗИИ</a:t>
            </a:r>
            <a:r>
              <a:rPr sz="2400" spc="-11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НА</a:t>
            </a:r>
            <a:r>
              <a:rPr sz="2400" spc="-11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ОСУЩЕСТВЛЕНИЕ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ОБРАЗОВАТЕЛЬНОЙ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ДЕЯТЕЛЬНОСТИ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ДЕТЕЙ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50">
                <a:solidFill>
                  <a:srgbClr val="C2F86E"/>
                </a:solidFill>
                <a:latin typeface="Arial"/>
                <a:cs typeface="Arial"/>
              </a:rPr>
              <a:t>И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ВЗРОСЛЫХ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 bwMode="auto">
          <a:xfrm>
            <a:off x="9674806" y="218254"/>
            <a:ext cx="8592185" cy="6562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37894" marR="922655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Практика</a:t>
            </a:r>
            <a:r>
              <a:rPr sz="20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«Инклюзия</a:t>
            </a:r>
            <a:r>
              <a:rPr sz="20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не</a:t>
            </a:r>
            <a:r>
              <a:rPr sz="20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иллюзия»</a:t>
            </a:r>
            <a:r>
              <a:rPr sz="20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охватывает</a:t>
            </a:r>
            <a:r>
              <a:rPr sz="20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402F52"/>
                </a:solidFill>
                <a:latin typeface="Arial"/>
                <a:cs typeface="Arial"/>
              </a:rPr>
              <a:t>ключевые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компоненты</a:t>
            </a:r>
            <a:r>
              <a:rPr sz="2000" spc="-12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комплексной</a:t>
            </a:r>
            <a:r>
              <a:rPr sz="20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402F52"/>
                </a:solidFill>
                <a:latin typeface="Arial"/>
                <a:cs typeface="Arial"/>
              </a:rPr>
              <a:t>реабилитации</a:t>
            </a:r>
            <a:endParaRPr sz="20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defRPr/>
            </a:pP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20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абилитации</a:t>
            </a:r>
            <a:r>
              <a:rPr sz="20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 spc="-20">
                <a:solidFill>
                  <a:srgbClr val="402F52"/>
                </a:solidFill>
                <a:latin typeface="Arial"/>
                <a:cs typeface="Arial"/>
              </a:rPr>
              <a:t>детей-</a:t>
            </a:r>
            <a:r>
              <a:rPr sz="2000" spc="-10">
                <a:solidFill>
                  <a:srgbClr val="402F52"/>
                </a:solidFill>
                <a:latin typeface="Arial"/>
                <a:cs typeface="Arial"/>
              </a:rPr>
              <a:t>инвалидов</a:t>
            </a:r>
            <a:endParaRPr sz="2000">
              <a:latin typeface="Arial"/>
              <a:cs typeface="Arial"/>
            </a:endParaRPr>
          </a:p>
          <a:p>
            <a:pPr marL="12065" marR="5080" indent="6350" algn="ctr">
              <a:lnSpc>
                <a:spcPct val="100000"/>
              </a:lnSpc>
              <a:defRPr/>
            </a:pP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Федеральный</a:t>
            </a:r>
            <a:r>
              <a:rPr sz="20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закон</a:t>
            </a:r>
            <a:r>
              <a:rPr sz="20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от</a:t>
            </a:r>
            <a:r>
              <a:rPr sz="20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25</a:t>
            </a:r>
            <a:r>
              <a:rPr sz="20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декабря</a:t>
            </a:r>
            <a:r>
              <a:rPr sz="20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2023</a:t>
            </a:r>
            <a:r>
              <a:rPr sz="20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года</a:t>
            </a:r>
            <a:r>
              <a:rPr sz="2000" spc="-40">
                <a:solidFill>
                  <a:srgbClr val="402F52"/>
                </a:solidFill>
                <a:latin typeface="Arial"/>
                <a:cs typeface="Arial"/>
              </a:rPr>
              <a:t> №651-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ФЗ</a:t>
            </a:r>
            <a:r>
              <a:rPr sz="20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«О</a:t>
            </a:r>
            <a:r>
              <a:rPr sz="20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402F52"/>
                </a:solidFill>
                <a:latin typeface="Arial"/>
                <a:cs typeface="Arial"/>
              </a:rPr>
              <a:t>внесении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изменений</a:t>
            </a:r>
            <a:r>
              <a:rPr sz="20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20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отдельные</a:t>
            </a:r>
            <a:r>
              <a:rPr sz="20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законодательные</a:t>
            </a:r>
            <a:r>
              <a:rPr sz="20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акты</a:t>
            </a:r>
            <a:r>
              <a:rPr sz="20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402F52"/>
                </a:solidFill>
                <a:latin typeface="Arial"/>
                <a:cs typeface="Arial"/>
              </a:rPr>
              <a:t>Российской</a:t>
            </a:r>
            <a:r>
              <a:rPr sz="20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402F52"/>
                </a:solidFill>
                <a:latin typeface="Arial"/>
                <a:cs typeface="Arial"/>
              </a:rPr>
              <a:t>Федерации» </a:t>
            </a:r>
            <a:r>
              <a:rPr sz="1600" b="1" spc="-20">
                <a:latin typeface="Arial"/>
                <a:cs typeface="Arial"/>
              </a:rPr>
              <a:t>Социально-</a:t>
            </a:r>
            <a:r>
              <a:rPr sz="1600" b="1">
                <a:latin typeface="Arial"/>
                <a:cs typeface="Arial"/>
              </a:rPr>
              <a:t>средовая</a:t>
            </a:r>
            <a:r>
              <a:rPr sz="1600" b="1" spc="3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реабилитация</a:t>
            </a:r>
            <a:endParaRPr sz="1600">
              <a:latin typeface="Arial"/>
              <a:cs typeface="Arial"/>
            </a:endParaRPr>
          </a:p>
          <a:p>
            <a:pPr marL="3810" algn="ctr">
              <a:lnSpc>
                <a:spcPct val="100000"/>
              </a:lnSpc>
              <a:spcBef>
                <a:spcPts val="10"/>
              </a:spcBef>
              <a:defRPr/>
            </a:pP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Проект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«Наш</a:t>
            </a:r>
            <a:r>
              <a:rPr sz="16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парк»:</a:t>
            </a:r>
            <a:r>
              <a:rPr sz="16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безбарьерная</a:t>
            </a:r>
            <a:r>
              <a:rPr sz="16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досуговая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инфраструктура,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интеграция</a:t>
            </a:r>
            <a:r>
              <a:rPr sz="16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16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открытое</a:t>
            </a:r>
            <a:endParaRPr sz="1600">
              <a:latin typeface="Arial"/>
              <a:cs typeface="Arial"/>
            </a:endParaRPr>
          </a:p>
          <a:p>
            <a:pPr marL="7620" algn="ctr">
              <a:lnSpc>
                <a:spcPct val="100000"/>
              </a:lnSpc>
              <a:spcBef>
                <a:spcPts val="290"/>
              </a:spcBef>
              <a:defRPr/>
            </a:pP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общественное</a:t>
            </a:r>
            <a:r>
              <a:rPr sz="1600" spc="-3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пространство</a:t>
            </a:r>
            <a:endParaRPr sz="1600">
              <a:latin typeface="Arial"/>
              <a:cs typeface="Arial"/>
            </a:endParaRPr>
          </a:p>
          <a:p>
            <a:pPr marL="60960" algn="ctr">
              <a:lnSpc>
                <a:spcPct val="100000"/>
              </a:lnSpc>
              <a:spcBef>
                <a:spcPts val="580"/>
              </a:spcBef>
              <a:defRPr/>
            </a:pPr>
            <a:r>
              <a:rPr sz="1600" b="1" spc="-20">
                <a:latin typeface="Arial"/>
                <a:cs typeface="Arial"/>
              </a:rPr>
              <a:t>Социально-</a:t>
            </a:r>
            <a:r>
              <a:rPr sz="1600" b="1">
                <a:latin typeface="Arial"/>
                <a:cs typeface="Arial"/>
              </a:rPr>
              <a:t>бытовая</a:t>
            </a:r>
            <a:r>
              <a:rPr sz="1600" b="1" spc="25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адаптация</a:t>
            </a:r>
            <a:endParaRPr sz="1600">
              <a:latin typeface="Arial"/>
              <a:cs typeface="Arial"/>
            </a:endParaRPr>
          </a:p>
          <a:p>
            <a:pPr marL="5715" algn="ctr">
              <a:lnSpc>
                <a:spcPct val="100000"/>
              </a:lnSpc>
              <a:defRPr/>
            </a:pP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Проект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«Семейное</a:t>
            </a:r>
            <a:r>
              <a:rPr sz="16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ателье</a:t>
            </a:r>
            <a:r>
              <a:rPr sz="16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"Радуга"»:</a:t>
            </a:r>
            <a:r>
              <a:rPr sz="16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развитие</a:t>
            </a:r>
            <a:r>
              <a:rPr sz="1600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навыков</a:t>
            </a:r>
            <a:r>
              <a:rPr sz="1600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20">
                <a:solidFill>
                  <a:srgbClr val="402F52"/>
                </a:solidFill>
                <a:latin typeface="Arial"/>
                <a:cs typeface="Arial"/>
              </a:rPr>
              <a:t>самообслуживания,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мелкой</a:t>
            </a:r>
            <a:endParaRPr sz="1600">
              <a:latin typeface="Arial"/>
              <a:cs typeface="Arial"/>
            </a:endParaRPr>
          </a:p>
          <a:p>
            <a:pPr marL="7620" algn="ctr">
              <a:lnSpc>
                <a:spcPct val="100000"/>
              </a:lnSpc>
              <a:spcBef>
                <a:spcPts val="285"/>
              </a:spcBef>
              <a:defRPr/>
            </a:pP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моторики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и</a:t>
            </a:r>
            <a:r>
              <a:rPr sz="16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творчества</a:t>
            </a:r>
            <a:endParaRPr sz="16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580"/>
              </a:spcBef>
              <a:defRPr/>
            </a:pPr>
            <a:r>
              <a:rPr sz="1600" b="1" spc="-20">
                <a:latin typeface="Arial"/>
                <a:cs typeface="Arial"/>
              </a:rPr>
              <a:t>Социально-</a:t>
            </a:r>
            <a:r>
              <a:rPr sz="1600" b="1">
                <a:latin typeface="Arial"/>
                <a:cs typeface="Arial"/>
              </a:rPr>
              <a:t>педагогическая</a:t>
            </a:r>
            <a:r>
              <a:rPr sz="1600" b="1" spc="1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реабилитация</a:t>
            </a:r>
            <a:endParaRPr sz="1600">
              <a:latin typeface="Arial"/>
              <a:cs typeface="Arial"/>
            </a:endParaRPr>
          </a:p>
          <a:p>
            <a:pPr marL="8890" algn="ctr">
              <a:lnSpc>
                <a:spcPct val="100000"/>
              </a:lnSpc>
              <a:defRPr/>
            </a:pP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Проект</a:t>
            </a:r>
            <a:r>
              <a:rPr sz="16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«Шахматный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клуб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"Ладья"»: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развитие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логики,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стратегического</a:t>
            </a:r>
            <a:r>
              <a:rPr sz="1600" spc="-7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мышления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50">
                <a:solidFill>
                  <a:srgbClr val="402F52"/>
                </a:solidFill>
                <a:latin typeface="Arial"/>
                <a:cs typeface="Arial"/>
              </a:rPr>
              <a:t>и</a:t>
            </a:r>
            <a:endParaRPr sz="1600">
              <a:latin typeface="Arial"/>
              <a:cs typeface="Arial"/>
            </a:endParaRPr>
          </a:p>
          <a:p>
            <a:pPr marL="8255" algn="ctr">
              <a:lnSpc>
                <a:spcPct val="100000"/>
              </a:lnSpc>
              <a:spcBef>
                <a:spcPts val="285"/>
              </a:spcBef>
              <a:defRPr/>
            </a:pP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коммуникации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16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инклюзивной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среде</a:t>
            </a:r>
            <a:endParaRPr sz="16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575"/>
              </a:spcBef>
              <a:defRPr/>
            </a:pPr>
            <a:r>
              <a:rPr sz="1600" b="1" spc="-20">
                <a:latin typeface="Arial"/>
                <a:cs typeface="Arial"/>
              </a:rPr>
              <a:t>Социально-</a:t>
            </a:r>
            <a:r>
              <a:rPr sz="1600" b="1">
                <a:latin typeface="Arial"/>
                <a:cs typeface="Arial"/>
              </a:rPr>
              <a:t>психологическая</a:t>
            </a:r>
            <a:r>
              <a:rPr sz="1600" b="1" spc="-25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поддержка</a:t>
            </a:r>
            <a:endParaRPr sz="16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defRPr/>
            </a:pP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Создание</a:t>
            </a:r>
            <a:r>
              <a:rPr sz="16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«ситуации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успеха»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проектах,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групповая</a:t>
            </a:r>
            <a:r>
              <a:rPr sz="1600" spc="-9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работа,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снижение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тревожности,</a:t>
            </a:r>
            <a:endParaRPr sz="1600">
              <a:latin typeface="Arial"/>
              <a:cs typeface="Arial"/>
            </a:endParaRPr>
          </a:p>
          <a:p>
            <a:pPr marL="6350" algn="ctr">
              <a:lnSpc>
                <a:spcPct val="100000"/>
              </a:lnSpc>
              <a:spcBef>
                <a:spcPts val="290"/>
              </a:spcBef>
              <a:defRPr/>
            </a:pPr>
            <a:r>
              <a:rPr sz="1600" spc="-20">
                <a:solidFill>
                  <a:srgbClr val="402F52"/>
                </a:solidFill>
                <a:latin typeface="Arial"/>
                <a:cs typeface="Arial"/>
              </a:rPr>
              <a:t>поддержка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родителей</a:t>
            </a:r>
            <a:endParaRPr sz="16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575"/>
              </a:spcBef>
              <a:defRPr/>
            </a:pPr>
            <a:r>
              <a:rPr sz="1600" b="1">
                <a:latin typeface="Arial"/>
                <a:cs typeface="Arial"/>
              </a:rPr>
              <a:t>Социокультурная</a:t>
            </a:r>
            <a:r>
              <a:rPr sz="1600" b="1" spc="-85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и</a:t>
            </a:r>
            <a:r>
              <a:rPr sz="1600" b="1" spc="-80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спортивная</a:t>
            </a:r>
            <a:r>
              <a:rPr sz="1600" b="1" spc="-85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реабилитация</a:t>
            </a:r>
            <a:endParaRPr sz="1600">
              <a:latin typeface="Arial"/>
              <a:cs typeface="Arial"/>
            </a:endParaRPr>
          </a:p>
          <a:p>
            <a:pPr marL="4445" algn="ctr">
              <a:lnSpc>
                <a:spcPct val="100000"/>
              </a:lnSpc>
              <a:defRPr/>
            </a:pP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Участие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мероприятиях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(«Наш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парк»),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творчество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(«Радуга»),</a:t>
            </a:r>
            <a:r>
              <a:rPr sz="16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адаптивная</a:t>
            </a:r>
            <a:r>
              <a:rPr sz="16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физкультура</a:t>
            </a:r>
            <a:endParaRPr sz="1600">
              <a:latin typeface="Arial"/>
              <a:cs typeface="Arial"/>
            </a:endParaRPr>
          </a:p>
          <a:p>
            <a:pPr marL="6985" algn="ctr">
              <a:lnSpc>
                <a:spcPct val="100000"/>
              </a:lnSpc>
              <a:spcBef>
                <a:spcPts val="290"/>
              </a:spcBef>
              <a:defRPr/>
            </a:pP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через</a:t>
            </a:r>
            <a:r>
              <a:rPr sz="1600" spc="-9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шахматы</a:t>
            </a:r>
            <a:r>
              <a:rPr sz="1600" spc="-8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(«Ладья»)</a:t>
            </a:r>
            <a:endParaRPr sz="1600">
              <a:latin typeface="Arial"/>
              <a:cs typeface="Arial"/>
            </a:endParaRPr>
          </a:p>
          <a:p>
            <a:pPr marL="3175" algn="ctr">
              <a:lnSpc>
                <a:spcPct val="100000"/>
              </a:lnSpc>
              <a:spcBef>
                <a:spcPts val="570"/>
              </a:spcBef>
              <a:defRPr/>
            </a:pPr>
            <a:r>
              <a:rPr sz="1600" b="1">
                <a:latin typeface="Arial"/>
                <a:cs typeface="Arial"/>
              </a:rPr>
              <a:t>Профессиональная</a:t>
            </a:r>
            <a:r>
              <a:rPr sz="1600" b="1" spc="-9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ориентация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290"/>
              </a:spcBef>
              <a:defRPr/>
            </a:pP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Практические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навыки</a:t>
            </a:r>
            <a:r>
              <a:rPr sz="16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ателье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как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основа</a:t>
            </a:r>
            <a:r>
              <a:rPr sz="16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для</a:t>
            </a:r>
            <a:r>
              <a:rPr sz="16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будущей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профессии.</a:t>
            </a:r>
            <a:endParaRPr sz="1600">
              <a:latin typeface="Arial"/>
              <a:cs typeface="Arial"/>
            </a:endParaRPr>
          </a:p>
          <a:p>
            <a:pPr marL="5715" algn="ctr">
              <a:lnSpc>
                <a:spcPct val="100000"/>
              </a:lnSpc>
              <a:spcBef>
                <a:spcPts val="290"/>
              </a:spcBef>
              <a:defRPr/>
            </a:pPr>
            <a:r>
              <a:rPr sz="1600" b="1">
                <a:latin typeface="Arial"/>
                <a:cs typeface="Arial"/>
              </a:rPr>
              <a:t>СИЛА</a:t>
            </a:r>
            <a:r>
              <a:rPr sz="1600" b="1" spc="-4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ПРАКТИКИ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 bwMode="auto">
          <a:xfrm>
            <a:off x="9645624" y="6718747"/>
            <a:ext cx="8180070" cy="2268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55600" marR="5080" indent="-342900">
              <a:lnSpc>
                <a:spcPct val="114999"/>
              </a:lnSpc>
              <a:spcBef>
                <a:spcPts val="100"/>
              </a:spcBef>
              <a:buSzPct val="62500"/>
              <a:buFont typeface="Arial"/>
              <a:buChar char="•"/>
              <a:tabLst>
                <a:tab pos="355600" algn="l"/>
              </a:tabLst>
              <a:defRPr/>
            </a:pPr>
            <a:r>
              <a:rPr sz="1600" b="1" spc="-20">
                <a:solidFill>
                  <a:srgbClr val="402F52"/>
                </a:solidFill>
                <a:latin typeface="Arial"/>
                <a:cs typeface="Arial"/>
              </a:rPr>
              <a:t>Междисциплинарный</a:t>
            </a:r>
            <a:r>
              <a:rPr sz="1600" b="1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402F52"/>
                </a:solidFill>
                <a:latin typeface="Arial"/>
                <a:cs typeface="Arial"/>
              </a:rPr>
              <a:t>подход:</a:t>
            </a:r>
            <a:r>
              <a:rPr sz="1600" b="1" spc="-4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одновременное</a:t>
            </a:r>
            <a:r>
              <a:rPr sz="16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развитие</a:t>
            </a:r>
            <a:r>
              <a:rPr sz="16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бытовых,</a:t>
            </a:r>
            <a:r>
              <a:rPr sz="16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когнитивных</a:t>
            </a:r>
            <a:r>
              <a:rPr sz="1600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50">
                <a:solidFill>
                  <a:srgbClr val="402F52"/>
                </a:solidFill>
                <a:latin typeface="Arial"/>
                <a:cs typeface="Arial"/>
              </a:rPr>
              <a:t>и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социальных</a:t>
            </a:r>
            <a:r>
              <a:rPr sz="1600" spc="-8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навыков</a:t>
            </a:r>
            <a:endParaRPr sz="1600">
              <a:latin typeface="Arial"/>
              <a:cs typeface="Arial"/>
            </a:endParaRPr>
          </a:p>
          <a:p>
            <a:pPr marL="410844" indent="-398145">
              <a:lnSpc>
                <a:spcPts val="1910"/>
              </a:lnSpc>
              <a:spcBef>
                <a:spcPts val="585"/>
              </a:spcBef>
              <a:buSzPct val="62500"/>
              <a:buFont typeface="Arial"/>
              <a:buChar char="•"/>
              <a:tabLst>
                <a:tab pos="410844" algn="l"/>
              </a:tabLst>
              <a:defRPr/>
            </a:pPr>
            <a:r>
              <a:rPr sz="1600" b="1">
                <a:solidFill>
                  <a:srgbClr val="402F52"/>
                </a:solidFill>
                <a:latin typeface="Arial"/>
                <a:cs typeface="Arial"/>
              </a:rPr>
              <a:t>Поддержка</a:t>
            </a:r>
            <a:r>
              <a:rPr sz="1600" b="1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402F52"/>
                </a:solidFill>
                <a:latin typeface="Arial"/>
                <a:cs typeface="Arial"/>
              </a:rPr>
              <a:t>семьи:</a:t>
            </a:r>
            <a:r>
              <a:rPr sz="1600" b="1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включение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родителей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1600" spc="-5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реабилитационный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процесс.</a:t>
            </a:r>
            <a:endParaRPr sz="1600">
              <a:latin typeface="Arial"/>
              <a:cs typeface="Arial"/>
            </a:endParaRPr>
          </a:p>
          <a:p>
            <a:pPr marL="354965" indent="-342265">
              <a:lnSpc>
                <a:spcPts val="1910"/>
              </a:lnSpc>
              <a:buSzPct val="62500"/>
              <a:buFont typeface="Arial"/>
              <a:buChar char="•"/>
              <a:tabLst>
                <a:tab pos="354965" algn="l"/>
              </a:tabLst>
              <a:defRPr/>
            </a:pPr>
            <a:r>
              <a:rPr sz="1600" b="1">
                <a:solidFill>
                  <a:srgbClr val="402F52"/>
                </a:solidFill>
                <a:latin typeface="Arial"/>
                <a:cs typeface="Arial"/>
              </a:rPr>
              <a:t>Интеграция</a:t>
            </a:r>
            <a:r>
              <a:rPr sz="1600" b="1" spc="-6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1600" b="1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402F52"/>
                </a:solidFill>
                <a:latin typeface="Arial"/>
                <a:cs typeface="Arial"/>
              </a:rPr>
              <a:t>социальную</a:t>
            </a:r>
            <a:r>
              <a:rPr sz="1600" b="1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402F52"/>
                </a:solidFill>
                <a:latin typeface="Arial"/>
                <a:cs typeface="Arial"/>
              </a:rPr>
              <a:t>среду:</a:t>
            </a:r>
            <a:r>
              <a:rPr sz="1600" b="1" spc="-4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реабилитация</a:t>
            </a:r>
            <a:r>
              <a:rPr sz="16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в</a:t>
            </a:r>
            <a:r>
              <a:rPr sz="1600" spc="-55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естественных</a:t>
            </a:r>
            <a:r>
              <a:rPr sz="1600" spc="-7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402F52"/>
                </a:solidFill>
                <a:latin typeface="Arial"/>
                <a:cs typeface="Arial"/>
              </a:rPr>
              <a:t>условиях</a:t>
            </a:r>
            <a:r>
              <a:rPr sz="1600" spc="-6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(парк,</a:t>
            </a:r>
            <a:endParaRPr sz="16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290"/>
              </a:spcBef>
              <a:defRPr/>
            </a:pP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общественные</a:t>
            </a:r>
            <a:r>
              <a:rPr sz="1600" spc="-110">
                <a:solidFill>
                  <a:srgbClr val="402F52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402F52"/>
                </a:solidFill>
                <a:latin typeface="Arial"/>
                <a:cs typeface="Arial"/>
              </a:rPr>
              <a:t>пространства)</a:t>
            </a:r>
            <a:endParaRPr sz="1600">
              <a:latin typeface="Arial"/>
              <a:cs typeface="Arial"/>
            </a:endParaRPr>
          </a:p>
          <a:p>
            <a:pPr marL="478790" algn="ctr">
              <a:lnSpc>
                <a:spcPct val="100000"/>
              </a:lnSpc>
              <a:spcBef>
                <a:spcPts val="580"/>
              </a:spcBef>
              <a:defRPr/>
            </a:pPr>
            <a:r>
              <a:rPr sz="1600" b="1" spc="-20">
                <a:latin typeface="Arial"/>
                <a:cs typeface="Arial"/>
              </a:rPr>
              <a:t>ИТОГ</a:t>
            </a:r>
            <a:endParaRPr sz="1600">
              <a:latin typeface="Arial"/>
              <a:cs typeface="Arial"/>
            </a:endParaRPr>
          </a:p>
          <a:p>
            <a:pPr marL="480695" algn="ctr">
              <a:lnSpc>
                <a:spcPct val="100000"/>
              </a:lnSpc>
              <a:defRPr/>
            </a:pPr>
            <a:r>
              <a:rPr sz="1600" b="1">
                <a:latin typeface="Arial"/>
                <a:cs typeface="Arial"/>
              </a:rPr>
              <a:t>Практика</a:t>
            </a:r>
            <a:r>
              <a:rPr sz="1600" b="1" spc="-90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создает</a:t>
            </a:r>
            <a:r>
              <a:rPr sz="1600" b="1" spc="-80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единую</a:t>
            </a:r>
            <a:r>
              <a:rPr sz="1600" b="1" spc="-90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реабилитационную</a:t>
            </a:r>
            <a:r>
              <a:rPr sz="1600" b="1" spc="-8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среду,</a:t>
            </a:r>
            <a:endParaRPr sz="1600">
              <a:latin typeface="Arial"/>
              <a:cs typeface="Arial"/>
            </a:endParaRPr>
          </a:p>
          <a:p>
            <a:pPr marL="480695" algn="ctr">
              <a:lnSpc>
                <a:spcPct val="100000"/>
              </a:lnSpc>
              <a:spcBef>
                <a:spcPts val="285"/>
              </a:spcBef>
              <a:defRPr/>
            </a:pPr>
            <a:r>
              <a:rPr sz="1600" b="1" spc="-10">
                <a:latin typeface="Arial"/>
                <a:cs typeface="Arial"/>
              </a:rPr>
              <a:t>соответствующую</a:t>
            </a:r>
            <a:r>
              <a:rPr sz="1600" b="1" spc="-40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принципу</a:t>
            </a:r>
            <a:r>
              <a:rPr sz="1600" b="1" spc="-4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«реабилитация</a:t>
            </a:r>
            <a:r>
              <a:rPr sz="1600" b="1" spc="-30">
                <a:latin typeface="Arial"/>
                <a:cs typeface="Arial"/>
              </a:rPr>
              <a:t> </a:t>
            </a:r>
            <a:r>
              <a:rPr sz="1600" b="1">
                <a:latin typeface="Arial"/>
                <a:cs typeface="Arial"/>
              </a:rPr>
              <a:t>в</a:t>
            </a:r>
            <a:r>
              <a:rPr sz="1600" b="1" spc="-40">
                <a:latin typeface="Arial"/>
                <a:cs typeface="Arial"/>
              </a:rPr>
              <a:t> </a:t>
            </a:r>
            <a:r>
              <a:rPr sz="1600" b="1" spc="-10">
                <a:latin typeface="Arial"/>
                <a:cs typeface="Arial"/>
              </a:rPr>
              <a:t>сообществе»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 bwMode="auto">
          <a:xfrm>
            <a:off x="1249674" y="6444144"/>
            <a:ext cx="17038320" cy="2852420"/>
            <a:chOff x="1249674" y="6444144"/>
            <a:chExt cx="17038320" cy="2852420"/>
          </a:xfrm>
        </p:grpSpPr>
        <p:sp>
          <p:nvSpPr>
            <p:cNvPr id="28" name="object 28"/>
            <p:cNvSpPr/>
            <p:nvPr/>
          </p:nvSpPr>
          <p:spPr bwMode="auto">
            <a:xfrm>
              <a:off x="9658350" y="9277350"/>
              <a:ext cx="8629650" cy="0"/>
            </a:xfrm>
            <a:custGeom>
              <a:avLst/>
              <a:gdLst/>
              <a:ahLst/>
              <a:cxnLst/>
              <a:rect l="l" t="t" r="r" b="b"/>
              <a:pathLst>
                <a:path w="8629650" fill="norm" stroke="1" extrusionOk="0">
                  <a:moveTo>
                    <a:pt x="862965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44344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29" name="object 29"/>
            <p:cNvSpPr/>
            <p:nvPr/>
          </p:nvSpPr>
          <p:spPr bwMode="auto">
            <a:xfrm>
              <a:off x="5640361" y="6458432"/>
              <a:ext cx="3503929" cy="2630805"/>
            </a:xfrm>
            <a:custGeom>
              <a:avLst/>
              <a:gdLst/>
              <a:ahLst/>
              <a:cxnLst/>
              <a:rect l="l" t="t" r="r" b="b"/>
              <a:pathLst>
                <a:path w="3503929" h="2630804" fill="norm" stroke="1" extrusionOk="0">
                  <a:moveTo>
                    <a:pt x="0" y="0"/>
                  </a:moveTo>
                  <a:lnTo>
                    <a:pt x="3503637" y="0"/>
                  </a:lnTo>
                  <a:lnTo>
                    <a:pt x="3503637" y="2630462"/>
                  </a:lnTo>
                  <a:lnTo>
                    <a:pt x="0" y="263046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2"/>
            <a:stretch/>
          </p:blipFill>
          <p:spPr bwMode="auto">
            <a:xfrm>
              <a:off x="5640361" y="6458432"/>
              <a:ext cx="3503637" cy="2630462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 bwMode="auto">
            <a:xfrm>
              <a:off x="5640361" y="6458432"/>
              <a:ext cx="3503929" cy="2630805"/>
            </a:xfrm>
            <a:custGeom>
              <a:avLst/>
              <a:gdLst/>
              <a:ahLst/>
              <a:cxnLst/>
              <a:rect l="l" t="t" r="r" b="b"/>
              <a:pathLst>
                <a:path w="3503929" h="2630804" fill="norm" stroke="1" extrusionOk="0">
                  <a:moveTo>
                    <a:pt x="0" y="0"/>
                  </a:moveTo>
                  <a:lnTo>
                    <a:pt x="3503637" y="0"/>
                  </a:lnTo>
                  <a:lnTo>
                    <a:pt x="3503637" y="2630462"/>
                  </a:lnTo>
                  <a:lnTo>
                    <a:pt x="0" y="263046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32" name="object 32"/>
            <p:cNvSpPr/>
            <p:nvPr/>
          </p:nvSpPr>
          <p:spPr bwMode="auto">
            <a:xfrm>
              <a:off x="1263962" y="6529247"/>
              <a:ext cx="3671570" cy="2632075"/>
            </a:xfrm>
            <a:custGeom>
              <a:avLst/>
              <a:gdLst/>
              <a:ahLst/>
              <a:cxnLst/>
              <a:rect l="l" t="t" r="r" b="b"/>
              <a:pathLst>
                <a:path w="3671570" h="2632075" fill="norm" stroke="1" extrusionOk="0">
                  <a:moveTo>
                    <a:pt x="0" y="0"/>
                  </a:moveTo>
                  <a:lnTo>
                    <a:pt x="3671290" y="0"/>
                  </a:lnTo>
                  <a:lnTo>
                    <a:pt x="3671290" y="2631605"/>
                  </a:lnTo>
                  <a:lnTo>
                    <a:pt x="0" y="26316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3"/>
            <a:stretch/>
          </p:blipFill>
          <p:spPr bwMode="auto">
            <a:xfrm>
              <a:off x="1263962" y="6529247"/>
              <a:ext cx="3671290" cy="263160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 bwMode="auto">
            <a:xfrm>
              <a:off x="1263962" y="6529247"/>
              <a:ext cx="3671570" cy="2632075"/>
            </a:xfrm>
            <a:custGeom>
              <a:avLst/>
              <a:gdLst/>
              <a:ahLst/>
              <a:cxnLst/>
              <a:rect l="l" t="t" r="r" b="b"/>
              <a:pathLst>
                <a:path w="3671570" h="2632075" fill="norm" stroke="1" extrusionOk="0">
                  <a:moveTo>
                    <a:pt x="0" y="0"/>
                  </a:moveTo>
                  <a:lnTo>
                    <a:pt x="3671290" y="0"/>
                  </a:lnTo>
                  <a:lnTo>
                    <a:pt x="3671290" y="2631605"/>
                  </a:lnTo>
                  <a:lnTo>
                    <a:pt x="0" y="2631605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28575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35" name="object 35"/>
          <p:cNvSpPr txBox="1"/>
          <p:nvPr/>
        </p:nvSpPr>
        <p:spPr bwMode="auto">
          <a:xfrm>
            <a:off x="5027424" y="7166286"/>
            <a:ext cx="437515" cy="1890395"/>
          </a:xfrm>
          <a:prstGeom prst="rect">
            <a:avLst/>
          </a:prstGeom>
        </p:spPr>
        <p:txBody>
          <a:bodyPr vert="vert270" wrap="square" lIns="0" tIns="2540" rIns="0" bIns="0" rtlCol="0">
            <a:spAutoFit/>
          </a:bodyPr>
          <a:lstStyle/>
          <a:p>
            <a:pPr marL="12700" marR="5080">
              <a:lnSpc>
                <a:spcPts val="1680"/>
              </a:lnSpc>
              <a:spcBef>
                <a:spcPts val="20"/>
              </a:spcBef>
              <a:defRPr/>
            </a:pPr>
            <a:r>
              <a:rPr sz="1400">
                <a:solidFill>
                  <a:srgbClr val="FFFFFF"/>
                </a:solidFill>
                <a:latin typeface="Arial"/>
                <a:cs typeface="Arial"/>
              </a:rPr>
              <a:t>Фото.</a:t>
            </a:r>
            <a:r>
              <a:rPr sz="14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FFFFFF"/>
                </a:solidFill>
                <a:latin typeface="Arial"/>
                <a:cs typeface="Arial"/>
              </a:rPr>
              <a:t>Мероприятия</a:t>
            </a:r>
            <a:r>
              <a:rPr sz="1400" spc="1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400">
                <a:solidFill>
                  <a:srgbClr val="FFFFFF"/>
                </a:solidFill>
                <a:latin typeface="Arial"/>
                <a:cs typeface="Arial"/>
              </a:rPr>
              <a:t>магазине</a:t>
            </a:r>
            <a:r>
              <a:rPr sz="14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FFFFFF"/>
                </a:solidFill>
                <a:latin typeface="Arial"/>
                <a:cs typeface="Arial"/>
              </a:rPr>
              <a:t>«Пятерочка»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09</a:t>
            </a:r>
            <a:endParaRPr sz="32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 bwMode="auto">
          <a:xfrm>
            <a:off x="3813035" y="9633292"/>
            <a:ext cx="3303904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РЕСУРСЫ</a:t>
            </a:r>
            <a:r>
              <a:rPr sz="2400" spc="5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ПРАКТИКИ</a:t>
            </a:r>
            <a:endParaRPr sz="24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 bwMode="auto">
          <a:xfrm>
            <a:off x="11706859" y="9564230"/>
            <a:ext cx="46837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latin typeface="Arial"/>
                <a:cs typeface="Arial"/>
              </a:rPr>
              <a:t>СООТВЕТСТВИЕ</a:t>
            </a:r>
            <a:r>
              <a:rPr sz="2400" spc="-90">
                <a:latin typeface="Arial"/>
                <a:cs typeface="Arial"/>
              </a:rPr>
              <a:t> </a:t>
            </a:r>
            <a:r>
              <a:rPr sz="2400" spc="-10">
                <a:latin typeface="Arial"/>
                <a:cs typeface="Arial"/>
              </a:rPr>
              <a:t>СТАНДАРТАМ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 bwMode="auto">
          <a:xfrm>
            <a:off x="-19050" y="-19050"/>
            <a:ext cx="18326100" cy="10325100"/>
            <a:chOff x="-19050" y="-19050"/>
            <a:chExt cx="18326100" cy="10325100"/>
          </a:xfrm>
        </p:grpSpPr>
        <p:sp>
          <p:nvSpPr>
            <p:cNvPr id="3" name="object 3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5" name="object 5"/>
            <p:cNvSpPr/>
            <p:nvPr/>
          </p:nvSpPr>
          <p:spPr bwMode="auto">
            <a:xfrm>
              <a:off x="1280160" y="829169"/>
              <a:ext cx="16790036" cy="8263890"/>
            </a:xfrm>
            <a:custGeom>
              <a:avLst/>
              <a:gdLst/>
              <a:ahLst/>
              <a:cxnLst/>
              <a:rect l="l" t="t" r="r" b="b"/>
              <a:pathLst>
                <a:path w="16790035" h="8263890" fill="norm" stroke="1" extrusionOk="0">
                  <a:moveTo>
                    <a:pt x="5023663" y="510679"/>
                  </a:moveTo>
                  <a:lnTo>
                    <a:pt x="5020678" y="455536"/>
                  </a:lnTo>
                  <a:lnTo>
                    <a:pt x="5011902" y="401815"/>
                  </a:lnTo>
                  <a:lnTo>
                    <a:pt x="4997551" y="350139"/>
                  </a:lnTo>
                  <a:lnTo>
                    <a:pt x="4977841" y="301193"/>
                  </a:lnTo>
                  <a:lnTo>
                    <a:pt x="4952987" y="255600"/>
                  </a:lnTo>
                  <a:lnTo>
                    <a:pt x="4923231" y="214033"/>
                  </a:lnTo>
                  <a:lnTo>
                    <a:pt x="4889246" y="177622"/>
                  </a:lnTo>
                  <a:lnTo>
                    <a:pt x="4851984" y="147218"/>
                  </a:lnTo>
                  <a:lnTo>
                    <a:pt x="4811966" y="123101"/>
                  </a:lnTo>
                  <a:lnTo>
                    <a:pt x="4769739" y="105537"/>
                  </a:lnTo>
                  <a:lnTo>
                    <a:pt x="4725822" y="94805"/>
                  </a:lnTo>
                  <a:lnTo>
                    <a:pt x="4680750" y="91160"/>
                  </a:lnTo>
                  <a:lnTo>
                    <a:pt x="342900" y="91160"/>
                  </a:lnTo>
                  <a:lnTo>
                    <a:pt x="297815" y="94805"/>
                  </a:lnTo>
                  <a:lnTo>
                    <a:pt x="253911" y="105537"/>
                  </a:lnTo>
                  <a:lnTo>
                    <a:pt x="211658" y="123101"/>
                  </a:lnTo>
                  <a:lnTo>
                    <a:pt x="171653" y="147218"/>
                  </a:lnTo>
                  <a:lnTo>
                    <a:pt x="134404" y="177622"/>
                  </a:lnTo>
                  <a:lnTo>
                    <a:pt x="100418" y="214033"/>
                  </a:lnTo>
                  <a:lnTo>
                    <a:pt x="70650" y="255600"/>
                  </a:lnTo>
                  <a:lnTo>
                    <a:pt x="45796" y="301193"/>
                  </a:lnTo>
                  <a:lnTo>
                    <a:pt x="26085" y="350139"/>
                  </a:lnTo>
                  <a:lnTo>
                    <a:pt x="11734" y="401815"/>
                  </a:lnTo>
                  <a:lnTo>
                    <a:pt x="2959" y="455536"/>
                  </a:lnTo>
                  <a:lnTo>
                    <a:pt x="0" y="510679"/>
                  </a:lnTo>
                  <a:lnTo>
                    <a:pt x="0" y="7843787"/>
                  </a:lnTo>
                  <a:lnTo>
                    <a:pt x="2959" y="7898943"/>
                  </a:lnTo>
                  <a:lnTo>
                    <a:pt x="11734" y="7952676"/>
                  </a:lnTo>
                  <a:lnTo>
                    <a:pt x="26085" y="8004353"/>
                  </a:lnTo>
                  <a:lnTo>
                    <a:pt x="45796" y="8053298"/>
                  </a:lnTo>
                  <a:lnTo>
                    <a:pt x="70650" y="8098879"/>
                  </a:lnTo>
                  <a:lnTo>
                    <a:pt x="100418" y="8140433"/>
                  </a:lnTo>
                  <a:lnTo>
                    <a:pt x="134404" y="8176857"/>
                  </a:lnTo>
                  <a:lnTo>
                    <a:pt x="171653" y="8207261"/>
                  </a:lnTo>
                  <a:lnTo>
                    <a:pt x="211658" y="8231391"/>
                  </a:lnTo>
                  <a:lnTo>
                    <a:pt x="253911" y="8248955"/>
                  </a:lnTo>
                  <a:lnTo>
                    <a:pt x="297815" y="8259686"/>
                  </a:lnTo>
                  <a:lnTo>
                    <a:pt x="342900" y="8263318"/>
                  </a:lnTo>
                  <a:lnTo>
                    <a:pt x="4680750" y="8263318"/>
                  </a:lnTo>
                  <a:lnTo>
                    <a:pt x="4725822" y="8259686"/>
                  </a:lnTo>
                  <a:lnTo>
                    <a:pt x="4769739" y="8248955"/>
                  </a:lnTo>
                  <a:lnTo>
                    <a:pt x="4811966" y="8231391"/>
                  </a:lnTo>
                  <a:lnTo>
                    <a:pt x="4851984" y="8207261"/>
                  </a:lnTo>
                  <a:lnTo>
                    <a:pt x="4889246" y="8176857"/>
                  </a:lnTo>
                  <a:lnTo>
                    <a:pt x="4923231" y="8140433"/>
                  </a:lnTo>
                  <a:lnTo>
                    <a:pt x="4952987" y="8098879"/>
                  </a:lnTo>
                  <a:lnTo>
                    <a:pt x="4977841" y="8053298"/>
                  </a:lnTo>
                  <a:lnTo>
                    <a:pt x="4997551" y="8004353"/>
                  </a:lnTo>
                  <a:lnTo>
                    <a:pt x="5011902" y="7952676"/>
                  </a:lnTo>
                  <a:lnTo>
                    <a:pt x="5020678" y="7898943"/>
                  </a:lnTo>
                  <a:lnTo>
                    <a:pt x="5023663" y="7843787"/>
                  </a:lnTo>
                  <a:lnTo>
                    <a:pt x="5023663" y="510679"/>
                  </a:lnTo>
                  <a:close/>
                </a:path>
                <a:path w="16790035" h="8263890" fill="norm" stroke="1" extrusionOk="0">
                  <a:moveTo>
                    <a:pt x="11693817" y="315633"/>
                  </a:moveTo>
                  <a:lnTo>
                    <a:pt x="11689309" y="270395"/>
                  </a:lnTo>
                  <a:lnTo>
                    <a:pt x="11676418" y="228257"/>
                  </a:lnTo>
                  <a:lnTo>
                    <a:pt x="11656009" y="190131"/>
                  </a:lnTo>
                  <a:lnTo>
                    <a:pt x="11628984" y="156908"/>
                  </a:lnTo>
                  <a:lnTo>
                    <a:pt x="11596230" y="129501"/>
                  </a:lnTo>
                  <a:lnTo>
                    <a:pt x="11558638" y="108800"/>
                  </a:lnTo>
                  <a:lnTo>
                    <a:pt x="11517097" y="95732"/>
                  </a:lnTo>
                  <a:lnTo>
                    <a:pt x="11472494" y="91160"/>
                  </a:lnTo>
                  <a:lnTo>
                    <a:pt x="5459146" y="91160"/>
                  </a:lnTo>
                  <a:lnTo>
                    <a:pt x="5415762" y="95516"/>
                  </a:lnTo>
                  <a:lnTo>
                    <a:pt x="5374449" y="108254"/>
                  </a:lnTo>
                  <a:lnTo>
                    <a:pt x="5336349" y="128879"/>
                  </a:lnTo>
                  <a:lnTo>
                    <a:pt x="5302643" y="156908"/>
                  </a:lnTo>
                  <a:lnTo>
                    <a:pt x="5275008" y="191096"/>
                  </a:lnTo>
                  <a:lnTo>
                    <a:pt x="5254663" y="229730"/>
                  </a:lnTo>
                  <a:lnTo>
                    <a:pt x="5242103" y="271640"/>
                  </a:lnTo>
                  <a:lnTo>
                    <a:pt x="5237823" y="315633"/>
                  </a:lnTo>
                  <a:lnTo>
                    <a:pt x="5237823" y="2795816"/>
                  </a:lnTo>
                  <a:lnTo>
                    <a:pt x="5242103" y="2839809"/>
                  </a:lnTo>
                  <a:lnTo>
                    <a:pt x="5254663" y="2881719"/>
                  </a:lnTo>
                  <a:lnTo>
                    <a:pt x="5275008" y="2920352"/>
                  </a:lnTo>
                  <a:lnTo>
                    <a:pt x="5302643" y="2954540"/>
                  </a:lnTo>
                  <a:lnTo>
                    <a:pt x="5336349" y="2982569"/>
                  </a:lnTo>
                  <a:lnTo>
                    <a:pt x="5374449" y="3003194"/>
                  </a:lnTo>
                  <a:lnTo>
                    <a:pt x="5415762" y="3015932"/>
                  </a:lnTo>
                  <a:lnTo>
                    <a:pt x="5459146" y="3020276"/>
                  </a:lnTo>
                  <a:lnTo>
                    <a:pt x="11472494" y="3020276"/>
                  </a:lnTo>
                  <a:lnTo>
                    <a:pt x="11515865" y="3015932"/>
                  </a:lnTo>
                  <a:lnTo>
                    <a:pt x="11557191" y="3003194"/>
                  </a:lnTo>
                  <a:lnTo>
                    <a:pt x="11595278" y="2982569"/>
                  </a:lnTo>
                  <a:lnTo>
                    <a:pt x="11628996" y="2954540"/>
                  </a:lnTo>
                  <a:lnTo>
                    <a:pt x="11656632" y="2920352"/>
                  </a:lnTo>
                  <a:lnTo>
                    <a:pt x="11676964" y="2881719"/>
                  </a:lnTo>
                  <a:lnTo>
                    <a:pt x="11689525" y="2839809"/>
                  </a:lnTo>
                  <a:lnTo>
                    <a:pt x="11693817" y="2795816"/>
                  </a:lnTo>
                  <a:lnTo>
                    <a:pt x="11693817" y="315633"/>
                  </a:lnTo>
                  <a:close/>
                </a:path>
                <a:path w="16790035" h="8263890" fill="norm" stroke="1" extrusionOk="0">
                  <a:moveTo>
                    <a:pt x="11738851" y="3527196"/>
                  </a:moveTo>
                  <a:lnTo>
                    <a:pt x="11735905" y="3469195"/>
                  </a:lnTo>
                  <a:lnTo>
                    <a:pt x="11727409" y="3414153"/>
                  </a:lnTo>
                  <a:lnTo>
                    <a:pt x="11713794" y="3362845"/>
                  </a:lnTo>
                  <a:lnTo>
                    <a:pt x="11695544" y="3315982"/>
                  </a:lnTo>
                  <a:lnTo>
                    <a:pt x="11673116" y="3274301"/>
                  </a:lnTo>
                  <a:lnTo>
                    <a:pt x="11646967" y="3238550"/>
                  </a:lnTo>
                  <a:lnTo>
                    <a:pt x="11617566" y="3209467"/>
                  </a:lnTo>
                  <a:lnTo>
                    <a:pt x="11585372" y="3187776"/>
                  </a:lnTo>
                  <a:lnTo>
                    <a:pt x="11514442" y="3169539"/>
                  </a:lnTo>
                  <a:lnTo>
                    <a:pt x="5417210" y="3169539"/>
                  </a:lnTo>
                  <a:lnTo>
                    <a:pt x="5373217" y="3176486"/>
                  </a:lnTo>
                  <a:lnTo>
                    <a:pt x="5331333" y="3196767"/>
                  </a:lnTo>
                  <a:lnTo>
                    <a:pt x="5292699" y="3229635"/>
                  </a:lnTo>
                  <a:lnTo>
                    <a:pt x="5258524" y="3274301"/>
                  </a:lnTo>
                  <a:lnTo>
                    <a:pt x="5235524" y="3317252"/>
                  </a:lnTo>
                  <a:lnTo>
                    <a:pt x="5217211" y="3364979"/>
                  </a:lnTo>
                  <a:lnTo>
                    <a:pt x="5203812" y="3416516"/>
                  </a:lnTo>
                  <a:lnTo>
                    <a:pt x="5195595" y="3470910"/>
                  </a:lnTo>
                  <a:lnTo>
                    <a:pt x="5192801" y="3527196"/>
                  </a:lnTo>
                  <a:lnTo>
                    <a:pt x="5192801" y="7603655"/>
                  </a:lnTo>
                  <a:lnTo>
                    <a:pt x="5195595" y="7659954"/>
                  </a:lnTo>
                  <a:lnTo>
                    <a:pt x="5203812" y="7714348"/>
                  </a:lnTo>
                  <a:lnTo>
                    <a:pt x="5217211" y="7765885"/>
                  </a:lnTo>
                  <a:lnTo>
                    <a:pt x="5235524" y="7813611"/>
                  </a:lnTo>
                  <a:lnTo>
                    <a:pt x="5258524" y="7856563"/>
                  </a:lnTo>
                  <a:lnTo>
                    <a:pt x="5292699" y="7901229"/>
                  </a:lnTo>
                  <a:lnTo>
                    <a:pt x="5331333" y="7934096"/>
                  </a:lnTo>
                  <a:lnTo>
                    <a:pt x="5373217" y="7954378"/>
                  </a:lnTo>
                  <a:lnTo>
                    <a:pt x="5417210" y="7961312"/>
                  </a:lnTo>
                  <a:lnTo>
                    <a:pt x="11514442" y="7961312"/>
                  </a:lnTo>
                  <a:lnTo>
                    <a:pt x="11558422" y="7954378"/>
                  </a:lnTo>
                  <a:lnTo>
                    <a:pt x="11600307" y="7934096"/>
                  </a:lnTo>
                  <a:lnTo>
                    <a:pt x="11638940" y="7901229"/>
                  </a:lnTo>
                  <a:lnTo>
                    <a:pt x="11673116" y="7856563"/>
                  </a:lnTo>
                  <a:lnTo>
                    <a:pt x="11696103" y="7813611"/>
                  </a:lnTo>
                  <a:lnTo>
                    <a:pt x="11714429" y="7765885"/>
                  </a:lnTo>
                  <a:lnTo>
                    <a:pt x="11727828" y="7714348"/>
                  </a:lnTo>
                  <a:lnTo>
                    <a:pt x="11736045" y="7659954"/>
                  </a:lnTo>
                  <a:lnTo>
                    <a:pt x="11738851" y="7603655"/>
                  </a:lnTo>
                  <a:lnTo>
                    <a:pt x="11738851" y="3527196"/>
                  </a:lnTo>
                  <a:close/>
                </a:path>
                <a:path w="16790035" h="8263890" fill="norm" stroke="1" extrusionOk="0">
                  <a:moveTo>
                    <a:pt x="16789654" y="531126"/>
                  </a:moveTo>
                  <a:lnTo>
                    <a:pt x="16787495" y="482790"/>
                  </a:lnTo>
                  <a:lnTo>
                    <a:pt x="16781145" y="435660"/>
                  </a:lnTo>
                  <a:lnTo>
                    <a:pt x="16770858" y="389928"/>
                  </a:lnTo>
                  <a:lnTo>
                    <a:pt x="16756761" y="345795"/>
                  </a:lnTo>
                  <a:lnTo>
                    <a:pt x="16739108" y="303441"/>
                  </a:lnTo>
                  <a:lnTo>
                    <a:pt x="16718026" y="263055"/>
                  </a:lnTo>
                  <a:lnTo>
                    <a:pt x="16693642" y="224828"/>
                  </a:lnTo>
                  <a:lnTo>
                    <a:pt x="16666210" y="188925"/>
                  </a:lnTo>
                  <a:lnTo>
                    <a:pt x="16635984" y="155562"/>
                  </a:lnTo>
                  <a:lnTo>
                    <a:pt x="16602964" y="124917"/>
                  </a:lnTo>
                  <a:lnTo>
                    <a:pt x="16567531" y="97167"/>
                  </a:lnTo>
                  <a:lnTo>
                    <a:pt x="16529812" y="72517"/>
                  </a:lnTo>
                  <a:lnTo>
                    <a:pt x="16489934" y="51142"/>
                  </a:lnTo>
                  <a:lnTo>
                    <a:pt x="16448024" y="33235"/>
                  </a:lnTo>
                  <a:lnTo>
                    <a:pt x="16404463" y="18973"/>
                  </a:lnTo>
                  <a:lnTo>
                    <a:pt x="16359378" y="8559"/>
                  </a:lnTo>
                  <a:lnTo>
                    <a:pt x="16312769" y="2171"/>
                  </a:lnTo>
                  <a:lnTo>
                    <a:pt x="16265017" y="0"/>
                  </a:lnTo>
                  <a:lnTo>
                    <a:pt x="12432462" y="0"/>
                  </a:lnTo>
                  <a:lnTo>
                    <a:pt x="12384710" y="2171"/>
                  </a:lnTo>
                  <a:lnTo>
                    <a:pt x="12338164" y="8559"/>
                  </a:lnTo>
                  <a:lnTo>
                    <a:pt x="12293003" y="18973"/>
                  </a:lnTo>
                  <a:lnTo>
                    <a:pt x="12249417" y="33235"/>
                  </a:lnTo>
                  <a:lnTo>
                    <a:pt x="12207596" y="51142"/>
                  </a:lnTo>
                  <a:lnTo>
                    <a:pt x="12167705" y="72517"/>
                  </a:lnTo>
                  <a:lnTo>
                    <a:pt x="12129935" y="97167"/>
                  </a:lnTo>
                  <a:lnTo>
                    <a:pt x="12094489" y="124917"/>
                  </a:lnTo>
                  <a:lnTo>
                    <a:pt x="12061533" y="155562"/>
                  </a:lnTo>
                  <a:lnTo>
                    <a:pt x="12031269" y="188925"/>
                  </a:lnTo>
                  <a:lnTo>
                    <a:pt x="12003862" y="224828"/>
                  </a:lnTo>
                  <a:lnTo>
                    <a:pt x="11979516" y="263055"/>
                  </a:lnTo>
                  <a:lnTo>
                    <a:pt x="11958396" y="303441"/>
                  </a:lnTo>
                  <a:lnTo>
                    <a:pt x="11940718" y="345795"/>
                  </a:lnTo>
                  <a:lnTo>
                    <a:pt x="11926634" y="389928"/>
                  </a:lnTo>
                  <a:lnTo>
                    <a:pt x="11916347" y="435660"/>
                  </a:lnTo>
                  <a:lnTo>
                    <a:pt x="11910035" y="482790"/>
                  </a:lnTo>
                  <a:lnTo>
                    <a:pt x="11907901" y="531126"/>
                  </a:lnTo>
                  <a:lnTo>
                    <a:pt x="11907901" y="7714970"/>
                  </a:lnTo>
                  <a:lnTo>
                    <a:pt x="11910035" y="7763319"/>
                  </a:lnTo>
                  <a:lnTo>
                    <a:pt x="11916347" y="7810436"/>
                  </a:lnTo>
                  <a:lnTo>
                    <a:pt x="11926634" y="7856169"/>
                  </a:lnTo>
                  <a:lnTo>
                    <a:pt x="11940718" y="7900302"/>
                  </a:lnTo>
                  <a:lnTo>
                    <a:pt x="11958396" y="7942656"/>
                  </a:lnTo>
                  <a:lnTo>
                    <a:pt x="11979516" y="7983042"/>
                  </a:lnTo>
                  <a:lnTo>
                    <a:pt x="12003862" y="8021282"/>
                  </a:lnTo>
                  <a:lnTo>
                    <a:pt x="12031269" y="8057172"/>
                  </a:lnTo>
                  <a:lnTo>
                    <a:pt x="12061533" y="8090535"/>
                  </a:lnTo>
                  <a:lnTo>
                    <a:pt x="12094489" y="8121180"/>
                  </a:lnTo>
                  <a:lnTo>
                    <a:pt x="12129935" y="8148929"/>
                  </a:lnTo>
                  <a:lnTo>
                    <a:pt x="12167705" y="8173580"/>
                  </a:lnTo>
                  <a:lnTo>
                    <a:pt x="12207596" y="8194954"/>
                  </a:lnTo>
                  <a:lnTo>
                    <a:pt x="12249417" y="8212874"/>
                  </a:lnTo>
                  <a:lnTo>
                    <a:pt x="12293003" y="8227123"/>
                  </a:lnTo>
                  <a:lnTo>
                    <a:pt x="12338164" y="8237537"/>
                  </a:lnTo>
                  <a:lnTo>
                    <a:pt x="12384710" y="8243925"/>
                  </a:lnTo>
                  <a:lnTo>
                    <a:pt x="12432462" y="8246097"/>
                  </a:lnTo>
                  <a:lnTo>
                    <a:pt x="16265017" y="8246097"/>
                  </a:lnTo>
                  <a:lnTo>
                    <a:pt x="16312769" y="8243925"/>
                  </a:lnTo>
                  <a:lnTo>
                    <a:pt x="16359378" y="8237537"/>
                  </a:lnTo>
                  <a:lnTo>
                    <a:pt x="16404463" y="8227123"/>
                  </a:lnTo>
                  <a:lnTo>
                    <a:pt x="16448024" y="8212874"/>
                  </a:lnTo>
                  <a:lnTo>
                    <a:pt x="16489934" y="8194954"/>
                  </a:lnTo>
                  <a:lnTo>
                    <a:pt x="16529812" y="8173580"/>
                  </a:lnTo>
                  <a:lnTo>
                    <a:pt x="16567531" y="8148929"/>
                  </a:lnTo>
                  <a:lnTo>
                    <a:pt x="16602964" y="8121180"/>
                  </a:lnTo>
                  <a:lnTo>
                    <a:pt x="16635984" y="8090535"/>
                  </a:lnTo>
                  <a:lnTo>
                    <a:pt x="16666210" y="8057172"/>
                  </a:lnTo>
                  <a:lnTo>
                    <a:pt x="16693642" y="8021282"/>
                  </a:lnTo>
                  <a:lnTo>
                    <a:pt x="16718026" y="7983042"/>
                  </a:lnTo>
                  <a:lnTo>
                    <a:pt x="16739108" y="7942656"/>
                  </a:lnTo>
                  <a:lnTo>
                    <a:pt x="16756761" y="7900302"/>
                  </a:lnTo>
                  <a:lnTo>
                    <a:pt x="16770858" y="7856169"/>
                  </a:lnTo>
                  <a:lnTo>
                    <a:pt x="16781145" y="7810436"/>
                  </a:lnTo>
                  <a:lnTo>
                    <a:pt x="16787495" y="7763319"/>
                  </a:lnTo>
                  <a:lnTo>
                    <a:pt x="16789654" y="7714970"/>
                  </a:lnTo>
                  <a:lnTo>
                    <a:pt x="16789654" y="53112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6" name="object 6"/>
          <p:cNvSpPr txBox="1"/>
          <p:nvPr/>
        </p:nvSpPr>
        <p:spPr bwMode="auto">
          <a:xfrm>
            <a:off x="346865" y="204178"/>
            <a:ext cx="323850" cy="54013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Создано</a:t>
            </a:r>
            <a:r>
              <a:rPr sz="2100" spc="-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4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30">
                <a:solidFill>
                  <a:srgbClr val="C2F86E"/>
                </a:solidFill>
                <a:latin typeface="Arial"/>
                <a:cs typeface="Arial"/>
              </a:rPr>
              <a:t>учебно-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методических</a:t>
            </a:r>
            <a:r>
              <a:rPr sz="21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комплекса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 bwMode="auto">
          <a:xfrm>
            <a:off x="1664076" y="1307147"/>
            <a:ext cx="4361815" cy="2494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endParaRPr sz="1800">
              <a:latin typeface="Arial"/>
              <a:cs typeface="Arial"/>
            </a:endParaRPr>
          </a:p>
          <a:p>
            <a:pPr marL="107314" marR="53340" indent="15875" algn="ctr">
              <a:lnSpc>
                <a:spcPct val="100000"/>
              </a:lnSpc>
              <a:defRPr/>
            </a:pP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«Семейный</a:t>
            </a:r>
            <a:r>
              <a:rPr sz="1800" b="1" spc="-6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30">
                <a:solidFill>
                  <a:srgbClr val="77923A"/>
                </a:solidFill>
                <a:latin typeface="Arial"/>
                <a:cs typeface="Arial"/>
              </a:rPr>
              <a:t>кейс-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менеджмент»</a:t>
            </a:r>
            <a:r>
              <a:rPr sz="1800" b="1" spc="50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семья</a:t>
            </a:r>
            <a:r>
              <a:rPr sz="1800" spc="-9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сопровождается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координатором, который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выстраивает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индивидуальный </a:t>
            </a:r>
            <a:r>
              <a:rPr sz="1800">
                <a:latin typeface="Arial"/>
                <a:cs typeface="Arial"/>
              </a:rPr>
              <a:t>маршрут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участия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проектах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(ателье, шахматы,</a:t>
            </a:r>
            <a:r>
              <a:rPr sz="1800" spc="-6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мероприятия</a:t>
            </a:r>
            <a:r>
              <a:rPr sz="1800" spc="-6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парка, </a:t>
            </a:r>
            <a:r>
              <a:rPr sz="1800">
                <a:latin typeface="Arial"/>
                <a:cs typeface="Arial"/>
              </a:rPr>
              <a:t>видеостудия)</a:t>
            </a:r>
            <a:r>
              <a:rPr sz="1800" spc="-9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зависимости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от</a:t>
            </a:r>
            <a:endParaRPr sz="1800">
              <a:latin typeface="Arial"/>
              <a:cs typeface="Arial"/>
            </a:endParaRPr>
          </a:p>
          <a:p>
            <a:pPr marL="12700" marR="5080" algn="ctr">
              <a:lnSpc>
                <a:spcPct val="100000"/>
              </a:lnSpc>
              <a:defRPr/>
            </a:pPr>
            <a:r>
              <a:rPr sz="1800">
                <a:latin typeface="Arial"/>
                <a:cs typeface="Arial"/>
              </a:rPr>
              <a:t>потребностей</a:t>
            </a:r>
            <a:r>
              <a:rPr sz="1800" spc="-9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и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возможностей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ребенка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50">
                <a:latin typeface="Arial"/>
                <a:cs typeface="Arial"/>
              </a:rPr>
              <a:t>и </a:t>
            </a:r>
            <a:r>
              <a:rPr sz="1800" spc="-10">
                <a:latin typeface="Arial"/>
                <a:cs typeface="Arial"/>
              </a:rPr>
              <a:t>родителей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 bwMode="auto">
          <a:xfrm>
            <a:off x="7396460" y="1306080"/>
            <a:ext cx="4878070" cy="910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000" b="1" spc="-20">
                <a:solidFill>
                  <a:srgbClr val="77923A"/>
                </a:solidFill>
                <a:latin typeface="Arial"/>
                <a:cs typeface="Arial"/>
              </a:rPr>
              <a:t>Коммуникационные</a:t>
            </a:r>
            <a:r>
              <a:rPr sz="2000" b="1" spc="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77923A"/>
                </a:solidFill>
                <a:latin typeface="Arial"/>
                <a:cs typeface="Arial"/>
              </a:rPr>
              <a:t>и</a:t>
            </a:r>
            <a:r>
              <a:rPr sz="2000" b="1" spc="2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77923A"/>
                </a:solidFill>
                <a:latin typeface="Arial"/>
                <a:cs typeface="Arial"/>
              </a:rPr>
              <a:t>мотивационные технологии</a:t>
            </a:r>
            <a:endParaRPr sz="2000">
              <a:latin typeface="Arial"/>
              <a:cs typeface="Arial"/>
            </a:endParaRPr>
          </a:p>
          <a:p>
            <a:pPr marR="635" algn="ctr">
              <a:lnSpc>
                <a:spcPct val="100000"/>
              </a:lnSpc>
              <a:spcBef>
                <a:spcPts val="10"/>
              </a:spcBef>
              <a:defRPr/>
            </a:pP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r>
              <a:rPr sz="1800" b="1" spc="-10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«История</a:t>
            </a:r>
            <a:r>
              <a:rPr sz="1800" b="1" spc="-10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успеха»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13559256" y="1284820"/>
            <a:ext cx="424053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54658" marR="445134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r>
              <a:rPr sz="1800" b="1" spc="-11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«Соучаствующее проектирование»</a:t>
            </a:r>
            <a:endParaRPr sz="1800">
              <a:latin typeface="Arial"/>
              <a:cs typeface="Arial"/>
            </a:endParaRPr>
          </a:p>
          <a:p>
            <a:pPr marL="12065" marR="5080" algn="ctr">
              <a:lnSpc>
                <a:spcPct val="100000"/>
              </a:lnSpc>
              <a:defRPr/>
            </a:pPr>
            <a:r>
              <a:rPr sz="1800">
                <a:latin typeface="Arial"/>
                <a:cs typeface="Arial"/>
              </a:rPr>
              <a:t>При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благоустройстве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площадки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парке используются</a:t>
            </a:r>
            <a:r>
              <a:rPr sz="1800" spc="-90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идеи</a:t>
            </a:r>
            <a:endParaRPr sz="1800">
              <a:latin typeface="Arial"/>
              <a:cs typeface="Arial"/>
            </a:endParaRPr>
          </a:p>
          <a:p>
            <a:pPr marL="55880" algn="ctr">
              <a:lnSpc>
                <a:spcPct val="100000"/>
              </a:lnSpc>
              <a:defRPr/>
            </a:pPr>
            <a:r>
              <a:rPr sz="1800">
                <a:latin typeface="Arial"/>
                <a:cs typeface="Arial"/>
              </a:rPr>
              <a:t>и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предложения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всех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участников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 bwMode="auto">
          <a:xfrm>
            <a:off x="6821367" y="2465387"/>
            <a:ext cx="608711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>
                <a:latin typeface="Arial"/>
                <a:cs typeface="Arial"/>
              </a:rPr>
              <a:t>Фиксация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и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публичное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позитивное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освещение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местных </a:t>
            </a:r>
            <a:r>
              <a:rPr sz="1800">
                <a:latin typeface="Arial"/>
                <a:cs typeface="Arial"/>
              </a:rPr>
              <a:t>СМИ,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социальных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сетях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достижений</a:t>
            </a:r>
            <a:endParaRPr sz="1800">
              <a:latin typeface="Arial"/>
              <a:cs typeface="Arial"/>
            </a:endParaRPr>
          </a:p>
          <a:p>
            <a:pPr marR="54610" algn="ctr">
              <a:lnSpc>
                <a:spcPct val="100000"/>
              </a:lnSpc>
              <a:defRPr/>
            </a:pPr>
            <a:r>
              <a:rPr sz="1800" spc="-10">
                <a:latin typeface="Arial"/>
                <a:cs typeface="Arial"/>
              </a:rPr>
              <a:t>участников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через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продукты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видеостудии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 bwMode="auto">
          <a:xfrm>
            <a:off x="13594521" y="2930741"/>
            <a:ext cx="423481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r>
              <a:rPr sz="1800" b="1" spc="-6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20">
                <a:solidFill>
                  <a:srgbClr val="77923A"/>
                </a:solidFill>
                <a:latin typeface="Arial"/>
                <a:cs typeface="Arial"/>
              </a:rPr>
              <a:t>«Инклюзивное</a:t>
            </a:r>
            <a:r>
              <a:rPr sz="1800" b="1" spc="-6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событие» </a:t>
            </a:r>
            <a:r>
              <a:rPr sz="1800">
                <a:latin typeface="Arial"/>
                <a:cs typeface="Arial"/>
              </a:rPr>
              <a:t>Организация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 spc="-30">
                <a:latin typeface="Arial"/>
                <a:cs typeface="Arial"/>
              </a:rPr>
              <a:t>мастер-</a:t>
            </a:r>
            <a:r>
              <a:rPr sz="1800" spc="-10">
                <a:latin typeface="Arial"/>
                <a:cs typeface="Arial"/>
              </a:rPr>
              <a:t>классов</a:t>
            </a:r>
            <a:r>
              <a:rPr sz="1800" spc="-65">
                <a:latin typeface="Arial"/>
                <a:cs typeface="Arial"/>
              </a:rPr>
              <a:t> </a:t>
            </a:r>
            <a:r>
              <a:rPr sz="1800" spc="-50">
                <a:latin typeface="Arial"/>
                <a:cs typeface="Arial"/>
              </a:rPr>
              <a:t>и </a:t>
            </a:r>
            <a:r>
              <a:rPr sz="1800">
                <a:latin typeface="Arial"/>
                <a:cs typeface="Arial"/>
              </a:rPr>
              <a:t>мероприятий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парке</a:t>
            </a:r>
            <a:r>
              <a:rPr sz="1800" spc="-4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по</a:t>
            </a:r>
            <a:endParaRPr sz="1800">
              <a:latin typeface="Arial"/>
              <a:cs typeface="Arial"/>
            </a:endParaRPr>
          </a:p>
          <a:p>
            <a:pPr marL="17780" marR="73660" algn="ctr">
              <a:lnSpc>
                <a:spcPct val="100000"/>
              </a:lnSpc>
              <a:defRPr/>
            </a:pPr>
            <a:r>
              <a:rPr sz="1800">
                <a:latin typeface="Arial"/>
                <a:cs typeface="Arial"/>
              </a:rPr>
              <a:t>принципу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универсального</a:t>
            </a:r>
            <a:r>
              <a:rPr sz="1800" spc="-8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дизайна,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где </a:t>
            </a:r>
            <a:r>
              <a:rPr sz="1800">
                <a:latin typeface="Arial"/>
                <a:cs typeface="Arial"/>
              </a:rPr>
              <a:t>каждое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активность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доступна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для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всех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 bwMode="auto">
          <a:xfrm>
            <a:off x="1608336" y="4050347"/>
            <a:ext cx="4467860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endParaRPr sz="1800">
              <a:latin typeface="Arial"/>
              <a:cs typeface="Arial"/>
            </a:endParaRPr>
          </a:p>
          <a:p>
            <a:pPr marL="597535" marR="584200" algn="ctr">
              <a:lnSpc>
                <a:spcPct val="100000"/>
              </a:lnSpc>
              <a:defRPr/>
            </a:pP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«Родительский</a:t>
            </a:r>
            <a:r>
              <a:rPr sz="1800" b="1" spc="-3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клуб</a:t>
            </a:r>
            <a:r>
              <a:rPr sz="1800" b="1" spc="-3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/</a:t>
            </a:r>
            <a:r>
              <a:rPr sz="1800" b="1" spc="-3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группа взаимопомощи»</a:t>
            </a:r>
            <a:endParaRPr sz="1800">
              <a:latin typeface="Arial"/>
              <a:cs typeface="Arial"/>
            </a:endParaRPr>
          </a:p>
          <a:p>
            <a:pPr marL="12700" marR="5080" indent="64769" algn="ctr">
              <a:lnSpc>
                <a:spcPct val="100000"/>
              </a:lnSpc>
              <a:defRPr/>
            </a:pPr>
            <a:r>
              <a:rPr sz="1800">
                <a:latin typeface="Arial"/>
                <a:cs typeface="Arial"/>
              </a:rPr>
              <a:t>создание</a:t>
            </a:r>
            <a:r>
              <a:rPr sz="1800" spc="-11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неформального</a:t>
            </a:r>
            <a:r>
              <a:rPr sz="1800" spc="-10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сообщества </a:t>
            </a:r>
            <a:r>
              <a:rPr sz="1800">
                <a:latin typeface="Arial"/>
                <a:cs typeface="Arial"/>
              </a:rPr>
              <a:t>родителей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для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обмена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опытом, эмоциональной</a:t>
            </a:r>
            <a:r>
              <a:rPr sz="1800" spc="-4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поддержки</a:t>
            </a:r>
            <a:r>
              <a:rPr sz="1800" spc="-4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и</a:t>
            </a:r>
            <a:r>
              <a:rPr sz="1800" spc="-4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совместного планирования</a:t>
            </a:r>
            <a:r>
              <a:rPr sz="1800" spc="-11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мероприятий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 bwMode="auto">
          <a:xfrm>
            <a:off x="346865" y="6021784"/>
            <a:ext cx="323850" cy="7099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 spc="-20">
                <a:solidFill>
                  <a:srgbClr val="C2F86E"/>
                </a:solidFill>
                <a:latin typeface="Arial"/>
                <a:cs typeface="Arial"/>
              </a:rPr>
              <a:t>БАЗА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 bwMode="auto">
          <a:xfrm>
            <a:off x="346865" y="6941859"/>
            <a:ext cx="323850" cy="22288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МЕТОДИЧЕСКАЯ</a:t>
            </a:r>
            <a:endParaRPr sz="21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 bwMode="auto">
          <a:xfrm>
            <a:off x="1526573" y="6244907"/>
            <a:ext cx="4633595" cy="2219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 marR="47625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r>
              <a:rPr sz="1800" b="1" spc="-8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«Совместная</a:t>
            </a:r>
            <a:r>
              <a:rPr sz="1800" b="1" spc="-8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продуктивная деятельность»</a:t>
            </a:r>
            <a:endParaRPr sz="1800">
              <a:latin typeface="Arial"/>
              <a:cs typeface="Arial"/>
            </a:endParaRPr>
          </a:p>
          <a:p>
            <a:pPr marL="12700" marR="5080" indent="1905" algn="ctr">
              <a:lnSpc>
                <a:spcPct val="100000"/>
              </a:lnSpc>
              <a:defRPr/>
            </a:pPr>
            <a:r>
              <a:rPr sz="1800" b="1" spc="-20">
                <a:solidFill>
                  <a:srgbClr val="77923A"/>
                </a:solidFill>
                <a:latin typeface="Arial"/>
                <a:cs typeface="Arial"/>
              </a:rPr>
              <a:t>(детско-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родительские</a:t>
            </a:r>
            <a:r>
              <a:rPr sz="1800" b="1" spc="1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тандемы) </a:t>
            </a:r>
            <a:r>
              <a:rPr sz="1800">
                <a:latin typeface="Arial"/>
                <a:cs typeface="Arial"/>
              </a:rPr>
              <a:t>родитель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и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ребенок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выступают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как </a:t>
            </a:r>
            <a:r>
              <a:rPr sz="1800" spc="-10">
                <a:latin typeface="Arial"/>
                <a:cs typeface="Arial"/>
              </a:rPr>
              <a:t>партнеры</a:t>
            </a:r>
            <a:r>
              <a:rPr sz="1800" spc="-6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создании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изделия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ателье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 spc="-25">
                <a:latin typeface="Arial"/>
                <a:cs typeface="Arial"/>
              </a:rPr>
              <a:t>или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6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подготовке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выступления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для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парка, </a:t>
            </a:r>
            <a:r>
              <a:rPr sz="1800">
                <a:latin typeface="Arial"/>
                <a:cs typeface="Arial"/>
              </a:rPr>
              <a:t>перестройка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от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«опеки»</a:t>
            </a:r>
            <a:r>
              <a:rPr sz="1800" spc="-40">
                <a:latin typeface="Arial"/>
                <a:cs typeface="Arial"/>
              </a:rPr>
              <a:t> </a:t>
            </a:r>
            <a:r>
              <a:rPr sz="1800" spc="-50">
                <a:latin typeface="Arial"/>
                <a:cs typeface="Arial"/>
              </a:rPr>
              <a:t>к</a:t>
            </a:r>
            <a:endParaRPr sz="1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sz="1800" spc="-10">
                <a:latin typeface="Arial"/>
                <a:cs typeface="Arial"/>
              </a:rPr>
              <a:t>«сотрудничеству»</a:t>
            </a:r>
            <a:endParaRPr sz="1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 bwMode="auto">
          <a:xfrm>
            <a:off x="7163803" y="6047905"/>
            <a:ext cx="420433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4800">
                <a:solidFill>
                  <a:srgbClr val="44344F"/>
                </a:solidFill>
                <a:latin typeface="Arial"/>
                <a:cs typeface="Arial"/>
              </a:rPr>
              <a:t>“This</a:t>
            </a:r>
            <a:r>
              <a:rPr sz="4800" spc="-12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4800">
                <a:solidFill>
                  <a:srgbClr val="44344F"/>
                </a:solidFill>
                <a:latin typeface="Arial"/>
                <a:cs typeface="Arial"/>
              </a:rPr>
              <a:t>is</a:t>
            </a:r>
            <a:r>
              <a:rPr sz="4800" spc="-11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4800" spc="-10">
                <a:solidFill>
                  <a:srgbClr val="44344F"/>
                </a:solidFill>
                <a:latin typeface="Arial"/>
                <a:cs typeface="Arial"/>
              </a:rPr>
              <a:t>another</a:t>
            </a:r>
            <a:endParaRPr sz="4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7163803" y="6706272"/>
            <a:ext cx="579882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4800">
                <a:solidFill>
                  <a:srgbClr val="44344F"/>
                </a:solidFill>
                <a:latin typeface="Arial"/>
                <a:cs typeface="Arial"/>
              </a:rPr>
              <a:t>quote</a:t>
            </a:r>
            <a:r>
              <a:rPr sz="4800" spc="-19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4800">
                <a:solidFill>
                  <a:srgbClr val="44344F"/>
                </a:solidFill>
                <a:latin typeface="Arial"/>
                <a:cs typeface="Arial"/>
              </a:rPr>
              <a:t>from</a:t>
            </a:r>
            <a:r>
              <a:rPr sz="4800" spc="-18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4800">
                <a:solidFill>
                  <a:srgbClr val="44344F"/>
                </a:solidFill>
                <a:latin typeface="Arial"/>
                <a:cs typeface="Arial"/>
              </a:rPr>
              <a:t>one</a:t>
            </a:r>
            <a:r>
              <a:rPr sz="4800" spc="-18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4800">
                <a:solidFill>
                  <a:srgbClr val="44344F"/>
                </a:solidFill>
                <a:latin typeface="Arial"/>
                <a:cs typeface="Arial"/>
              </a:rPr>
              <a:t>of</a:t>
            </a:r>
            <a:r>
              <a:rPr sz="4800" spc="-18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4800" spc="-25">
                <a:solidFill>
                  <a:srgbClr val="44344F"/>
                </a:solidFill>
                <a:latin typeface="Arial"/>
                <a:cs typeface="Arial"/>
              </a:rPr>
              <a:t>our</a:t>
            </a:r>
            <a:endParaRPr sz="4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7163803" y="7364640"/>
            <a:ext cx="18808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4800" spc="-10">
                <a:solidFill>
                  <a:srgbClr val="44344F"/>
                </a:solidFill>
                <a:latin typeface="Arial"/>
                <a:cs typeface="Arial"/>
              </a:rPr>
              <a:t>users.”</a:t>
            </a:r>
            <a:endParaRPr sz="4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 bwMode="auto">
          <a:xfrm>
            <a:off x="7163803" y="7914423"/>
            <a:ext cx="153098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800">
                <a:solidFill>
                  <a:srgbClr val="44344F"/>
                </a:solidFill>
                <a:latin typeface="Arial"/>
                <a:cs typeface="Arial"/>
              </a:rPr>
              <a:t>Jane</a:t>
            </a:r>
            <a:r>
              <a:rPr sz="2800" spc="-16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800" spc="-25">
                <a:solidFill>
                  <a:srgbClr val="44344F"/>
                </a:solidFill>
                <a:latin typeface="Arial"/>
                <a:cs typeface="Arial"/>
              </a:rPr>
              <a:t>Doe</a:t>
            </a:r>
            <a:endParaRPr sz="28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2"/>
          <a:stretch/>
        </p:blipFill>
        <p:spPr bwMode="auto">
          <a:xfrm>
            <a:off x="6603441" y="4270121"/>
            <a:ext cx="6285090" cy="4248937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 bwMode="auto">
          <a:xfrm>
            <a:off x="13443155" y="4576660"/>
            <a:ext cx="450215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28575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r>
              <a:rPr sz="1800" b="1" spc="-9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«Равный</a:t>
            </a:r>
            <a:r>
              <a:rPr sz="1800" b="1" spc="-9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—</a:t>
            </a:r>
            <a:r>
              <a:rPr sz="1800" b="1" spc="-9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равному» </a:t>
            </a:r>
            <a:r>
              <a:rPr sz="1800" spc="-10">
                <a:latin typeface="Arial"/>
                <a:cs typeface="Arial"/>
              </a:rPr>
              <a:t>Привлечение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нормотипичных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подростков-волонтеров</a:t>
            </a:r>
            <a:r>
              <a:rPr sz="1800" spc="-10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не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как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помощников</a:t>
            </a:r>
            <a:r>
              <a:rPr sz="1800" spc="-7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взрослым, </a:t>
            </a:r>
            <a:r>
              <a:rPr sz="1800">
                <a:latin typeface="Arial"/>
                <a:cs typeface="Arial"/>
              </a:rPr>
              <a:t>а</a:t>
            </a:r>
            <a:r>
              <a:rPr sz="1800" spc="5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как</a:t>
            </a:r>
            <a:r>
              <a:rPr sz="1800" spc="60">
                <a:latin typeface="Arial"/>
                <a:cs typeface="Arial"/>
              </a:rPr>
              <a:t> </a:t>
            </a:r>
            <a:r>
              <a:rPr sz="1800" spc="-30">
                <a:latin typeface="Arial"/>
                <a:cs typeface="Arial"/>
              </a:rPr>
              <a:t>наставников-</a:t>
            </a:r>
            <a:r>
              <a:rPr sz="1800" spc="-10">
                <a:latin typeface="Arial"/>
                <a:cs typeface="Arial"/>
              </a:rPr>
              <a:t>партнеров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 bwMode="auto">
          <a:xfrm>
            <a:off x="13645494" y="5948260"/>
            <a:ext cx="4068444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r>
              <a:rPr sz="1800" b="1" spc="-4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«Социальный</a:t>
            </a:r>
            <a:r>
              <a:rPr sz="1800" b="1" spc="-35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кластер» </a:t>
            </a:r>
            <a:r>
              <a:rPr sz="1800" spc="-10">
                <a:latin typeface="Arial"/>
                <a:cs typeface="Arial"/>
              </a:rPr>
              <a:t>Объединение</a:t>
            </a:r>
            <a:r>
              <a:rPr sz="1800" spc="-5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ресурсов</a:t>
            </a:r>
            <a:r>
              <a:rPr sz="1800" spc="-4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разных </a:t>
            </a:r>
            <a:r>
              <a:rPr sz="1800">
                <a:latin typeface="Arial"/>
                <a:cs typeface="Arial"/>
              </a:rPr>
              <a:t>учреждений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вокруг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единой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цели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 spc="-50">
                <a:latin typeface="Arial"/>
                <a:cs typeface="Arial"/>
              </a:rPr>
              <a:t>— </a:t>
            </a:r>
            <a:r>
              <a:rPr sz="1800">
                <a:latin typeface="Arial"/>
                <a:cs typeface="Arial"/>
              </a:rPr>
              <a:t>создания</a:t>
            </a:r>
            <a:r>
              <a:rPr sz="1800" spc="-6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инклюзивной</a:t>
            </a:r>
            <a:r>
              <a:rPr sz="1800" spc="-65">
                <a:latin typeface="Arial"/>
                <a:cs typeface="Arial"/>
              </a:rPr>
              <a:t> </a:t>
            </a:r>
            <a:r>
              <a:rPr sz="1800" spc="-20">
                <a:latin typeface="Arial"/>
                <a:cs typeface="Arial"/>
              </a:rPr>
              <a:t>среды</a:t>
            </a:r>
            <a:endParaRPr sz="1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 bwMode="auto">
          <a:xfrm>
            <a:off x="13703613" y="7319860"/>
            <a:ext cx="395224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>
                <a:solidFill>
                  <a:srgbClr val="77923A"/>
                </a:solidFill>
                <a:latin typeface="Arial"/>
                <a:cs typeface="Arial"/>
              </a:rPr>
              <a:t>Технология</a:t>
            </a:r>
            <a:r>
              <a:rPr sz="1800" b="1" spc="-110">
                <a:solidFill>
                  <a:srgbClr val="77923A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77923A"/>
                </a:solidFill>
                <a:latin typeface="Arial"/>
                <a:cs typeface="Arial"/>
              </a:rPr>
              <a:t>«Добрососедство» </a:t>
            </a:r>
            <a:r>
              <a:rPr sz="1800" spc="-10">
                <a:latin typeface="Arial"/>
                <a:cs typeface="Arial"/>
              </a:rPr>
              <a:t>Системная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работа</a:t>
            </a:r>
            <a:r>
              <a:rPr sz="1800" spc="-6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по</a:t>
            </a:r>
            <a:r>
              <a:rPr sz="1800" spc="-5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вовлечению </a:t>
            </a:r>
            <a:r>
              <a:rPr sz="1800">
                <a:latin typeface="Arial"/>
                <a:cs typeface="Arial"/>
              </a:rPr>
              <a:t>жителей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ближайших</a:t>
            </a:r>
            <a:r>
              <a:rPr sz="1800" spc="-7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домов,</a:t>
            </a:r>
            <a:r>
              <a:rPr sz="1800" spc="-80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местных предпринимателей</a:t>
            </a:r>
            <a:r>
              <a:rPr sz="1800" spc="-40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в</a:t>
            </a:r>
            <a:r>
              <a:rPr sz="1800" spc="-35">
                <a:latin typeface="Arial"/>
                <a:cs typeface="Arial"/>
              </a:rPr>
              <a:t> </a:t>
            </a:r>
            <a:r>
              <a:rPr sz="1800">
                <a:latin typeface="Arial"/>
                <a:cs typeface="Arial"/>
              </a:rPr>
              <a:t>события</a:t>
            </a:r>
            <a:r>
              <a:rPr sz="1800" spc="-35">
                <a:latin typeface="Arial"/>
                <a:cs typeface="Arial"/>
              </a:rPr>
              <a:t> </a:t>
            </a:r>
            <a:r>
              <a:rPr sz="1800" spc="-10">
                <a:latin typeface="Arial"/>
                <a:cs typeface="Arial"/>
              </a:rPr>
              <a:t>парка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10</a:t>
            </a:r>
            <a:endParaRPr sz="32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 bwMode="auto">
          <a:xfrm>
            <a:off x="1267459" y="9390088"/>
            <a:ext cx="12539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ТЕХНОЛОГИИ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РАБОТЫ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ДЕТЬМИ,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СЕМЬЕЙ,</a:t>
            </a:r>
            <a:r>
              <a:rPr sz="24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СООБЩЕСТВОМ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>
                <a:solidFill>
                  <a:srgbClr val="C2F86E"/>
                </a:solidFill>
                <a:latin typeface="Arial"/>
                <a:cs typeface="Arial"/>
              </a:rPr>
              <a:t>РАМКАХ</a:t>
            </a:r>
            <a:r>
              <a:rPr sz="2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400" spc="-10">
                <a:solidFill>
                  <a:srgbClr val="C2F86E"/>
                </a:solidFill>
                <a:latin typeface="Arial"/>
                <a:cs typeface="Arial"/>
              </a:rPr>
              <a:t>ПРАКТИКИ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 bwMode="auto">
          <a:xfrm>
            <a:off x="191708" y="404783"/>
            <a:ext cx="609600" cy="461137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R="5080" algn="r">
              <a:lnSpc>
                <a:spcPts val="2285"/>
              </a:lnSpc>
              <a:defRPr/>
            </a:pPr>
            <a:r>
              <a:rPr sz="2100" spc="-10">
                <a:solidFill>
                  <a:srgbClr val="44344F"/>
                </a:solidFill>
                <a:latin typeface="Arial"/>
                <a:cs typeface="Arial"/>
              </a:rPr>
              <a:t>МЕТОДИЧЕСКИХ</a:t>
            </a:r>
            <a:r>
              <a:rPr sz="2100" spc="-9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4344F"/>
                </a:solidFill>
                <a:latin typeface="Arial"/>
                <a:cs typeface="Arial"/>
              </a:rPr>
              <a:t>РЕКОМЕНДАЦИЙ,</a:t>
            </a:r>
            <a:endParaRPr sz="2100">
              <a:latin typeface="Arial"/>
              <a:cs typeface="Arial"/>
            </a:endParaRPr>
          </a:p>
          <a:p>
            <a:pPr marR="5080" algn="r">
              <a:lnSpc>
                <a:spcPts val="2385"/>
              </a:lnSpc>
              <a:defRPr/>
            </a:pPr>
            <a:r>
              <a:rPr sz="2100" b="1">
                <a:solidFill>
                  <a:srgbClr val="44344F"/>
                </a:solidFill>
                <a:latin typeface="Arial"/>
                <a:cs typeface="Arial"/>
              </a:rPr>
              <a:t>24</a:t>
            </a:r>
            <a:r>
              <a:rPr sz="2100" b="1" spc="-7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4344F"/>
                </a:solidFill>
                <a:latin typeface="Arial"/>
                <a:cs typeface="Arial"/>
              </a:rPr>
              <a:t>ВИДЕО</a:t>
            </a:r>
            <a:r>
              <a:rPr sz="2100" spc="-7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4344F"/>
                </a:solidFill>
                <a:latin typeface="Arial"/>
                <a:cs typeface="Arial"/>
              </a:rPr>
              <a:t>ЗАНИЯТИЙ</a:t>
            </a:r>
            <a:endParaRPr sz="2100">
              <a:latin typeface="Arial"/>
              <a:cs typeface="Arial"/>
            </a:endParaRPr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 bwMode="auto">
          <a:prstGeom prst="rect">
            <a:avLst/>
          </a:prstGeom>
        </p:spPr>
        <p:txBody>
          <a:bodyPr vert="horz" wrap="square" lIns="0" tIns="68576" rIns="0" bIns="0" rtlCol="0">
            <a:spAutoFit/>
          </a:bodyPr>
          <a:lstStyle/>
          <a:p>
            <a:pPr marL="3035935">
              <a:lnSpc>
                <a:spcPct val="100000"/>
              </a:lnSpc>
              <a:spcBef>
                <a:spcPts val="100"/>
              </a:spcBef>
              <a:defRPr/>
            </a:pPr>
            <a:r>
              <a:rPr/>
              <a:t>МОБИЛЬНОЕ</a:t>
            </a:r>
            <a:r>
              <a:rPr spc="-150"/>
              <a:t> </a:t>
            </a:r>
            <a:r>
              <a:rPr/>
              <a:t>ПРИЛОЖЕНИЕ</a:t>
            </a:r>
            <a:r>
              <a:rPr spc="-150"/>
              <a:t> </a:t>
            </a:r>
            <a:r>
              <a:rPr/>
              <a:t>«МИР</a:t>
            </a:r>
            <a:r>
              <a:rPr spc="-150"/>
              <a:t> </a:t>
            </a:r>
            <a:r>
              <a:rPr spc="-10"/>
              <a:t>ВОЗМОЖНОСТЕЙ»</a:t>
            </a:r>
            <a:endParaRPr/>
          </a:p>
        </p:txBody>
      </p:sp>
      <p:sp>
        <p:nvSpPr>
          <p:cNvPr id="4" name="object 4"/>
          <p:cNvSpPr txBox="1"/>
          <p:nvPr/>
        </p:nvSpPr>
        <p:spPr bwMode="auto">
          <a:xfrm>
            <a:off x="5799585" y="1072465"/>
            <a:ext cx="11686540" cy="5263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100" b="1" spc="-10">
                <a:solidFill>
                  <a:srgbClr val="44344F"/>
                </a:solidFill>
                <a:latin typeface="Arial"/>
                <a:cs typeface="Arial"/>
              </a:rPr>
              <a:t>ИНСТРУМЕНТ</a:t>
            </a:r>
            <a:r>
              <a:rPr sz="2100" b="1" spc="-10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44344F"/>
                </a:solidFill>
                <a:latin typeface="Arial"/>
                <a:cs typeface="Arial"/>
              </a:rPr>
              <a:t>ДЛЯ</a:t>
            </a:r>
            <a:r>
              <a:rPr sz="2100" b="1" spc="-9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44344F"/>
                </a:solidFill>
                <a:latin typeface="Arial"/>
                <a:cs typeface="Arial"/>
              </a:rPr>
              <a:t>РАЗВИТИЯ,</a:t>
            </a:r>
            <a:r>
              <a:rPr sz="2100" b="1" spc="-10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44344F"/>
                </a:solidFill>
                <a:latin typeface="Arial"/>
                <a:cs typeface="Arial"/>
              </a:rPr>
              <a:t>ДОСУГА</a:t>
            </a:r>
            <a:r>
              <a:rPr sz="2100" b="1" spc="95">
                <a:solidFill>
                  <a:srgbClr val="44344F"/>
                </a:solidFill>
                <a:latin typeface="Arial"/>
                <a:cs typeface="Arial"/>
              </a:rPr>
              <a:t>  </a:t>
            </a:r>
            <a:r>
              <a:rPr sz="2100" b="1">
                <a:solidFill>
                  <a:srgbClr val="44344F"/>
                </a:solidFill>
                <a:latin typeface="Arial"/>
                <a:cs typeface="Arial"/>
              </a:rPr>
              <a:t>И</a:t>
            </a:r>
            <a:r>
              <a:rPr sz="2100" b="1" spc="-85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44344F"/>
                </a:solidFill>
                <a:latin typeface="Arial"/>
                <a:cs typeface="Arial"/>
              </a:rPr>
              <a:t>ПРОФЕССИОНАЛЬНОГО</a:t>
            </a:r>
            <a:r>
              <a:rPr sz="2100" b="1" spc="-8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44344F"/>
                </a:solidFill>
                <a:latin typeface="Arial"/>
                <a:cs typeface="Arial"/>
              </a:rPr>
              <a:t>ОРИЕНТИРОВАНИЯ</a:t>
            </a:r>
            <a:endParaRPr sz="2100">
              <a:latin typeface="Arial"/>
              <a:cs typeface="Arial"/>
            </a:endParaRPr>
          </a:p>
          <a:p>
            <a:pPr marL="337820" marR="251460" algn="ctr">
              <a:lnSpc>
                <a:spcPct val="100000"/>
              </a:lnSpc>
              <a:spcBef>
                <a:spcPts val="2400"/>
              </a:spcBef>
              <a:defRPr/>
            </a:pP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Готовые</a:t>
            </a:r>
            <a:r>
              <a:rPr sz="2000" b="1" spc="-10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инструкции</a:t>
            </a:r>
            <a:r>
              <a:rPr sz="2000" b="1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по</a:t>
            </a:r>
            <a:r>
              <a:rPr sz="2000" b="1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созданию</a:t>
            </a:r>
            <a:r>
              <a:rPr sz="2000" b="1" spc="-10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изделий</a:t>
            </a:r>
            <a:r>
              <a:rPr sz="2000" b="1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→</a:t>
            </a:r>
            <a:r>
              <a:rPr sz="2000" b="1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развитие</a:t>
            </a:r>
            <a:r>
              <a:rPr sz="2000" b="1" spc="-10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моторики</a:t>
            </a:r>
            <a:r>
              <a:rPr sz="2000" b="1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ребенка</a:t>
            </a:r>
            <a:r>
              <a:rPr sz="2000" b="1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+</a:t>
            </a:r>
            <a:r>
              <a:rPr sz="2000" b="1" spc="-10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совместное творчество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  <a:defRPr/>
            </a:pPr>
            <a:endParaRPr sz="2000">
              <a:latin typeface="Arial"/>
              <a:cs typeface="Arial"/>
            </a:endParaRPr>
          </a:p>
          <a:p>
            <a:pPr marL="370205" marR="285750" algn="ctr">
              <a:lnSpc>
                <a:spcPct val="100000"/>
              </a:lnSpc>
              <a:defRPr/>
            </a:pP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Готовые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программы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карты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диагностики</a:t>
            </a:r>
            <a:r>
              <a:rPr sz="2000" b="1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→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стандартизация</a:t>
            </a:r>
            <a:r>
              <a:rPr sz="2000" b="1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эффективность</a:t>
            </a:r>
            <a:r>
              <a:rPr sz="2000" b="1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работы </a:t>
            </a:r>
            <a:r>
              <a:rPr sz="2000" b="1" spc="-25">
                <a:solidFill>
                  <a:srgbClr val="001F5F"/>
                </a:solidFill>
                <a:latin typeface="Arial"/>
                <a:cs typeface="Arial"/>
              </a:rPr>
              <a:t>Мастер-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классы</a:t>
            </a:r>
            <a:r>
              <a:rPr sz="2000" b="1" spc="-4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3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20">
                <a:solidFill>
                  <a:srgbClr val="001F5F"/>
                </a:solidFill>
                <a:latin typeface="Arial"/>
                <a:cs typeface="Arial"/>
              </a:rPr>
              <a:t>игры</a:t>
            </a:r>
            <a:endParaRPr sz="2000">
              <a:latin typeface="Arial"/>
              <a:cs typeface="Arial"/>
            </a:endParaRPr>
          </a:p>
          <a:p>
            <a:pPr marL="3532504" marR="3443604" algn="ctr">
              <a:lnSpc>
                <a:spcPct val="100000"/>
              </a:lnSpc>
              <a:defRPr/>
            </a:pP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Практические</a:t>
            </a:r>
            <a:r>
              <a:rPr sz="2000" b="1" spc="-7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навыки</a:t>
            </a:r>
            <a:r>
              <a:rPr sz="2000" b="1" spc="-6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для</a:t>
            </a:r>
            <a:r>
              <a:rPr sz="2000" b="1" spc="-6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родителей Консультации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7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ранняя</a:t>
            </a:r>
            <a:r>
              <a:rPr sz="2000" b="1" spc="-10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помощь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0"/>
              </a:spcBef>
              <a:defRPr/>
            </a:pPr>
            <a:endParaRPr sz="2000">
              <a:latin typeface="Arial"/>
              <a:cs typeface="Arial"/>
            </a:endParaRPr>
          </a:p>
          <a:p>
            <a:pPr marL="3810" algn="ctr">
              <a:lnSpc>
                <a:spcPct val="100000"/>
              </a:lnSpc>
              <a:defRPr/>
            </a:pPr>
            <a:r>
              <a:rPr sz="2100" b="1">
                <a:latin typeface="Arial"/>
                <a:cs typeface="Arial"/>
              </a:rPr>
              <a:t>КЛЮЧЕВЫЕ</a:t>
            </a:r>
            <a:r>
              <a:rPr sz="2100" b="1" spc="-100">
                <a:latin typeface="Arial"/>
                <a:cs typeface="Arial"/>
              </a:rPr>
              <a:t> </a:t>
            </a:r>
            <a:r>
              <a:rPr sz="2100" b="1" spc="-10">
                <a:latin typeface="Arial"/>
                <a:cs typeface="Arial"/>
              </a:rPr>
              <a:t>ПРЕИМУЩЕСТВА</a:t>
            </a:r>
            <a:endParaRPr sz="2100">
              <a:latin typeface="Arial"/>
              <a:cs typeface="Arial"/>
            </a:endParaRPr>
          </a:p>
          <a:p>
            <a:pPr marL="5080" algn="ctr">
              <a:lnSpc>
                <a:spcPct val="100000"/>
              </a:lnSpc>
              <a:defRPr/>
            </a:pPr>
            <a:r>
              <a:rPr sz="2000" b="1" spc="-10">
                <a:latin typeface="Arial"/>
                <a:cs typeface="Arial"/>
              </a:rPr>
              <a:t>Масштабируемость</a:t>
            </a:r>
            <a:endParaRPr sz="2000">
              <a:latin typeface="Arial"/>
              <a:cs typeface="Arial"/>
            </a:endParaRPr>
          </a:p>
          <a:p>
            <a:pPr marL="1757045" marR="1668780" algn="ctr">
              <a:lnSpc>
                <a:spcPct val="100000"/>
              </a:lnSpc>
              <a:defRPr/>
            </a:pP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Методика</a:t>
            </a:r>
            <a:r>
              <a:rPr sz="2000" b="1" spc="-8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доступна</a:t>
            </a:r>
            <a:r>
              <a:rPr sz="2000" b="1" spc="-8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всем,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даже</a:t>
            </a:r>
            <a:r>
              <a:rPr sz="2000" b="1" spc="-8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в</a:t>
            </a:r>
            <a:r>
              <a:rPr sz="2000" b="1" spc="-7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отдаленных</a:t>
            </a:r>
            <a:r>
              <a:rPr sz="2000" b="1" spc="55">
                <a:solidFill>
                  <a:srgbClr val="001F5F"/>
                </a:solidFill>
                <a:latin typeface="Arial"/>
                <a:cs typeface="Arial"/>
              </a:rPr>
              <a:t> 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от</a:t>
            </a:r>
            <a:r>
              <a:rPr sz="2000" b="1" spc="-9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Центра</a:t>
            </a:r>
            <a:r>
              <a:rPr sz="2000" b="1" spc="-10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районах </a:t>
            </a:r>
            <a:r>
              <a:rPr sz="2000" b="1" spc="-10">
                <a:latin typeface="Arial"/>
                <a:cs typeface="Arial"/>
              </a:rPr>
              <a:t>Устойчивость</a:t>
            </a:r>
            <a:endParaRPr sz="2000">
              <a:latin typeface="Arial"/>
              <a:cs typeface="Arial"/>
            </a:endParaRPr>
          </a:p>
          <a:p>
            <a:pPr marL="2171700" marR="2084070" algn="ctr">
              <a:lnSpc>
                <a:spcPct val="100000"/>
              </a:lnSpc>
              <a:defRPr/>
            </a:pP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Поддержка</a:t>
            </a:r>
            <a:r>
              <a:rPr sz="2000" b="1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продолжается</a:t>
            </a:r>
            <a:r>
              <a:rPr sz="2000" b="1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после</a:t>
            </a:r>
            <a:r>
              <a:rPr sz="2000" b="1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окончания</a:t>
            </a:r>
            <a:r>
              <a:rPr sz="2000" b="1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очных</a:t>
            </a:r>
            <a:r>
              <a:rPr sz="2000" b="1" spc="-9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занятий </a:t>
            </a:r>
            <a:r>
              <a:rPr sz="2000" b="1" spc="-10">
                <a:latin typeface="Arial"/>
                <a:cs typeface="Arial"/>
              </a:rPr>
              <a:t>Эффективность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Сокращает</a:t>
            </a:r>
            <a:r>
              <a:rPr sz="2000" b="1" spc="-8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время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на</a:t>
            </a:r>
            <a:r>
              <a:rPr sz="2000" b="1" spc="-8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подготовку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специалистов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и</a:t>
            </a:r>
            <a:r>
              <a:rPr sz="2000" b="1" spc="-8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>
                <a:solidFill>
                  <a:srgbClr val="001F5F"/>
                </a:solidFill>
                <a:latin typeface="Arial"/>
                <a:cs typeface="Arial"/>
              </a:rPr>
              <a:t>усиливает</a:t>
            </a:r>
            <a:r>
              <a:rPr sz="2000" b="1" spc="-8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самостоятельность</a:t>
            </a:r>
            <a:r>
              <a:rPr sz="2000" b="1" spc="-85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000" b="1" spc="-10">
                <a:solidFill>
                  <a:srgbClr val="001F5F"/>
                </a:solidFill>
                <a:latin typeface="Arial"/>
                <a:cs typeface="Arial"/>
              </a:rPr>
              <a:t>семьи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 bwMode="auto">
          <a:xfrm>
            <a:off x="227968" y="6859338"/>
            <a:ext cx="774065" cy="213042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 spc="-10">
                <a:solidFill>
                  <a:srgbClr val="44344F"/>
                </a:solidFill>
                <a:latin typeface="Arial"/>
                <a:cs typeface="Arial"/>
              </a:rPr>
              <a:t>ЦИФРОВЫЕ</a:t>
            </a:r>
            <a:endParaRPr sz="2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25"/>
              </a:spcBef>
              <a:defRPr/>
            </a:pPr>
            <a:r>
              <a:rPr sz="2100" spc="-10">
                <a:solidFill>
                  <a:srgbClr val="44344F"/>
                </a:solidFill>
                <a:latin typeface="Arial"/>
                <a:cs typeface="Arial"/>
              </a:rPr>
              <a:t>ТЕХНОЛОГИИ</a:t>
            </a:r>
            <a:r>
              <a:rPr sz="3100" b="1" spc="-15" baseline="30000">
                <a:solidFill>
                  <a:srgbClr val="44344F"/>
                </a:solidFill>
                <a:latin typeface="Arial"/>
                <a:cs typeface="Arial"/>
              </a:rPr>
              <a:t>62</a:t>
            </a:r>
            <a:endParaRPr sz="3100" baseline="300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 bwMode="auto">
          <a:xfrm>
            <a:off x="0" y="425884"/>
            <a:ext cx="16747489" cy="9016365"/>
            <a:chOff x="0" y="425884"/>
            <a:chExt cx="16747489" cy="9016365"/>
          </a:xfrm>
        </p:grpSpPr>
        <p:pic>
          <p:nvPicPr>
            <p:cNvPr id="7" name="object 7"/>
            <p:cNvPicPr/>
            <p:nvPr/>
          </p:nvPicPr>
          <p:blipFill>
            <a:blip r:embed="rId2"/>
            <a:stretch/>
          </p:blipFill>
          <p:spPr bwMode="auto">
            <a:xfrm>
              <a:off x="14501113" y="6621398"/>
              <a:ext cx="2246134" cy="243032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/>
            <a:stretch/>
          </p:blipFill>
          <p:spPr bwMode="auto">
            <a:xfrm>
              <a:off x="0" y="425884"/>
              <a:ext cx="9100210" cy="901616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/>
            <a:stretch/>
          </p:blipFill>
          <p:spPr bwMode="auto">
            <a:xfrm>
              <a:off x="10490147" y="6552107"/>
              <a:ext cx="2310168" cy="2499601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44344F"/>
                </a:solidFill>
                <a:latin typeface="Arial"/>
                <a:cs typeface="Arial"/>
              </a:rPr>
              <a:t>11</a:t>
            </a:r>
            <a:endParaRPr sz="3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 bwMode="auto">
          <a:xfrm>
            <a:off x="1765871" y="9634918"/>
            <a:ext cx="640715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 spc="-10">
                <a:solidFill>
                  <a:srgbClr val="44344F"/>
                </a:solidFill>
                <a:latin typeface="Arial"/>
                <a:cs typeface="Arial"/>
              </a:rPr>
              <a:t>ДОСТУПНОСТЬ</a:t>
            </a:r>
            <a:r>
              <a:rPr sz="2100" spc="-7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4344F"/>
                </a:solidFill>
                <a:latin typeface="Arial"/>
                <a:cs typeface="Arial"/>
              </a:rPr>
              <a:t>И</a:t>
            </a:r>
            <a:r>
              <a:rPr sz="2100" spc="-7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4344F"/>
                </a:solidFill>
                <a:latin typeface="Arial"/>
                <a:cs typeface="Arial"/>
              </a:rPr>
              <a:t>НЕПРЕРЫВНОСТЬ</a:t>
            </a:r>
            <a:r>
              <a:rPr sz="2100" spc="-6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44344F"/>
                </a:solidFill>
                <a:latin typeface="Arial"/>
                <a:cs typeface="Arial"/>
              </a:rPr>
              <a:t>В</a:t>
            </a:r>
            <a:r>
              <a:rPr sz="2100" spc="-70">
                <a:solidFill>
                  <a:srgbClr val="44344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44344F"/>
                </a:solidFill>
                <a:latin typeface="Arial"/>
                <a:cs typeface="Arial"/>
              </a:rPr>
              <a:t>КАРМАНЕ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 bwMode="auto">
          <a:xfrm>
            <a:off x="0" y="0"/>
            <a:ext cx="18288000" cy="10287000"/>
            <a:chOff x="0" y="0"/>
            <a:chExt cx="18288000" cy="10287000"/>
          </a:xfrm>
        </p:grpSpPr>
        <p:sp>
          <p:nvSpPr>
            <p:cNvPr id="3" name="object 3"/>
            <p:cNvSpPr/>
            <p:nvPr/>
          </p:nvSpPr>
          <p:spPr bwMode="auto">
            <a:xfrm flipH="1">
              <a:off x="1009649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</p:grpSp>
      <p:sp>
        <p:nvSpPr>
          <p:cNvPr id="6" name="object 6"/>
          <p:cNvSpPr txBox="1"/>
          <p:nvPr/>
        </p:nvSpPr>
        <p:spPr bwMode="auto">
          <a:xfrm>
            <a:off x="318684" y="369270"/>
            <a:ext cx="323850" cy="108585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2025</a:t>
            </a:r>
            <a:r>
              <a:rPr sz="21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25">
                <a:solidFill>
                  <a:srgbClr val="C2F86E"/>
                </a:solidFill>
                <a:latin typeface="Arial"/>
                <a:cs typeface="Arial"/>
              </a:rPr>
              <a:t>год</a:t>
            </a:r>
            <a:endParaRPr sz="21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 bwMode="auto">
          <a:xfrm>
            <a:off x="1146397" y="348999"/>
            <a:ext cx="6875145" cy="1382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2880" algn="ctr">
              <a:lnSpc>
                <a:spcPts val="2385"/>
              </a:lnSpc>
              <a:spcBef>
                <a:spcPts val="100"/>
              </a:spcBef>
              <a:defRPr/>
            </a:pP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территории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Центра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созданы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ts val="3345"/>
              </a:lnSpc>
              <a:defRPr/>
            </a:pPr>
            <a:r>
              <a:rPr sz="2800" b="1" spc="-25">
                <a:solidFill>
                  <a:srgbClr val="C2F86E"/>
                </a:solidFill>
                <a:latin typeface="Arial"/>
                <a:cs typeface="Arial"/>
              </a:rPr>
              <a:t>4</a:t>
            </a:r>
            <a:r>
              <a:rPr sz="2800" b="1" spc="-2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ПОСТОЯННО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C2F86E"/>
                </a:solidFill>
                <a:latin typeface="Arial"/>
                <a:cs typeface="Arial"/>
              </a:rPr>
              <a:t>ДЕЙСТВУЮЩИЕ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ИНКЛЮЗИВНЫЕ</a:t>
            </a:r>
            <a:endParaRPr sz="2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5"/>
              </a:spcBef>
              <a:defRPr/>
            </a:pP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ПЛОЩАДКИ:</a:t>
            </a:r>
            <a:r>
              <a:rPr sz="2100" spc="-1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ателье</a:t>
            </a:r>
            <a:r>
              <a:rPr sz="20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«Радуга»,</a:t>
            </a:r>
            <a:r>
              <a:rPr sz="2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видеостудия</a:t>
            </a:r>
            <a:r>
              <a:rPr sz="20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«Свой</a:t>
            </a:r>
            <a:r>
              <a:rPr sz="2000" spc="-10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среди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своих»,</a:t>
            </a:r>
            <a:r>
              <a:rPr sz="2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шахматный</a:t>
            </a:r>
            <a:r>
              <a:rPr sz="20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клуб</a:t>
            </a:r>
            <a:r>
              <a:rPr sz="2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«Ладья»,</a:t>
            </a:r>
            <a:r>
              <a:rPr sz="20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площадка</a:t>
            </a:r>
            <a:r>
              <a:rPr sz="2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«Наш</a:t>
            </a:r>
            <a:r>
              <a:rPr sz="20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парк».</a:t>
            </a:r>
            <a:endParaRPr sz="2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 bwMode="auto">
          <a:xfrm>
            <a:off x="9222739" y="654732"/>
            <a:ext cx="1060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800" spc="-50">
                <a:solidFill>
                  <a:srgbClr val="FFFFFF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10137140" y="380411"/>
            <a:ext cx="6744333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1615">
              <a:lnSpc>
                <a:spcPct val="100000"/>
              </a:lnSpc>
              <a:spcBef>
                <a:spcPts val="100"/>
              </a:spcBef>
              <a:defRPr/>
            </a:pPr>
            <a:r>
              <a:rPr sz="1800" b="1" spc="-10">
                <a:solidFill>
                  <a:srgbClr val="FFFFFF"/>
                </a:solidFill>
                <a:latin typeface="Arial"/>
                <a:cs typeface="Arial"/>
              </a:rPr>
              <a:t>Психологическое</a:t>
            </a:r>
            <a:r>
              <a:rPr sz="18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FFFFFF"/>
                </a:solidFill>
                <a:latin typeface="Arial"/>
                <a:cs typeface="Arial"/>
              </a:rPr>
              <a:t>благополучие</a:t>
            </a:r>
            <a:r>
              <a:rPr sz="18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8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FFFFFF"/>
                </a:solidFill>
                <a:latin typeface="Arial"/>
                <a:cs typeface="Arial"/>
              </a:rPr>
              <a:t>снижение</a:t>
            </a:r>
            <a:r>
              <a:rPr sz="18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10">
                <a:solidFill>
                  <a:srgbClr val="FFFFFF"/>
                </a:solidFill>
                <a:latin typeface="Arial"/>
                <a:cs typeface="Arial"/>
              </a:rPr>
              <a:t>тревожности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defRPr/>
            </a:pP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8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детей:</a:t>
            </a:r>
            <a:r>
              <a:rPr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рост</a:t>
            </a:r>
            <a:r>
              <a:rPr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самооценки</a:t>
            </a:r>
            <a:r>
              <a:rPr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(по</a:t>
            </a:r>
            <a:r>
              <a:rPr sz="1800" spc="-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методике</a:t>
            </a:r>
            <a:r>
              <a:rPr sz="1800" spc="-20">
                <a:solidFill>
                  <a:srgbClr val="FFFFFF"/>
                </a:solidFill>
                <a:latin typeface="Arial"/>
                <a:cs typeface="Arial"/>
              </a:rPr>
              <a:t> Дембо-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Рубинштейн)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 bwMode="auto">
          <a:xfrm>
            <a:off x="9222739" y="929051"/>
            <a:ext cx="86048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defRPr/>
            </a:pP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зафиксирован</a:t>
            </a:r>
            <a:r>
              <a:rPr sz="1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82%</a:t>
            </a:r>
            <a:r>
              <a:rPr sz="1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участников.</a:t>
            </a:r>
            <a:r>
              <a:rPr sz="1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Уровень</a:t>
            </a:r>
            <a:r>
              <a:rPr sz="1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ситуативной</a:t>
            </a:r>
            <a:r>
              <a:rPr sz="1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тревожности</a:t>
            </a:r>
            <a:r>
              <a:rPr sz="18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снизился</a:t>
            </a:r>
            <a:r>
              <a:rPr sz="18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25">
                <a:solidFill>
                  <a:srgbClr val="FFFFFF"/>
                </a:solidFill>
                <a:latin typeface="Arial"/>
                <a:cs typeface="Arial"/>
              </a:rPr>
              <a:t>на </a:t>
            </a:r>
            <a:r>
              <a:rPr sz="1800" spc="-20">
                <a:solidFill>
                  <a:srgbClr val="FFFFFF"/>
                </a:solidFill>
                <a:latin typeface="Arial"/>
                <a:cs typeface="Arial"/>
              </a:rPr>
              <a:t>65%.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 bwMode="auto">
          <a:xfrm>
            <a:off x="9222739" y="1477695"/>
            <a:ext cx="8112125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13130">
              <a:lnSpc>
                <a:spcPct val="100000"/>
              </a:lnSpc>
              <a:spcBef>
                <a:spcPts val="100"/>
              </a:spcBef>
              <a:buChar char="•"/>
              <a:tabLst>
                <a:tab pos="925830" algn="l"/>
              </a:tabLst>
              <a:defRPr/>
            </a:pP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родителей:</a:t>
            </a:r>
            <a:r>
              <a:rPr sz="1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уровень</a:t>
            </a:r>
            <a:r>
              <a:rPr sz="1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эмоционального</a:t>
            </a:r>
            <a:r>
              <a:rPr sz="1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выгорания</a:t>
            </a:r>
            <a:r>
              <a:rPr sz="1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(опросник</a:t>
            </a:r>
            <a:r>
              <a:rPr sz="18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Бойко)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снизился</a:t>
            </a:r>
            <a:r>
              <a:rPr sz="1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58%.</a:t>
            </a:r>
            <a:r>
              <a:rPr sz="1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94%</a:t>
            </a:r>
            <a:r>
              <a:rPr sz="1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родителей</a:t>
            </a:r>
            <a:r>
              <a:rPr sz="1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отметили</a:t>
            </a:r>
            <a:r>
              <a:rPr sz="18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уменьшение</a:t>
            </a:r>
            <a:r>
              <a:rPr sz="1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чувства</a:t>
            </a:r>
            <a:r>
              <a:rPr sz="1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>
                <a:solidFill>
                  <a:srgbClr val="FFFFFF"/>
                </a:solidFill>
                <a:latin typeface="Arial"/>
                <a:cs typeface="Arial"/>
              </a:rPr>
              <a:t>вины</a:t>
            </a:r>
            <a:r>
              <a:rPr sz="18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spc="-50">
                <a:solidFill>
                  <a:srgbClr val="FFFFFF"/>
                </a:solidFill>
                <a:latin typeface="Arial"/>
                <a:cs typeface="Arial"/>
              </a:rPr>
              <a:t>и </a:t>
            </a:r>
            <a:r>
              <a:rPr sz="1800" spc="-10">
                <a:solidFill>
                  <a:srgbClr val="FFFFFF"/>
                </a:solidFill>
                <a:latin typeface="Arial"/>
                <a:cs typeface="Arial"/>
              </a:rPr>
              <a:t>безысходности.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 bwMode="auto">
          <a:xfrm>
            <a:off x="304003" y="1975751"/>
            <a:ext cx="323850" cy="697230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КОЛИЧЕСТВЕННЫЕ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21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КАЧЕСТВЕННЫЕ</a:t>
            </a:r>
            <a:r>
              <a:rPr sz="21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РЕЗУЛЬТАТЫ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 bwMode="auto">
          <a:xfrm>
            <a:off x="1146396" y="2011197"/>
            <a:ext cx="6092825" cy="1275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defRPr/>
            </a:pP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Сельский</a:t>
            </a:r>
            <a:r>
              <a:rPr sz="20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парк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вместе</a:t>
            </a:r>
            <a:r>
              <a:rPr sz="20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прилегающей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территорией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(магазин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Пятерочка,</a:t>
            </a:r>
            <a:r>
              <a:rPr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школьный</a:t>
            </a:r>
            <a:r>
              <a:rPr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двор</a:t>
            </a:r>
            <a:r>
              <a:rPr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)</a:t>
            </a:r>
            <a:r>
              <a:rPr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0">
                <a:solidFill>
                  <a:srgbClr val="FFFFFF"/>
                </a:solidFill>
                <a:latin typeface="Arial"/>
                <a:cs typeface="Arial"/>
              </a:rPr>
              <a:t>стал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ОФИЦИАЛЬНО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ПРИЗНАННОЙ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ИНКЛЮЗИВНОЙ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ЗОНОЙ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21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НАСЕЛЕННОМ</a:t>
            </a:r>
            <a:r>
              <a:rPr sz="21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ПУНКТЕ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 bwMode="auto">
          <a:xfrm>
            <a:off x="1145767" y="3565144"/>
            <a:ext cx="6983730" cy="5710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3335" marR="5080" indent="-635" algn="just">
              <a:lnSpc>
                <a:spcPct val="100000"/>
              </a:lnSpc>
              <a:spcBef>
                <a:spcPts val="100"/>
              </a:spcBef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420</a:t>
            </a:r>
            <a:r>
              <a:rPr sz="2100" b="1" spc="2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ДЕТЕЙ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20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подростков</a:t>
            </a:r>
            <a:r>
              <a:rPr sz="20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молодых</a:t>
            </a:r>
            <a:r>
              <a:rPr sz="20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людей</a:t>
            </a:r>
            <a:r>
              <a:rPr sz="20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20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ОВЗ,</a:t>
            </a:r>
            <a:r>
              <a:rPr sz="2000" spc="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spc="2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также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членов</a:t>
            </a:r>
            <a:r>
              <a:rPr sz="2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их</a:t>
            </a:r>
            <a:r>
              <a:rPr sz="2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семей</a:t>
            </a:r>
            <a:r>
              <a:rPr sz="20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вовлечены</a:t>
            </a:r>
            <a:r>
              <a:rPr sz="2000" spc="-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000" spc="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деятельность</a:t>
            </a:r>
            <a:r>
              <a:rPr sz="2000" spc="-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инклюзивных площадок</a:t>
            </a:r>
            <a:endParaRPr sz="2000">
              <a:latin typeface="Arial"/>
              <a:cs typeface="Arial"/>
            </a:endParaRPr>
          </a:p>
          <a:p>
            <a:pPr marL="12700" marR="209550" indent="-635" algn="just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1241</a:t>
            </a:r>
            <a:r>
              <a:rPr sz="2100" b="1" spc="-1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ЖИТЕЛЕЙ СЕЛА</a:t>
            </a:r>
            <a:r>
              <a:rPr sz="2100" spc="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стали участниками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инклюзивных мероприятий</a:t>
            </a:r>
            <a:endParaRPr sz="2000">
              <a:latin typeface="Arial"/>
              <a:cs typeface="Arial"/>
            </a:endParaRPr>
          </a:p>
          <a:p>
            <a:pPr marL="12700" algn="just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4347</a:t>
            </a:r>
            <a:r>
              <a:rPr sz="2100" b="1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ЗАНЯТИЙ</a:t>
            </a:r>
            <a:r>
              <a:rPr sz="2100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консультаций</a:t>
            </a:r>
            <a:endParaRPr sz="2000">
              <a:latin typeface="Arial"/>
              <a:cs typeface="Arial"/>
            </a:endParaRPr>
          </a:p>
          <a:p>
            <a:pPr marL="13335" marR="534670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15</a:t>
            </a:r>
            <a:r>
              <a:rPr sz="2100" b="1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МЕРОПРИЯТИЙ</a:t>
            </a:r>
            <a:r>
              <a:rPr sz="2100" spc="4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парке</a:t>
            </a:r>
            <a:r>
              <a:rPr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магазине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Пятерочка</a:t>
            </a:r>
            <a:r>
              <a:rPr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25">
                <a:solidFill>
                  <a:srgbClr val="FFFFFF"/>
                </a:solidFill>
                <a:latin typeface="Arial"/>
                <a:cs typeface="Arial"/>
              </a:rPr>
              <a:t>(5 </a:t>
            </a:r>
            <a:r>
              <a:rPr sz="2000" spc="-20">
                <a:solidFill>
                  <a:srgbClr val="FFFFFF"/>
                </a:solidFill>
                <a:latin typeface="Arial"/>
                <a:cs typeface="Arial"/>
              </a:rPr>
              <a:t>мастер-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классов,</a:t>
            </a:r>
            <a:r>
              <a:rPr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8</a:t>
            </a:r>
            <a:r>
              <a:rPr sz="2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акций,</a:t>
            </a:r>
            <a:r>
              <a:rPr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выставка,</a:t>
            </a:r>
            <a:r>
              <a:rPr sz="20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20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фестиваль)</a:t>
            </a:r>
            <a:endParaRPr sz="2000">
              <a:latin typeface="Arial"/>
              <a:cs typeface="Arial"/>
            </a:endParaRPr>
          </a:p>
          <a:p>
            <a:pPr marL="13335" marR="709930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24</a:t>
            </a:r>
            <a:r>
              <a:rPr sz="2100" b="1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ВИДЕОЗАНЯТИЙ</a:t>
            </a:r>
            <a:r>
              <a:rPr sz="21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методических</a:t>
            </a:r>
            <a:r>
              <a:rPr sz="20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рекомендаций </a:t>
            </a: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38</a:t>
            </a:r>
            <a:r>
              <a:rPr sz="2100" b="1" spc="-1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МЕТОДИЧЕСКИХ РЕКОМЕНДАЦИЙ,,ПРЕЗЕНТАЦИЙ,,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БУКЛЕТОВ</a:t>
            </a:r>
            <a:endParaRPr sz="21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8</a:t>
            </a:r>
            <a:r>
              <a:rPr sz="2100" b="1" spc="-5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ПУБЛИКАЦИЙ</a:t>
            </a:r>
            <a:r>
              <a:rPr sz="2100" spc="-5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25">
                <a:solidFill>
                  <a:srgbClr val="C2F86E"/>
                </a:solidFill>
                <a:latin typeface="Arial"/>
                <a:cs typeface="Arial"/>
              </a:rPr>
              <a:t>СМИ</a:t>
            </a:r>
            <a:endParaRPr sz="21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2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ТЕЛЕЭФИРА</a:t>
            </a:r>
            <a:endParaRPr sz="21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1</a:t>
            </a:r>
            <a:r>
              <a:rPr sz="2100" b="1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МОБИЛЬНОЕ</a:t>
            </a:r>
            <a:r>
              <a:rPr sz="2100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ПРИЛОЖЕНИЕ</a:t>
            </a:r>
            <a:endParaRPr sz="21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1</a:t>
            </a:r>
            <a:r>
              <a:rPr sz="2100" b="1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РОДИТЕЛЬСКИЙ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25">
                <a:solidFill>
                  <a:srgbClr val="C2F86E"/>
                </a:solidFill>
                <a:latin typeface="Arial"/>
                <a:cs typeface="Arial"/>
              </a:rPr>
              <a:t>ЧАТ</a:t>
            </a:r>
            <a:endParaRPr sz="21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3</a:t>
            </a:r>
            <a:r>
              <a:rPr sz="2100" b="1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ГРУППЫ</a:t>
            </a:r>
            <a:r>
              <a:rPr sz="2100" spc="-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социальной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сети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ВКонтакте</a:t>
            </a:r>
            <a:endParaRPr sz="2000">
              <a:latin typeface="Arial"/>
              <a:cs typeface="Arial"/>
            </a:endParaRPr>
          </a:p>
          <a:p>
            <a:pPr marL="13335" marR="765175" indent="-1270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33</a:t>
            </a:r>
            <a:r>
              <a:rPr sz="2100" b="1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СПЕЦИАЛИСТА</a:t>
            </a:r>
            <a:r>
              <a:rPr sz="2100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региона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получили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«коробочную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версию»</a:t>
            </a:r>
            <a:r>
              <a:rPr sz="2000" spc="-12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практики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 bwMode="auto">
          <a:xfrm>
            <a:off x="9222740" y="2576055"/>
            <a:ext cx="8279130" cy="3195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88489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Социальная</a:t>
            </a:r>
            <a:r>
              <a:rPr sz="1600" b="1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интеграция</a:t>
            </a:r>
            <a:r>
              <a:rPr sz="1600" b="1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b="1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преодоление</a:t>
            </a:r>
            <a:r>
              <a:rPr sz="1600" b="1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FFFFFF"/>
                </a:solidFill>
                <a:latin typeface="Arial"/>
                <a:cs typeface="Arial"/>
              </a:rPr>
              <a:t>изоляции</a:t>
            </a:r>
            <a:endParaRPr sz="1600">
              <a:latin typeface="Arial"/>
              <a:cs typeface="Arial"/>
            </a:endParaRPr>
          </a:p>
          <a:p>
            <a:pPr marL="12700" marR="1009015">
              <a:lnSpc>
                <a:spcPct val="100000"/>
              </a:lnSpc>
              <a:defRPr/>
            </a:pP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76%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детей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появилась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инициатива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общении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со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сверстниками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(было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12%).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Создано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12</a:t>
            </a:r>
            <a:r>
              <a:rPr sz="16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групп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родительской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взаимопомощи.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defRPr/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Социальные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связи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семьи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выросли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3–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4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0">
                <a:solidFill>
                  <a:srgbClr val="FFFFFF"/>
                </a:solidFill>
                <a:latin typeface="Arial"/>
                <a:cs typeface="Arial"/>
              </a:rPr>
              <a:t>15+.</a:t>
            </a:r>
            <a:endParaRPr sz="1600">
              <a:latin typeface="Arial"/>
              <a:cs typeface="Arial"/>
            </a:endParaRPr>
          </a:p>
          <a:p>
            <a:pPr marL="2690495">
              <a:lnSpc>
                <a:spcPct val="100000"/>
              </a:lnSpc>
              <a:defRPr/>
            </a:pP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Профессиональные</a:t>
            </a:r>
            <a:r>
              <a:rPr sz="1600" b="1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FFFFFF"/>
                </a:solidFill>
                <a:latin typeface="Arial"/>
                <a:cs typeface="Arial"/>
              </a:rPr>
              <a:t>перспективы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defRPr/>
            </a:pPr>
            <a:r>
              <a:rPr sz="1600" spc="-20">
                <a:solidFill>
                  <a:srgbClr val="FFFFFF"/>
                </a:solidFill>
                <a:latin typeface="Arial"/>
                <a:cs typeface="Arial"/>
              </a:rPr>
              <a:t>Подростки</a:t>
            </a:r>
            <a:r>
              <a:rPr sz="16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0">
                <a:solidFill>
                  <a:srgbClr val="FFFFFF"/>
                </a:solidFill>
                <a:latin typeface="Arial"/>
                <a:cs typeface="Arial"/>
              </a:rPr>
              <a:t>получили</a:t>
            </a:r>
            <a:r>
              <a:rPr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востребованные</a:t>
            </a:r>
            <a:r>
              <a:rPr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0">
                <a:solidFill>
                  <a:srgbClr val="FFFFFF"/>
                </a:solidFill>
                <a:latin typeface="Arial"/>
                <a:cs typeface="Arial"/>
              </a:rPr>
              <a:t>навыки</a:t>
            </a:r>
            <a:r>
              <a:rPr sz="16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0">
                <a:solidFill>
                  <a:srgbClr val="FFFFFF"/>
                </a:solidFill>
                <a:latin typeface="Arial"/>
                <a:cs typeface="Arial"/>
              </a:rPr>
              <a:t>(шитьё,</a:t>
            </a:r>
            <a:r>
              <a:rPr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видеомонтаж).</a:t>
            </a:r>
            <a:endParaRPr sz="1600">
              <a:latin typeface="Arial"/>
              <a:cs typeface="Arial"/>
            </a:endParaRPr>
          </a:p>
          <a:p>
            <a:pPr marL="12700" marR="40005">
              <a:lnSpc>
                <a:spcPct val="100000"/>
              </a:lnSpc>
              <a:defRPr/>
            </a:pP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Эффект: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родителей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появились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конкретные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планы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образование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трудоустройство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детей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вместо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страха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будущее.</a:t>
            </a:r>
            <a:endParaRPr sz="1600">
              <a:latin typeface="Arial"/>
              <a:cs typeface="Arial"/>
            </a:endParaRPr>
          </a:p>
          <a:p>
            <a:pPr marL="2933699">
              <a:lnSpc>
                <a:spcPct val="100000"/>
              </a:lnSpc>
              <a:defRPr/>
            </a:pP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Бытовая</a:t>
            </a:r>
            <a:r>
              <a:rPr sz="1600" b="1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FFFFFF"/>
                </a:solidFill>
                <a:latin typeface="Arial"/>
                <a:cs typeface="Arial"/>
              </a:rPr>
              <a:t>самостоятельность</a:t>
            </a:r>
            <a:endParaRPr sz="1600">
              <a:latin typeface="Arial"/>
              <a:cs typeface="Arial"/>
            </a:endParaRPr>
          </a:p>
          <a:p>
            <a:pPr marL="12700" marR="146050">
              <a:lnSpc>
                <a:spcPct val="100000"/>
              </a:lnSpc>
              <a:defRPr/>
            </a:pP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89%</a:t>
            </a:r>
            <a:r>
              <a:rPr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участников</a:t>
            </a:r>
            <a:r>
              <a:rPr sz="16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значительный</a:t>
            </a:r>
            <a:r>
              <a:rPr sz="1600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рост</a:t>
            </a:r>
            <a:r>
              <a:rPr sz="1600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навыков</a:t>
            </a:r>
            <a:r>
              <a:rPr sz="1600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самообслуживания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планирования.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Эффект: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родителей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появилось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личное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время,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снизилась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конфликтность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семье.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defRPr/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Изменение</a:t>
            </a:r>
            <a:r>
              <a:rPr sz="1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статуса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обществе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defRPr/>
            </a:pP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Дети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стали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наставниками</a:t>
            </a:r>
            <a:r>
              <a:rPr sz="1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экспертами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(например,</a:t>
            </a:r>
            <a:r>
              <a:rPr sz="1600" spc="3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подросток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ДЦП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—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спикер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мастер-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 bwMode="auto">
          <a:xfrm>
            <a:off x="9222739" y="5745975"/>
            <a:ext cx="7778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класса).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 bwMode="auto">
          <a:xfrm>
            <a:off x="9222739" y="5989815"/>
            <a:ext cx="860742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Эффект: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семейный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статус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изменился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«неблагополучного»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6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«активный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созидающий».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 bwMode="auto">
          <a:xfrm>
            <a:off x="11949429" y="6233655"/>
            <a:ext cx="335597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Влияние</a:t>
            </a:r>
            <a:r>
              <a:rPr sz="1600" b="1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600" b="1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местное</a:t>
            </a:r>
            <a:r>
              <a:rPr sz="1600" b="1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FFFFFF"/>
                </a:solidFill>
                <a:latin typeface="Arial"/>
                <a:cs typeface="Arial"/>
              </a:rPr>
              <a:t>сообщество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 bwMode="auto">
          <a:xfrm>
            <a:off x="9222739" y="6477495"/>
            <a:ext cx="67417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Снизились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стигматизация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социальная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напряжённость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тревожность.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 bwMode="auto">
          <a:xfrm>
            <a:off x="9222739" y="6721335"/>
            <a:ext cx="67068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Появились</a:t>
            </a:r>
            <a:r>
              <a:rPr sz="1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новые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формы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взаимодействия</a:t>
            </a:r>
            <a:r>
              <a:rPr sz="16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доверия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между</a:t>
            </a:r>
            <a:r>
              <a:rPr sz="1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жителями.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 bwMode="auto">
          <a:xfrm>
            <a:off x="9222739" y="6965174"/>
            <a:ext cx="525970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Выросла</a:t>
            </a:r>
            <a:r>
              <a:rPr sz="16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общая</a:t>
            </a:r>
            <a:r>
              <a:rPr sz="16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>
                <a:solidFill>
                  <a:srgbClr val="FFFFFF"/>
                </a:solidFill>
                <a:latin typeface="Arial"/>
                <a:cs typeface="Arial"/>
              </a:rPr>
              <a:t>удовлетворённость</a:t>
            </a:r>
            <a:r>
              <a:rPr sz="16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жизнью</a:t>
            </a:r>
            <a:r>
              <a:rPr sz="1600" b="1" spc="-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6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0">
                <a:solidFill>
                  <a:srgbClr val="FFFFFF"/>
                </a:solidFill>
                <a:latin typeface="Arial"/>
                <a:cs typeface="Arial"/>
              </a:rPr>
              <a:t>селе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 bwMode="auto">
          <a:xfrm>
            <a:off x="9222739" y="7209015"/>
            <a:ext cx="8191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 b="1" spc="-5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sz="1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 bwMode="auto">
          <a:xfrm>
            <a:off x="9222739" y="7450163"/>
            <a:ext cx="703199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ИТОГ:</a:t>
            </a:r>
            <a:r>
              <a:rPr sz="21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социальный</a:t>
            </a:r>
            <a:r>
              <a:rPr sz="2100" b="1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комлекс</a:t>
            </a:r>
            <a:r>
              <a:rPr sz="2100" b="1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«Инклюзия</a:t>
            </a:r>
            <a:r>
              <a:rPr sz="2100" b="1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не</a:t>
            </a:r>
            <a:r>
              <a:rPr sz="2100" b="1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C2F86E"/>
                </a:solidFill>
                <a:latin typeface="Arial"/>
                <a:cs typeface="Arial"/>
              </a:rPr>
              <a:t>иллюзия»</a:t>
            </a:r>
            <a:endParaRPr sz="21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 bwMode="auto">
          <a:xfrm>
            <a:off x="9222104" y="7772895"/>
            <a:ext cx="480568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215" marR="5080" indent="-56515">
              <a:lnSpc>
                <a:spcPct val="100000"/>
              </a:lnSpc>
              <a:spcBef>
                <a:spcPts val="100"/>
              </a:spcBef>
              <a:defRPr/>
            </a:pP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перевёл</a:t>
            </a:r>
            <a:r>
              <a:rPr sz="16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семьи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из</a:t>
            </a:r>
            <a:r>
              <a:rPr sz="1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изоляции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6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активное</a:t>
            </a:r>
            <a:r>
              <a:rPr sz="1600" spc="-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развитие, улучшив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качество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жизни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через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социальные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связи,</a:t>
            </a:r>
            <a:endParaRPr sz="16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 bwMode="auto">
          <a:xfrm>
            <a:off x="9222739" y="8260574"/>
            <a:ext cx="538607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новые</a:t>
            </a:r>
            <a:r>
              <a:rPr sz="1600" spc="-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возможности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20">
                <a:solidFill>
                  <a:srgbClr val="FFFFFF"/>
                </a:solidFill>
                <a:latin typeface="Arial"/>
                <a:cs typeface="Arial"/>
              </a:rPr>
              <a:t>оптимистичный</a:t>
            </a:r>
            <a:r>
              <a:rPr sz="16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взгляд</a:t>
            </a:r>
            <a:r>
              <a:rPr sz="16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6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FFFFFF"/>
                </a:solidFill>
                <a:latin typeface="Arial"/>
                <a:cs typeface="Arial"/>
              </a:rPr>
              <a:t>будущее</a:t>
            </a:r>
            <a:endParaRPr sz="1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12</a:t>
            </a:r>
            <a:endParaRPr sz="32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 bwMode="auto">
          <a:xfrm>
            <a:off x="3865130" y="9479571"/>
            <a:ext cx="92202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ДАННЫЕ</a:t>
            </a:r>
            <a:r>
              <a:rPr sz="2100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ОСНОВАНЫ</a:t>
            </a:r>
            <a:r>
              <a:rPr sz="2100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НА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МОНИТОРИНГЕ</a:t>
            </a:r>
            <a:r>
              <a:rPr sz="2100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100</a:t>
            </a:r>
            <a:r>
              <a:rPr sz="2100" b="1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СЕМЕЙ</a:t>
            </a:r>
            <a:r>
              <a:rPr sz="2100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ЗА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12</a:t>
            </a:r>
            <a:r>
              <a:rPr sz="2100" b="1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МЕСЯЦЕВ.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 bwMode="auto">
          <a:xfrm>
            <a:off x="0" y="0"/>
            <a:ext cx="18288000" cy="10287000"/>
            <a:chExt cx="18288000" cy="10287000"/>
          </a:xfrm>
        </p:grpSpPr>
        <p:sp>
          <p:nvSpPr>
            <p:cNvPr id="3" name="object 3"/>
            <p:cNvSpPr/>
            <p:nvPr/>
          </p:nvSpPr>
          <p:spPr bwMode="auto">
            <a:xfrm flipH="1">
              <a:off x="1009650" y="0"/>
              <a:ext cx="0" cy="10287000"/>
            </a:xfrm>
            <a:custGeom>
              <a:avLst/>
              <a:gdLst/>
              <a:ahLst/>
              <a:cxnLst/>
              <a:rect l="l" t="t" r="r" b="b"/>
              <a:pathLst>
                <a:path h="10287000" fill="norm" stroke="1" extrusionOk="0">
                  <a:moveTo>
                    <a:pt x="0" y="1028700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sp>
          <p:nvSpPr>
            <p:cNvPr id="4" name="object 4"/>
            <p:cNvSpPr/>
            <p:nvPr/>
          </p:nvSpPr>
          <p:spPr bwMode="auto">
            <a:xfrm>
              <a:off x="0" y="9258300"/>
              <a:ext cx="18288000" cy="0"/>
            </a:xfrm>
            <a:custGeom>
              <a:avLst/>
              <a:gdLst/>
              <a:ahLst/>
              <a:cxnLst/>
              <a:rect l="l" t="t" r="r" b="b"/>
              <a:pathLst>
                <a:path w="18288000" fill="norm" stroke="1" extrusionOk="0">
                  <a:moveTo>
                    <a:pt x="18288000" y="0"/>
                  </a:moveTo>
                  <a:lnTo>
                    <a:pt x="0" y="0"/>
                  </a:lnTo>
                </a:path>
              </a:pathLst>
            </a:custGeom>
            <a:grpFill/>
            <a:ln w="38098">
              <a:solidFill>
                <a:srgbClr val="C2F86E"/>
              </a:solidFill>
            </a:ln>
          </p:spPr>
          <p:txBody>
            <a:bodyPr wrap="square" lIns="0" tIns="0" rIns="0" bIns="0" rtlCol="0"/>
            <a:lstStyle/>
            <a:p>
              <a:pPr>
                <a:defRPr/>
              </a:pPr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/>
            <a:stretch/>
          </p:blipFill>
          <p:spPr bwMode="auto">
            <a:xfrm>
              <a:off x="1246474" y="1008160"/>
              <a:ext cx="8084883" cy="80551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/>
            <a:stretch/>
          </p:blipFill>
          <p:spPr bwMode="auto">
            <a:xfrm>
              <a:off x="9545205" y="1008160"/>
              <a:ext cx="8579853" cy="5941275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 bwMode="auto">
          <a:xfrm>
            <a:off x="1955634" y="579559"/>
            <a:ext cx="661670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ИНФОРМАЦОННОЕ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СОПРОВОЖДЕНИЕ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ПРАКТИКИ</a:t>
            </a:r>
            <a:endParaRPr sz="21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 bwMode="auto">
          <a:xfrm>
            <a:off x="11773941" y="579559"/>
            <a:ext cx="416242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ОТЗЫВЫ</a:t>
            </a:r>
            <a:r>
              <a:rPr sz="21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ПОЛУЧАТЕЛЕЙ</a:t>
            </a:r>
            <a:r>
              <a:rPr sz="2100" spc="-8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УСЛУГ</a:t>
            </a:r>
            <a:endParaRPr sz="21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 bwMode="auto">
          <a:xfrm>
            <a:off x="346865" y="1784296"/>
            <a:ext cx="323850" cy="20485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ДОСТУПНОСТЬ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 bwMode="auto">
          <a:xfrm>
            <a:off x="346865" y="3985151"/>
            <a:ext cx="323850" cy="460121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420"/>
              </a:lnSpc>
              <a:defRPr/>
            </a:pP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ТИРАЖИРУЕМОСЬ,.</a:t>
            </a:r>
            <a:r>
              <a:rPr sz="2100" spc="-11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ОТКРЫТОСТЬ.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 bwMode="auto">
          <a:xfrm>
            <a:off x="9957915" y="7089850"/>
            <a:ext cx="7821295" cy="187007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ГЛАВНЫЙ</a:t>
            </a:r>
            <a:r>
              <a:rPr sz="2100" spc="-114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ПРИНЦИП</a:t>
            </a:r>
            <a:r>
              <a:rPr sz="2100" spc="-10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ТИРАЖИРОВАНИЯ</a:t>
            </a:r>
            <a:endParaRPr sz="2100">
              <a:latin typeface="Arial"/>
              <a:cs typeface="Arial"/>
            </a:endParaRPr>
          </a:p>
          <a:p>
            <a:pPr marL="12065" marR="5080" indent="71755" algn="ctr">
              <a:lnSpc>
                <a:spcPct val="100000"/>
              </a:lnSpc>
              <a:defRPr/>
            </a:pP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Масштабируем</a:t>
            </a:r>
            <a:r>
              <a:rPr sz="2000" spc="-8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просто</a:t>
            </a:r>
            <a:r>
              <a:rPr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набор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проектов,</a:t>
            </a:r>
            <a:r>
              <a:rPr sz="2000" spc="-5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spc="-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систему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ценностей,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принципов</a:t>
            </a:r>
            <a:r>
              <a:rPr sz="2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</a:t>
            </a:r>
            <a:r>
              <a:rPr sz="2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доказавших</a:t>
            </a:r>
            <a:r>
              <a:rPr sz="2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эффективность</a:t>
            </a:r>
            <a:r>
              <a:rPr sz="20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социальных</a:t>
            </a:r>
            <a:r>
              <a:rPr sz="20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технологий.</a:t>
            </a:r>
            <a:endParaRPr sz="2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Наша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цель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-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создать</a:t>
            </a:r>
            <a:endParaRPr sz="2000">
              <a:latin typeface="Arial"/>
              <a:cs typeface="Arial"/>
            </a:endParaRPr>
          </a:p>
          <a:p>
            <a:pPr marL="158114" marR="148590" algn="ctr">
              <a:lnSpc>
                <a:spcPct val="100000"/>
              </a:lnSpc>
              <a:defRPr/>
            </a:pP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систему,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где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каждая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новая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площадка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станет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самостоятельным,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живым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центром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инклюзии,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вдохновлённым</a:t>
            </a:r>
            <a:r>
              <a:rPr sz="2000" spc="-5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>
                <a:solidFill>
                  <a:srgbClr val="FFFFFF"/>
                </a:solidFill>
                <a:latin typeface="Arial"/>
                <a:cs typeface="Arial"/>
              </a:rPr>
              <a:t>нашим</a:t>
            </a:r>
            <a:r>
              <a:rPr sz="2000" spc="-6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10">
                <a:solidFill>
                  <a:srgbClr val="FFFFFF"/>
                </a:solidFill>
                <a:latin typeface="Arial"/>
                <a:cs typeface="Arial"/>
              </a:rPr>
              <a:t>опытом</a:t>
            </a:r>
            <a:endParaRPr sz="2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 bwMode="auto">
          <a:xfrm>
            <a:off x="255251" y="9485744"/>
            <a:ext cx="47434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3200" spc="-25">
                <a:solidFill>
                  <a:srgbClr val="C2F86E"/>
                </a:solidFill>
                <a:latin typeface="Arial"/>
                <a:cs typeface="Arial"/>
              </a:rPr>
              <a:t>13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 bwMode="auto">
          <a:xfrm>
            <a:off x="1456029" y="9400908"/>
            <a:ext cx="1560957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0" marR="5080" indent="-165100">
              <a:lnSpc>
                <a:spcPct val="100000"/>
              </a:lnSpc>
              <a:spcBef>
                <a:spcPts val="100"/>
              </a:spcBef>
              <a:defRPr/>
            </a:pP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МИНИМУМ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ДЛЯ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МАСШТАБИРОВАНИЯ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НА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БАЗЕ</a:t>
            </a:r>
            <a:r>
              <a:rPr sz="16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УЧРЕЖДЕНИЯ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СОЦИАЛЬНОЙ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ЗАЩИТЫ::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НАЛИЧИЕ</a:t>
            </a:r>
            <a:r>
              <a:rPr sz="16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КРУЖКА,</a:t>
            </a:r>
            <a:r>
              <a:rPr sz="16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ПЕДАГОГА</a:t>
            </a:r>
            <a:r>
              <a:rPr sz="1600" spc="35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СОГЛАШЕНИЯ</a:t>
            </a:r>
            <a:r>
              <a:rPr sz="16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C2F86E"/>
                </a:solidFill>
                <a:latin typeface="Arial"/>
                <a:cs typeface="Arial"/>
              </a:rPr>
              <a:t>УЧРЕЖДЕНИЯМИ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МУНИЦИПАЛИТЕТА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ДЛЯ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СОЗДАНИЯ</a:t>
            </a:r>
            <a:r>
              <a:rPr sz="1600" spc="3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ИНКЛЮЗИВНЫХ</a:t>
            </a:r>
            <a:r>
              <a:rPr sz="16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ГРУПП</a:t>
            </a:r>
            <a:r>
              <a:rPr sz="1600" spc="35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16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ПУБЛИЧНОЙ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ДЕМОНСТРЦИИ</a:t>
            </a:r>
            <a:r>
              <a:rPr sz="1600" spc="36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ИТОГОВ</a:t>
            </a:r>
            <a:r>
              <a:rPr sz="16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СОВМЕСТНОЙ</a:t>
            </a:r>
            <a:r>
              <a:rPr sz="16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>
                <a:solidFill>
                  <a:srgbClr val="C2F86E"/>
                </a:solidFill>
                <a:latin typeface="Arial"/>
                <a:cs typeface="Arial"/>
              </a:rPr>
              <a:t>ПРОДУКТИВНОЙ</a:t>
            </a:r>
            <a:r>
              <a:rPr sz="16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600" spc="-10">
                <a:solidFill>
                  <a:srgbClr val="C2F86E"/>
                </a:solidFill>
                <a:latin typeface="Arial"/>
                <a:cs typeface="Arial"/>
              </a:rPr>
              <a:t>ДЕЯТЕЛЬНОСТИ.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 bwMode="auto">
          <a:xfrm>
            <a:off x="1777174" y="196642"/>
            <a:ext cx="5603240" cy="843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66495">
              <a:lnSpc>
                <a:spcPct val="122000"/>
              </a:lnSpc>
              <a:spcBef>
                <a:spcPts val="100"/>
              </a:spcBef>
              <a:defRPr/>
            </a:pPr>
            <a:r>
              <a:rPr sz="2200" spc="-10">
                <a:solidFill>
                  <a:srgbClr val="C2F86E"/>
                </a:solidFill>
                <a:latin typeface="Arial"/>
                <a:cs typeface="Arial"/>
              </a:rPr>
              <a:t>ПРИЗНАНИЕ</a:t>
            </a:r>
            <a:r>
              <a:rPr sz="22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spc="-10">
                <a:solidFill>
                  <a:srgbClr val="C2F86E"/>
                </a:solidFill>
                <a:latin typeface="Arial"/>
                <a:cs typeface="Arial"/>
              </a:rPr>
              <a:t>ПРАКТИКИ </a:t>
            </a:r>
            <a:r>
              <a:rPr sz="2200" spc="-20">
                <a:solidFill>
                  <a:srgbClr val="C2F86E"/>
                </a:solidFill>
                <a:latin typeface="Arial"/>
                <a:cs typeface="Arial"/>
              </a:rPr>
              <a:t>ПРОФЕССИОНАЛЬНЫМ</a:t>
            </a:r>
            <a:r>
              <a:rPr sz="2200" spc="-3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spc="-10">
                <a:solidFill>
                  <a:srgbClr val="C2F86E"/>
                </a:solidFill>
                <a:latin typeface="Arial"/>
                <a:cs typeface="Arial"/>
              </a:rPr>
              <a:t>СООБЩЕСТВОМ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 bwMode="auto">
          <a:xfrm>
            <a:off x="9231426" y="600329"/>
            <a:ext cx="8750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200" b="1">
                <a:solidFill>
                  <a:srgbClr val="C2F86E"/>
                </a:solidFill>
                <a:latin typeface="Arial"/>
                <a:cs typeface="Arial"/>
              </a:rPr>
              <a:t>2</a:t>
            </a:r>
            <a:r>
              <a:rPr sz="2200" b="1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b="1">
                <a:solidFill>
                  <a:srgbClr val="C2F86E"/>
                </a:solidFill>
                <a:latin typeface="Arial"/>
                <a:cs typeface="Arial"/>
              </a:rPr>
              <a:t>0</a:t>
            </a:r>
            <a:r>
              <a:rPr sz="2200" b="1" spc="-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b="1">
                <a:solidFill>
                  <a:srgbClr val="C2F86E"/>
                </a:solidFill>
                <a:latin typeface="Arial"/>
                <a:cs typeface="Arial"/>
              </a:rPr>
              <a:t>2</a:t>
            </a:r>
            <a:r>
              <a:rPr sz="2200" b="1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b="1" spc="-50">
                <a:solidFill>
                  <a:srgbClr val="C2F86E"/>
                </a:solidFill>
                <a:latin typeface="Arial"/>
                <a:cs typeface="Arial"/>
              </a:rPr>
              <a:t>5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 bwMode="auto">
          <a:xfrm>
            <a:off x="11159540" y="459289"/>
            <a:ext cx="492061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884" marR="5080" indent="-83185">
              <a:lnSpc>
                <a:spcPct val="100000"/>
              </a:lnSpc>
              <a:spcBef>
                <a:spcPts val="100"/>
              </a:spcBef>
              <a:defRPr/>
            </a:pPr>
            <a:r>
              <a:rPr sz="2200" spc="-20">
                <a:solidFill>
                  <a:srgbClr val="C2F86E"/>
                </a:solidFill>
                <a:latin typeface="Arial"/>
                <a:cs typeface="Arial"/>
              </a:rPr>
              <a:t>ВОЗМОЖНОСТИ</a:t>
            </a:r>
            <a:r>
              <a:rPr sz="22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spc="-10">
                <a:solidFill>
                  <a:srgbClr val="C2F86E"/>
                </a:solidFill>
                <a:latin typeface="Arial"/>
                <a:cs typeface="Arial"/>
              </a:rPr>
              <a:t>ТИРАЖИРОВАНИЯ </a:t>
            </a:r>
            <a:r>
              <a:rPr sz="2200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22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C2F86E"/>
                </a:solidFill>
                <a:latin typeface="Arial"/>
                <a:cs typeface="Arial"/>
              </a:rPr>
              <a:t>РЕГИОНЕ</a:t>
            </a:r>
            <a:r>
              <a:rPr sz="2200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2200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C2F86E"/>
                </a:solidFill>
                <a:latin typeface="Arial"/>
                <a:cs typeface="Arial"/>
              </a:rPr>
              <a:t>ЗА</a:t>
            </a:r>
            <a:r>
              <a:rPr sz="2200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>
                <a:solidFill>
                  <a:srgbClr val="C2F86E"/>
                </a:solidFill>
                <a:latin typeface="Arial"/>
                <a:cs typeface="Arial"/>
              </a:rPr>
              <a:t>ЕГО</a:t>
            </a:r>
            <a:r>
              <a:rPr sz="2200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spc="-10">
                <a:solidFill>
                  <a:srgbClr val="C2F86E"/>
                </a:solidFill>
                <a:latin typeface="Arial"/>
                <a:cs typeface="Arial"/>
              </a:rPr>
              <a:t>ПРЕДЕЛАМИ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 bwMode="auto">
          <a:xfrm>
            <a:off x="16615156" y="619779"/>
            <a:ext cx="87503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defRPr/>
            </a:pPr>
            <a:r>
              <a:rPr sz="2200" b="1">
                <a:solidFill>
                  <a:srgbClr val="C2F86E"/>
                </a:solidFill>
                <a:latin typeface="Arial"/>
                <a:cs typeface="Arial"/>
              </a:rPr>
              <a:t>2</a:t>
            </a:r>
            <a:r>
              <a:rPr sz="2200" b="1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b="1">
                <a:solidFill>
                  <a:srgbClr val="C2F86E"/>
                </a:solidFill>
                <a:latin typeface="Arial"/>
                <a:cs typeface="Arial"/>
              </a:rPr>
              <a:t>0</a:t>
            </a:r>
            <a:r>
              <a:rPr sz="2200" b="1" spc="-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b="1">
                <a:solidFill>
                  <a:srgbClr val="C2F86E"/>
                </a:solidFill>
                <a:latin typeface="Arial"/>
                <a:cs typeface="Arial"/>
              </a:rPr>
              <a:t>2</a:t>
            </a:r>
            <a:r>
              <a:rPr sz="2200" b="1" spc="-3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200" b="1" spc="-50">
                <a:solidFill>
                  <a:srgbClr val="C2F86E"/>
                </a:solidFill>
                <a:latin typeface="Arial"/>
                <a:cs typeface="Arial"/>
              </a:rPr>
              <a:t>6</a:t>
            </a:r>
            <a:endParaRPr sz="2200">
              <a:latin typeface="Arial"/>
              <a:cs typeface="Arial"/>
            </a:endParaRPr>
          </a:p>
        </p:txBody>
      </p:sp>
      <p:pic>
        <p:nvPicPr>
          <p:cNvPr id="6" name="object 6"/>
          <p:cNvPicPr/>
          <p:nvPr/>
        </p:nvPicPr>
        <p:blipFill>
          <a:blip r:embed="rId2"/>
          <a:stretch/>
        </p:blipFill>
        <p:spPr bwMode="auto">
          <a:xfrm>
            <a:off x="178206" y="1320291"/>
            <a:ext cx="8650427" cy="865042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 bwMode="auto">
          <a:xfrm>
            <a:off x="8990571" y="1419326"/>
            <a:ext cx="8787130" cy="5173345"/>
          </a:xfrm>
          <a:custGeom>
            <a:avLst/>
            <a:gdLst/>
            <a:ahLst/>
            <a:cxnLst/>
            <a:rect l="l" t="t" r="r" b="b"/>
            <a:pathLst>
              <a:path w="8787130" h="5173345" fill="norm" stroke="1" extrusionOk="0">
                <a:moveTo>
                  <a:pt x="156311" y="0"/>
                </a:moveTo>
                <a:lnTo>
                  <a:pt x="8630666" y="0"/>
                </a:lnTo>
                <a:lnTo>
                  <a:pt x="8661298" y="4483"/>
                </a:lnTo>
                <a:lnTo>
                  <a:pt x="8717381" y="38900"/>
                </a:lnTo>
                <a:lnTo>
                  <a:pt x="8760714" y="103073"/>
                </a:lnTo>
                <a:lnTo>
                  <a:pt x="8775077" y="142913"/>
                </a:lnTo>
                <a:lnTo>
                  <a:pt x="8783942" y="186143"/>
                </a:lnTo>
                <a:lnTo>
                  <a:pt x="8786977" y="231521"/>
                </a:lnTo>
                <a:lnTo>
                  <a:pt x="8786977" y="4941468"/>
                </a:lnTo>
                <a:lnTo>
                  <a:pt x="8783942" y="4986845"/>
                </a:lnTo>
                <a:lnTo>
                  <a:pt x="8775077" y="5030063"/>
                </a:lnTo>
                <a:lnTo>
                  <a:pt x="8760714" y="5069903"/>
                </a:lnTo>
                <a:lnTo>
                  <a:pt x="8741194" y="5105171"/>
                </a:lnTo>
                <a:lnTo>
                  <a:pt x="8690483" y="5155361"/>
                </a:lnTo>
                <a:lnTo>
                  <a:pt x="8630666" y="5172976"/>
                </a:lnTo>
                <a:lnTo>
                  <a:pt x="156311" y="5172976"/>
                </a:lnTo>
                <a:lnTo>
                  <a:pt x="96494" y="5155361"/>
                </a:lnTo>
                <a:lnTo>
                  <a:pt x="45783" y="5105171"/>
                </a:lnTo>
                <a:lnTo>
                  <a:pt x="26262" y="5069903"/>
                </a:lnTo>
                <a:lnTo>
                  <a:pt x="11898" y="5030063"/>
                </a:lnTo>
                <a:lnTo>
                  <a:pt x="3030" y="4986845"/>
                </a:lnTo>
                <a:lnTo>
                  <a:pt x="0" y="4941468"/>
                </a:lnTo>
                <a:lnTo>
                  <a:pt x="0" y="231521"/>
                </a:lnTo>
                <a:lnTo>
                  <a:pt x="3030" y="186143"/>
                </a:lnTo>
                <a:lnTo>
                  <a:pt x="11898" y="142913"/>
                </a:lnTo>
                <a:lnTo>
                  <a:pt x="26262" y="103073"/>
                </a:lnTo>
                <a:lnTo>
                  <a:pt x="45783" y="67805"/>
                </a:lnTo>
                <a:lnTo>
                  <a:pt x="96494" y="17627"/>
                </a:lnTo>
                <a:lnTo>
                  <a:pt x="156311" y="0"/>
                </a:lnTo>
                <a:close/>
              </a:path>
            </a:pathLst>
          </a:custGeom>
          <a:ln w="38098">
            <a:solidFill>
              <a:srgbClr val="C2F86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8" name="object 8"/>
          <p:cNvSpPr txBox="1"/>
          <p:nvPr/>
        </p:nvSpPr>
        <p:spPr bwMode="auto">
          <a:xfrm>
            <a:off x="9192586" y="1600275"/>
            <a:ext cx="8649970" cy="48793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ПРАКТИКА</a:t>
            </a:r>
            <a:r>
              <a:rPr sz="2100" spc="-1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ПРЕДСТАВЛЕНА</a:t>
            </a:r>
            <a:r>
              <a:rPr sz="2100" spc="-1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НА</a:t>
            </a:r>
            <a:r>
              <a:rPr sz="2100" spc="-11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ВСЕРОССИЙСКОЙ</a:t>
            </a:r>
            <a:r>
              <a:rPr sz="2100" spc="-1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ВИРТУАЛЬНОЙ ВЫСТАВКЕ</a:t>
            </a:r>
            <a:r>
              <a:rPr sz="2100" spc="-10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ФОНДА</a:t>
            </a:r>
            <a:r>
              <a:rPr sz="21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ПОДДЕРЖКИ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СЕМЕЙ,</a:t>
            </a:r>
            <a:r>
              <a:rPr sz="21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НАХОДЯЩИХСЯ</a:t>
            </a:r>
            <a:r>
              <a:rPr sz="2100" spc="-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50">
                <a:solidFill>
                  <a:srgbClr val="C2F86E"/>
                </a:solidFill>
                <a:latin typeface="Arial"/>
                <a:cs typeface="Arial"/>
              </a:rPr>
              <a:t>В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ТРУДНОЙ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ЖИЗНЕННОЙ</a:t>
            </a:r>
            <a:r>
              <a:rPr sz="2100" spc="-10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СИТУАЦИИ</a:t>
            </a:r>
            <a:endParaRPr sz="2100">
              <a:latin typeface="Arial"/>
              <a:cs typeface="Arial"/>
            </a:endParaRPr>
          </a:p>
          <a:p>
            <a:pPr marL="68580" algn="ctr">
              <a:lnSpc>
                <a:spcPct val="100000"/>
              </a:lnSpc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«ВМЕСТЕ</a:t>
            </a:r>
            <a:r>
              <a:rPr sz="21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–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РАДИ</a:t>
            </a:r>
            <a:r>
              <a:rPr sz="2100" spc="-7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ДЕТЕЙ»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defRPr/>
            </a:pPr>
            <a:endParaRPr sz="2100">
              <a:latin typeface="Arial"/>
              <a:cs typeface="Arial"/>
            </a:endParaRPr>
          </a:p>
          <a:p>
            <a:pPr marL="537210" marR="529590" algn="ctr">
              <a:lnSpc>
                <a:spcPct val="100000"/>
              </a:lnSpc>
              <a:defRPr/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VIII</a:t>
            </a:r>
            <a:r>
              <a:rPr sz="2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МЕЖРЕГИОНАЛЬНОМ</a:t>
            </a:r>
            <a:r>
              <a:rPr sz="2100" spc="-1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ЕРОШЕНКОВСКОМ</a:t>
            </a:r>
            <a:r>
              <a:rPr sz="2100" spc="-10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ФОРУМЕ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"ЧЕЛОВЕК</a:t>
            </a:r>
            <a:r>
              <a:rPr sz="21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20">
                <a:solidFill>
                  <a:srgbClr val="FFFFFF"/>
                </a:solidFill>
                <a:latin typeface="Arial"/>
                <a:cs typeface="Arial"/>
              </a:rPr>
              <a:t>МИРА»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  <a:defRPr/>
            </a:pPr>
            <a:endParaRPr sz="2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НА</a:t>
            </a:r>
            <a:r>
              <a:rPr sz="2100" b="1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C2F86E"/>
                </a:solidFill>
                <a:latin typeface="Arial"/>
                <a:cs typeface="Arial"/>
              </a:rPr>
              <a:t>XVI</a:t>
            </a:r>
            <a:r>
              <a:rPr sz="2100" b="1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МЕЖДУНАРОДНОЙ</a:t>
            </a:r>
            <a:r>
              <a:rPr sz="2100" spc="-3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КОНФЕРЕНЦИИ</a:t>
            </a:r>
            <a:endParaRPr sz="2100">
              <a:latin typeface="Arial"/>
              <a:cs typeface="Arial"/>
            </a:endParaRPr>
          </a:p>
          <a:p>
            <a:pPr marL="531495" marR="521970" indent="-2540" algn="ctr">
              <a:lnSpc>
                <a:spcPct val="100000"/>
              </a:lnSpc>
              <a:defRPr/>
            </a:pP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«СОЦИАЛЬНАЯ</a:t>
            </a:r>
            <a:r>
              <a:rPr sz="21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РАБОТА</a:t>
            </a:r>
            <a:r>
              <a:rPr sz="2100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2100" spc="-6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СОВРЕМЕННОМ</a:t>
            </a:r>
            <a:r>
              <a:rPr sz="21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МИРЕ: ВЗАИМОДЕЙСТВИЕ</a:t>
            </a:r>
            <a:r>
              <a:rPr sz="2100" spc="-9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НАУКИ,</a:t>
            </a:r>
            <a:r>
              <a:rPr sz="21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ОБРАЗОВАНИЯ</a:t>
            </a:r>
            <a:r>
              <a:rPr sz="21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2100" spc="-8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C2F86E"/>
                </a:solidFill>
                <a:latin typeface="Arial"/>
                <a:cs typeface="Arial"/>
              </a:rPr>
              <a:t>ПРАКТИКИ»</a:t>
            </a: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defRPr/>
            </a:pPr>
            <a:endParaRPr sz="21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0"/>
              </a:spcBef>
              <a:defRPr/>
            </a:pPr>
            <a:endParaRPr sz="2100">
              <a:latin typeface="Arial"/>
              <a:cs typeface="Arial"/>
            </a:endParaRPr>
          </a:p>
          <a:p>
            <a:pPr marL="822960" marR="813435" algn="ctr">
              <a:lnSpc>
                <a:spcPct val="100000"/>
              </a:lnSpc>
              <a:defRPr/>
            </a:pP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ЯВЛЯЕТСЯ</a:t>
            </a:r>
            <a:r>
              <a:rPr sz="2100" spc="-2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ФИНАЛИСТОМ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  РЕГИОНАЛЬНОГО</a:t>
            </a:r>
            <a:r>
              <a:rPr sz="2100" spc="-1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ЭТАПА МЕЖДУНАРОДНОЙ</a:t>
            </a:r>
            <a:r>
              <a:rPr sz="2100" spc="-14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>
                <a:solidFill>
                  <a:srgbClr val="FFFFFF"/>
                </a:solidFill>
                <a:latin typeface="Arial"/>
                <a:cs typeface="Arial"/>
              </a:rPr>
              <a:t>ПРЕМИИ</a:t>
            </a:r>
            <a:r>
              <a:rPr sz="2100" spc="35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2100" spc="-10">
                <a:solidFill>
                  <a:srgbClr val="FFFFFF"/>
                </a:solidFill>
                <a:latin typeface="Arial"/>
                <a:cs typeface="Arial"/>
              </a:rPr>
              <a:t>#МЫВМЕСТЕ</a:t>
            </a:r>
            <a:endParaRPr sz="21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 bwMode="auto">
          <a:xfrm>
            <a:off x="9105455" y="7062482"/>
            <a:ext cx="8674735" cy="2908300"/>
          </a:xfrm>
          <a:custGeom>
            <a:avLst/>
            <a:gdLst/>
            <a:ahLst/>
            <a:cxnLst/>
            <a:rect l="l" t="t" r="r" b="b"/>
            <a:pathLst>
              <a:path w="8674735" h="2908300" fill="norm" stroke="1" extrusionOk="0">
                <a:moveTo>
                  <a:pt x="154312" y="0"/>
                </a:moveTo>
                <a:lnTo>
                  <a:pt x="8520239" y="0"/>
                </a:lnTo>
                <a:lnTo>
                  <a:pt x="8550490" y="2527"/>
                </a:lnTo>
                <a:lnTo>
                  <a:pt x="8605850" y="21869"/>
                </a:lnTo>
                <a:lnTo>
                  <a:pt x="8648636" y="57950"/>
                </a:lnTo>
                <a:lnTo>
                  <a:pt x="8671560" y="104648"/>
                </a:lnTo>
                <a:lnTo>
                  <a:pt x="8674557" y="130162"/>
                </a:lnTo>
                <a:lnTo>
                  <a:pt x="8674557" y="2778086"/>
                </a:lnTo>
                <a:lnTo>
                  <a:pt x="8662809" y="2827896"/>
                </a:lnTo>
                <a:lnTo>
                  <a:pt x="8629357" y="2870111"/>
                </a:lnTo>
                <a:lnTo>
                  <a:pt x="8579294" y="2898330"/>
                </a:lnTo>
                <a:lnTo>
                  <a:pt x="8520239" y="2908236"/>
                </a:lnTo>
                <a:lnTo>
                  <a:pt x="154312" y="2908236"/>
                </a:lnTo>
                <a:lnTo>
                  <a:pt x="95259" y="2898330"/>
                </a:lnTo>
                <a:lnTo>
                  <a:pt x="45197" y="2870111"/>
                </a:lnTo>
                <a:lnTo>
                  <a:pt x="11746" y="2827896"/>
                </a:lnTo>
                <a:lnTo>
                  <a:pt x="0" y="2778086"/>
                </a:lnTo>
                <a:lnTo>
                  <a:pt x="0" y="130162"/>
                </a:lnTo>
                <a:lnTo>
                  <a:pt x="11746" y="80352"/>
                </a:lnTo>
                <a:lnTo>
                  <a:pt x="45197" y="38125"/>
                </a:lnTo>
                <a:lnTo>
                  <a:pt x="95259" y="9905"/>
                </a:lnTo>
                <a:lnTo>
                  <a:pt x="154312" y="0"/>
                </a:lnTo>
                <a:close/>
              </a:path>
            </a:pathLst>
          </a:custGeom>
          <a:ln w="38098">
            <a:solidFill>
              <a:srgbClr val="C2F86E"/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/>
          </a:p>
        </p:txBody>
      </p:sp>
      <p:sp>
        <p:nvSpPr>
          <p:cNvPr id="10" name="object 10"/>
          <p:cNvSpPr txBox="1"/>
          <p:nvPr/>
        </p:nvSpPr>
        <p:spPr bwMode="auto">
          <a:xfrm>
            <a:off x="10472526" y="7059053"/>
            <a:ext cx="6577330" cy="24968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defRPr/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33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 СПЕЦИАЛИСТА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defRPr/>
            </a:pP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социальных</a:t>
            </a:r>
            <a:r>
              <a:rPr sz="1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учреждений</a:t>
            </a:r>
            <a:r>
              <a:rPr sz="1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Белгородской</a:t>
            </a:r>
            <a:r>
              <a:rPr sz="1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области</a:t>
            </a:r>
            <a:r>
              <a:rPr sz="1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прошли</a:t>
            </a:r>
            <a:r>
              <a:rPr sz="1400" spc="-7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стажировку</a:t>
            </a:r>
            <a:endParaRPr sz="14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620"/>
              </a:spcBef>
              <a:defRPr/>
            </a:pP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по</a:t>
            </a:r>
            <a:r>
              <a:rPr sz="14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использованию</a:t>
            </a:r>
            <a:r>
              <a:rPr sz="1400" spc="-3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формы</a:t>
            </a:r>
            <a:r>
              <a:rPr sz="1400" spc="-3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работы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40"/>
              </a:spcBef>
              <a:defRPr/>
            </a:pP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«Комплекс</a:t>
            </a:r>
            <a:r>
              <a:rPr sz="14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социальных</a:t>
            </a:r>
            <a:r>
              <a:rPr sz="14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проектов</a:t>
            </a:r>
            <a:r>
              <a:rPr sz="14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«Инклюзия</a:t>
            </a:r>
            <a:r>
              <a:rPr sz="14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не</a:t>
            </a:r>
            <a:r>
              <a:rPr sz="14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иллюзия».</a:t>
            </a:r>
            <a:endParaRPr sz="1400">
              <a:latin typeface="Arial"/>
              <a:cs typeface="Arial"/>
            </a:endParaRPr>
          </a:p>
          <a:p>
            <a:pPr marL="3810" algn="ctr">
              <a:lnSpc>
                <a:spcPct val="100000"/>
              </a:lnSpc>
              <a:defRPr/>
            </a:pP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00" b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1</a:t>
            </a:r>
            <a:r>
              <a:rPr sz="1400" b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ЯНВАРЯ</a:t>
            </a:r>
            <a:r>
              <a:rPr sz="1400" b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2026</a:t>
            </a:r>
            <a:r>
              <a:rPr sz="1400" b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года</a:t>
            </a:r>
            <a:r>
              <a:rPr sz="1400" b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00" b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11</a:t>
            </a:r>
            <a:r>
              <a:rPr sz="1400" b="1" spc="-3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0">
                <a:solidFill>
                  <a:srgbClr val="FFFFFF"/>
                </a:solidFill>
                <a:latin typeface="Arial"/>
                <a:cs typeface="Arial"/>
              </a:rPr>
              <a:t>УЧРЕЖДЕНИЯХ</a:t>
            </a:r>
            <a:r>
              <a:rPr sz="1400" b="1" spc="-4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>
                <a:solidFill>
                  <a:srgbClr val="FFFFFF"/>
                </a:solidFill>
                <a:latin typeface="Arial"/>
                <a:cs typeface="Arial"/>
              </a:rPr>
              <a:t>Белгородской</a:t>
            </a:r>
            <a:r>
              <a:rPr sz="1400" b="1" spc="-3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0">
                <a:solidFill>
                  <a:srgbClr val="FFFFFF"/>
                </a:solidFill>
                <a:latin typeface="Arial"/>
                <a:cs typeface="Arial"/>
              </a:rPr>
              <a:t>области</a:t>
            </a:r>
            <a:endParaRPr sz="1400">
              <a:latin typeface="Arial"/>
              <a:cs typeface="Arial"/>
            </a:endParaRPr>
          </a:p>
          <a:p>
            <a:pPr marL="12700" marR="5080" algn="ctr">
              <a:lnSpc>
                <a:spcPct val="136900"/>
              </a:lnSpc>
              <a:defRPr/>
            </a:pP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открыты</a:t>
            </a:r>
            <a:r>
              <a:rPr sz="14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микро</a:t>
            </a:r>
            <a:r>
              <a:rPr sz="14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реабилитационные</a:t>
            </a:r>
            <a:r>
              <a:rPr sz="1400" spc="-5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кабинеты</a:t>
            </a:r>
            <a:r>
              <a:rPr sz="14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по</a:t>
            </a:r>
            <a:r>
              <a:rPr sz="14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поддержке</a:t>
            </a:r>
            <a:r>
              <a:rPr sz="1400" spc="29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семей,</a:t>
            </a:r>
            <a:r>
              <a:rPr sz="14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1400" spc="-5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том</a:t>
            </a:r>
            <a:r>
              <a:rPr sz="1400" spc="-4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числе воспитывающих</a:t>
            </a:r>
            <a:r>
              <a:rPr sz="1400" spc="-4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детей</a:t>
            </a:r>
            <a:r>
              <a:rPr sz="1400" spc="-3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с</a:t>
            </a:r>
            <a:r>
              <a:rPr sz="1400" spc="-3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25">
                <a:solidFill>
                  <a:srgbClr val="C2F86E"/>
                </a:solidFill>
                <a:latin typeface="Arial"/>
                <a:cs typeface="Arial"/>
              </a:rPr>
              <a:t>ОВЗ</a:t>
            </a:r>
            <a:endParaRPr sz="1400">
              <a:latin typeface="Arial"/>
              <a:cs typeface="Arial"/>
            </a:endParaRPr>
          </a:p>
          <a:p>
            <a:pPr marL="1519555" marR="1504315" algn="ctr">
              <a:lnSpc>
                <a:spcPct val="136900"/>
              </a:lnSpc>
              <a:defRPr/>
            </a:pP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и</a:t>
            </a:r>
            <a:r>
              <a:rPr sz="1400" spc="-2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расширению</a:t>
            </a:r>
            <a:r>
              <a:rPr sz="1400" spc="-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инклюзивного</a:t>
            </a:r>
            <a:r>
              <a:rPr sz="1400" spc="-35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пространства </a:t>
            </a:r>
            <a:r>
              <a:rPr sz="1400">
                <a:solidFill>
                  <a:srgbClr val="C2F86E"/>
                </a:solidFill>
                <a:latin typeface="Arial"/>
                <a:cs typeface="Arial"/>
              </a:rPr>
              <a:t>в</a:t>
            </a:r>
            <a:r>
              <a:rPr sz="1400" spc="-20">
                <a:solidFill>
                  <a:srgbClr val="C2F86E"/>
                </a:solidFill>
                <a:latin typeface="Arial"/>
                <a:cs typeface="Arial"/>
              </a:rPr>
              <a:t> </a:t>
            </a:r>
            <a:r>
              <a:rPr sz="1400" spc="-10">
                <a:solidFill>
                  <a:srgbClr val="C2F86E"/>
                </a:solidFill>
                <a:latin typeface="Arial"/>
                <a:cs typeface="Arial"/>
              </a:rPr>
              <a:t>муниципалитетах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  <p:timing/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Р7-Офис/2024.1.1.373</Application>
  <DocSecurity>0</DocSecurity>
  <PresentationFormat>On-screen Show (4:3)</PresentationFormat>
  <Paragraphs>0</Paragraphs>
  <Slides>14</Slides>
  <Notes>14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identifier/>
  <dc:language/>
  <cp:lastModifiedBy/>
  <cp:revision>2</cp:revision>
  <dcterms:created xsi:type="dcterms:W3CDTF">2026-08-11T14:11:55Z</dcterms:created>
  <dcterms:modified xsi:type="dcterms:W3CDTF">2026-08-11T14:16:58Z</dcterms:modified>
  <cp:category/>
  <cp:contentStatus/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2026-08-11T00:00:00Z</vt:filetime>
  </property>
  <property fmtid="{D5CDD505-2E9C-101B-9397-08002B2CF9AE}" pid="4" name="LastSaved">
    <vt:filetime>2026-08-11T00:00:00Z</vt:filetime>
  </property>
  <property fmtid="{D5CDD505-2E9C-101B-9397-08002B2CF9AE}" pid="5" name="Producer">
    <vt:lpwstr>3-Heights(TM) PDF Security Shell 4.8.25.2 (http://www.pdf-tools.com)</vt:lpwstr>
  </property>
</Properties>
</file>