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F254B8B-F1C6-41B4-B90C-A226138DCB07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9C3A92F4-A87B-4CA3-80C5-02B1305EB3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F254B8B-F1C6-41B4-B90C-A226138DCB07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C3A92F4-A87B-4CA3-80C5-02B1305EB31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F254B8B-F1C6-41B4-B90C-A226138DCB07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9C3A92F4-A87B-4CA3-80C5-02B1305EB3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54B8B-F1C6-41B4-B90C-A226138DCB07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A92F4-A87B-4CA3-80C5-02B1305EB31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54B8B-F1C6-41B4-B90C-A226138DCB07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A92F4-A87B-4CA3-80C5-02B1305EB31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F254B8B-F1C6-41B4-B90C-A226138DCB07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C3A92F4-A87B-4CA3-80C5-02B1305EB31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54B8B-F1C6-41B4-B90C-A226138DCB07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A92F4-A87B-4CA3-80C5-02B1305EB3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F254B8B-F1C6-41B4-B90C-A226138DCB07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C3A92F4-A87B-4CA3-80C5-02B1305EB31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F254B8B-F1C6-41B4-B90C-A226138DCB07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C3A92F4-A87B-4CA3-80C5-02B1305EB31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54B8B-F1C6-41B4-B90C-A226138DCB07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A92F4-A87B-4CA3-80C5-02B1305EB3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54B8B-F1C6-41B4-B90C-A226138DCB07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A92F4-A87B-4CA3-80C5-02B1305EB3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F254B8B-F1C6-41B4-B90C-A226138DCB07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9C3A92F4-A87B-4CA3-80C5-02B1305EB31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5984" y="1571612"/>
            <a:ext cx="6172216" cy="150019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Проект </a:t>
            </a:r>
            <a:br>
              <a:rPr lang="ru-RU" dirty="0" smtClean="0"/>
            </a:br>
            <a:r>
              <a:rPr lang="ru-RU" dirty="0" smtClean="0"/>
              <a:t>«Детская мультипликационная студия «</a:t>
            </a:r>
            <a:r>
              <a:rPr lang="ru-RU" dirty="0" err="1" smtClean="0"/>
              <a:t>Мультистан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71670" y="285728"/>
            <a:ext cx="6715172" cy="114300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Государственное казенное учреждение </a:t>
            </a:r>
          </a:p>
          <a:p>
            <a:pPr algn="ctr"/>
            <a:r>
              <a:rPr lang="ru-RU" dirty="0" smtClean="0"/>
              <a:t>Социальный приют для детей и подростков «</a:t>
            </a:r>
            <a:r>
              <a:rPr lang="ru-RU" dirty="0" err="1" smtClean="0"/>
              <a:t>Ялкын</a:t>
            </a:r>
            <a:r>
              <a:rPr lang="ru-RU" dirty="0" smtClean="0"/>
              <a:t>»  </a:t>
            </a:r>
          </a:p>
          <a:p>
            <a:pPr algn="ctr"/>
            <a:r>
              <a:rPr lang="ru-RU" dirty="0" smtClean="0"/>
              <a:t>в Бугульминском муниципальном районе </a:t>
            </a:r>
          </a:p>
        </p:txBody>
      </p:sp>
      <p:pic>
        <p:nvPicPr>
          <p:cNvPr id="1026" name="Picture 2" descr="C:\Users\Пользователь\Desktop\Фото Булатова\Изображение WhatsApp 2024-10-10 в 09.35.35_29a6330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800000" flipV="1">
            <a:off x="2285984" y="3143248"/>
            <a:ext cx="4826033" cy="2714644"/>
          </a:xfrm>
          <a:prstGeom prst="rect">
            <a:avLst/>
          </a:prstGeom>
          <a:noFill/>
        </p:spPr>
      </p:pic>
      <p:pic>
        <p:nvPicPr>
          <p:cNvPr id="1027" name="Picture 3" descr="C:\Users\Пользователь\Desktop\ОН\Логотип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68" y="4991432"/>
            <a:ext cx="1875727" cy="18665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357166"/>
            <a:ext cx="7467600" cy="6116786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ru-RU" u="sng" dirty="0" smtClean="0"/>
              <a:t>Цель</a:t>
            </a:r>
            <a:r>
              <a:rPr lang="ru-RU" dirty="0" smtClean="0"/>
              <a:t>: создание условий для всестороннего  развития личности ребенка через вовлечение его в процесс создания анимационного фильма;</a:t>
            </a:r>
          </a:p>
          <a:p>
            <a:pPr algn="just">
              <a:buNone/>
            </a:pPr>
            <a:r>
              <a:rPr lang="ru-RU" u="sng" dirty="0" smtClean="0"/>
              <a:t>Задачи</a:t>
            </a:r>
            <a:r>
              <a:rPr lang="ru-RU" dirty="0" smtClean="0"/>
              <a:t>: </a:t>
            </a:r>
          </a:p>
          <a:p>
            <a:pPr lvl="0" algn="just"/>
            <a:r>
              <a:rPr lang="ru-RU" dirty="0" smtClean="0"/>
              <a:t>обучение </a:t>
            </a:r>
            <a:r>
              <a:rPr lang="ru-RU" dirty="0" smtClean="0"/>
              <a:t>основам мультипликации; </a:t>
            </a:r>
          </a:p>
          <a:p>
            <a:pPr lvl="0" algn="just"/>
            <a:r>
              <a:rPr lang="ru-RU" dirty="0" smtClean="0"/>
              <a:t>развитие  </a:t>
            </a:r>
            <a:r>
              <a:rPr lang="ru-RU" dirty="0" smtClean="0"/>
              <a:t>художественно-творческих способностей; </a:t>
            </a:r>
          </a:p>
          <a:p>
            <a:pPr algn="just"/>
            <a:r>
              <a:rPr lang="ru-RU" dirty="0" smtClean="0"/>
              <a:t>формирование  </a:t>
            </a:r>
            <a:r>
              <a:rPr lang="ru-RU" dirty="0" smtClean="0"/>
              <a:t>навыков работы с техническим оборудованием и программным обеспечением; </a:t>
            </a:r>
          </a:p>
          <a:p>
            <a:pPr algn="just"/>
            <a:r>
              <a:rPr lang="ru-RU" dirty="0" smtClean="0"/>
              <a:t>развитие  </a:t>
            </a:r>
            <a:r>
              <a:rPr lang="ru-RU" dirty="0" smtClean="0"/>
              <a:t>коммуникативных навыков и умений работать в команде; </a:t>
            </a:r>
          </a:p>
          <a:p>
            <a:pPr algn="just"/>
            <a:r>
              <a:rPr lang="ru-RU" dirty="0" smtClean="0"/>
              <a:t>воспитание </a:t>
            </a:r>
            <a:r>
              <a:rPr lang="ru-RU" dirty="0" smtClean="0"/>
              <a:t>чувства  ответственности за результат общего труда;     </a:t>
            </a:r>
          </a:p>
          <a:p>
            <a:pPr algn="just"/>
            <a:r>
              <a:rPr lang="ru-RU" dirty="0" smtClean="0"/>
              <a:t>расширение  </a:t>
            </a:r>
            <a:r>
              <a:rPr lang="ru-RU" dirty="0" smtClean="0"/>
              <a:t>кругозора и словарного запаса;</a:t>
            </a:r>
          </a:p>
          <a:p>
            <a:pPr algn="just"/>
            <a:r>
              <a:rPr lang="ru-RU" dirty="0" smtClean="0"/>
              <a:t>создание  </a:t>
            </a:r>
            <a:r>
              <a:rPr lang="ru-RU" dirty="0" smtClean="0"/>
              <a:t>условий для самовыражения и эмоциональной разгрузки.</a:t>
            </a:r>
          </a:p>
          <a:p>
            <a:pPr algn="just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39552" y="404664"/>
            <a:ext cx="4032448" cy="6048672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ru-RU" sz="1800" b="1" dirty="0" smtClean="0"/>
              <a:t>Практика </a:t>
            </a:r>
            <a:r>
              <a:rPr lang="ru-RU" sz="1800" b="1" dirty="0" smtClean="0"/>
              <a:t>«Детская мультипликационная студия «</a:t>
            </a:r>
            <a:r>
              <a:rPr lang="ru-RU" sz="1800" b="1" dirty="0" err="1" smtClean="0"/>
              <a:t>Мультистан</a:t>
            </a:r>
            <a:r>
              <a:rPr lang="ru-RU" sz="1800" b="1" dirty="0" smtClean="0"/>
              <a:t>» </a:t>
            </a:r>
            <a:r>
              <a:rPr lang="ru-RU" sz="1800" dirty="0" smtClean="0"/>
              <a:t>- это процесс </a:t>
            </a:r>
            <a:r>
              <a:rPr lang="ru-RU" sz="1800" dirty="0"/>
              <a:t>создания анимационных фильмов сочетает в себе художественное творчество, основы сценарного мастерства и работу с цифровыми </a:t>
            </a:r>
            <a:r>
              <a:rPr lang="ru-RU" sz="1800" dirty="0" smtClean="0"/>
              <a:t>технологиями.</a:t>
            </a:r>
          </a:p>
          <a:p>
            <a:pPr indent="0">
              <a:buNone/>
            </a:pPr>
            <a:endParaRPr lang="ru-RU" sz="1800" dirty="0" smtClean="0"/>
          </a:p>
          <a:p>
            <a:pPr indent="0">
              <a:buNone/>
            </a:pPr>
            <a:r>
              <a:rPr lang="ru-RU" sz="1800" dirty="0"/>
              <a:t>Работа над мультфильмом  объединяет детей общей целью и требует распределения ролей, взаимопомощи, терпимости. В результате снижается уровень конфликтности, формируется уважительное отношения к чужому труду и развивается </a:t>
            </a:r>
            <a:r>
              <a:rPr lang="ru-RU" sz="1800"/>
              <a:t>чувство </a:t>
            </a:r>
            <a:r>
              <a:rPr lang="ru-RU" sz="1800" smtClean="0"/>
              <a:t>эмпатии.</a:t>
            </a:r>
            <a:endParaRPr lang="ru-RU" sz="1800" dirty="0"/>
          </a:p>
        </p:txBody>
      </p:sp>
      <p:pic>
        <p:nvPicPr>
          <p:cNvPr id="4" name="Изображение 5" descr="1745871245220"/>
          <p:cNvPicPr/>
          <p:nvPr/>
        </p:nvPicPr>
        <p:blipFill rotWithShape="1">
          <a:blip r:embed="rId2"/>
          <a:srcRect b="12486"/>
          <a:stretch/>
        </p:blipFill>
        <p:spPr>
          <a:xfrm>
            <a:off x="4860032" y="260648"/>
            <a:ext cx="3456384" cy="3528391"/>
          </a:xfrm>
          <a:prstGeom prst="rect">
            <a:avLst/>
          </a:prstGeom>
        </p:spPr>
      </p:pic>
      <p:pic>
        <p:nvPicPr>
          <p:cNvPr id="5" name="Изображение 2" descr="1735021745921(1)(1)"/>
          <p:cNvPicPr/>
          <p:nvPr/>
        </p:nvPicPr>
        <p:blipFill>
          <a:blip r:embed="rId3"/>
          <a:stretch>
            <a:fillRect/>
          </a:stretch>
        </p:blipFill>
        <p:spPr>
          <a:xfrm>
            <a:off x="4860032" y="4077072"/>
            <a:ext cx="3456384" cy="228601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>
          <a:xfrm>
            <a:off x="457200" y="428604"/>
            <a:ext cx="7467600" cy="604534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1800" dirty="0" smtClean="0">
                <a:solidFill>
                  <a:schemeClr val="accent3"/>
                </a:solidFill>
              </a:rPr>
              <a:t>Этапы внедрения практики:</a:t>
            </a:r>
          </a:p>
          <a:p>
            <a:pPr algn="just">
              <a:buNone/>
            </a:pPr>
            <a:r>
              <a:rPr lang="ru-RU" sz="1800" dirty="0" smtClean="0"/>
              <a:t>1. </a:t>
            </a:r>
            <a:r>
              <a:rPr lang="ru-RU" sz="1800" u="sng" dirty="0" smtClean="0">
                <a:solidFill>
                  <a:schemeClr val="accent3"/>
                </a:solidFill>
              </a:rPr>
              <a:t>Организационный этап </a:t>
            </a:r>
            <a:r>
              <a:rPr lang="ru-RU" sz="1800" dirty="0" smtClean="0"/>
              <a:t>(прохождение курсов "Основы анимационной деятельности с детьми" (</a:t>
            </a:r>
            <a:r>
              <a:rPr lang="ru-RU" sz="1800" dirty="0" err="1" smtClean="0"/>
              <a:t>Мульт-школа.ру</a:t>
            </a:r>
            <a:r>
              <a:rPr lang="ru-RU" sz="1800" dirty="0" smtClean="0"/>
              <a:t>);  участие в обучающих мастер-классах)</a:t>
            </a:r>
          </a:p>
          <a:p>
            <a:pPr algn="just">
              <a:buNone/>
            </a:pPr>
            <a:r>
              <a:rPr lang="ru-RU" sz="1800" dirty="0" smtClean="0"/>
              <a:t>2.    </a:t>
            </a:r>
            <a:r>
              <a:rPr lang="ru-RU" sz="1800" u="sng" dirty="0" smtClean="0">
                <a:solidFill>
                  <a:schemeClr val="accent3"/>
                </a:solidFill>
              </a:rPr>
              <a:t>Материально-технический этап</a:t>
            </a:r>
          </a:p>
          <a:p>
            <a:pPr algn="just">
              <a:buNone/>
            </a:pPr>
            <a:r>
              <a:rPr lang="ru-RU" sz="1800" dirty="0" smtClean="0"/>
              <a:t>    Обеспечение студии необходимым оборудованием и материалами.</a:t>
            </a:r>
          </a:p>
          <a:p>
            <a:pPr algn="just">
              <a:buNone/>
            </a:pPr>
            <a:r>
              <a:rPr lang="ru-RU" sz="1800" dirty="0" smtClean="0"/>
              <a:t>3.   </a:t>
            </a:r>
            <a:r>
              <a:rPr lang="ru-RU" sz="1800" u="sng" dirty="0" smtClean="0">
                <a:solidFill>
                  <a:schemeClr val="accent3"/>
                </a:solidFill>
              </a:rPr>
              <a:t>Практическое начало работы студии </a:t>
            </a:r>
            <a:r>
              <a:rPr lang="ru-RU" sz="1800" dirty="0" smtClean="0"/>
              <a:t>( формирование детских групп; проведение циклов занятий согласно утверждённой программе; организация показов готовых мультфильмов для родителей, педагогов, других детей; участие в конкурсах и фестивалях детского анимационного творчества; поддержание мотивации детей через смену техник анимации и тематики проектов).</a:t>
            </a:r>
            <a:endParaRPr lang="ru-RU" sz="1800" dirty="0"/>
          </a:p>
        </p:txBody>
      </p:sp>
      <p:pic>
        <p:nvPicPr>
          <p:cNvPr id="7" name="Изображение 4" descr="Изображение WhatsApp 2024-10-10 в 09.35.34_780cfa15"/>
          <p:cNvPicPr/>
          <p:nvPr/>
        </p:nvPicPr>
        <p:blipFill>
          <a:blip r:embed="rId2"/>
          <a:stretch>
            <a:fillRect/>
          </a:stretch>
        </p:blipFill>
        <p:spPr>
          <a:xfrm>
            <a:off x="4786314" y="4643446"/>
            <a:ext cx="2928958" cy="2019295"/>
          </a:xfrm>
          <a:prstGeom prst="rect">
            <a:avLst/>
          </a:prstGeom>
        </p:spPr>
      </p:pic>
      <p:pic>
        <p:nvPicPr>
          <p:cNvPr id="8" name="Рисунок 7" descr="Снимок экрана 2024-10-21 17001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28662" y="4643446"/>
            <a:ext cx="3696473" cy="200026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Изображение WhatsApp 2024-10-10 в 09.35.35_29a6330c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28596" y="4071942"/>
            <a:ext cx="4165604" cy="2343152"/>
          </a:xfrm>
        </p:spPr>
      </p:pic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3438" y="500042"/>
            <a:ext cx="3786214" cy="5672158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ru-RU" dirty="0" smtClean="0"/>
              <a:t>         </a:t>
            </a:r>
            <a:r>
              <a:rPr lang="ru-RU" dirty="0" smtClean="0">
                <a:solidFill>
                  <a:schemeClr val="accent3"/>
                </a:solidFill>
              </a:rPr>
              <a:t>Социальная значимость детской </a:t>
            </a:r>
            <a:r>
              <a:rPr lang="ru-RU" dirty="0" err="1" smtClean="0">
                <a:solidFill>
                  <a:schemeClr val="accent3"/>
                </a:solidFill>
              </a:rPr>
              <a:t>мультстудии</a:t>
            </a:r>
            <a:r>
              <a:rPr lang="ru-RU" dirty="0" smtClean="0"/>
              <a:t> заключается не только в ее образовательном потенциале, но и в комплексном влиянии на личностное развитие ребенка, его коммуникативные навыки, цифровую грамотность, социализацию и эмоциональное благополучие, что делает ее эффективным инструментом дополнительного образования.</a:t>
            </a:r>
            <a:endParaRPr lang="ru-RU" dirty="0"/>
          </a:p>
        </p:txBody>
      </p:sp>
      <p:pic>
        <p:nvPicPr>
          <p:cNvPr id="6" name="Рисунок 5" descr="173502174592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642918"/>
            <a:ext cx="4000527" cy="300039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sz="quarter" idx="1"/>
          </p:nvPr>
        </p:nvSpPr>
        <p:spPr>
          <a:xfrm>
            <a:off x="642910" y="428604"/>
            <a:ext cx="7858180" cy="132873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u="sng" dirty="0" smtClean="0"/>
              <a:t>Организации-партнеры практики</a:t>
            </a:r>
            <a:endParaRPr lang="ru-RU" b="1" u="sng" dirty="0"/>
          </a:p>
        </p:txBody>
      </p:sp>
      <p:sp>
        <p:nvSpPr>
          <p:cNvPr id="8" name="Содержимое 6"/>
          <p:cNvSpPr txBox="1">
            <a:spLocks/>
          </p:cNvSpPr>
          <p:nvPr/>
        </p:nvSpPr>
        <p:spPr>
          <a:xfrm>
            <a:off x="500034" y="3429000"/>
            <a:ext cx="7858180" cy="132873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42976" y="1571612"/>
            <a:ext cx="657228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Благотворительный фонд</a:t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«АК БАРС СОЗИДАНИЕ»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57158" y="3357562"/>
            <a:ext cx="521497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Много делай, мало говори,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Слово в Созидание претвори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0" name="AutoShape 2" descr="https://avatars.mds.yandex.net/i?id=2012308c093ae645326255cea459e474f6f6a3c5-9657345-images-thumbs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2" name="AutoShape 4" descr="https://avatars.mds.yandex.net/i?id=2012308c093ae645326255cea459e474f6f6a3c5-9657345-images-thumbs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https://avatars.mds.yandex.net/i?id=2012308c093ae645326255cea459e474f6f6a3c5-9657345-images-thumbs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6" name="AutoShape 8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8" name="AutoShape 10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2"/>
          <a:srcRect l="16250" t="25312" r="20937" b="28750"/>
          <a:stretch>
            <a:fillRect/>
          </a:stretch>
        </p:blipFill>
        <p:spPr bwMode="auto">
          <a:xfrm>
            <a:off x="4857752" y="3571876"/>
            <a:ext cx="3242410" cy="2371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77</TotalTime>
  <Words>311</Words>
  <Application>Microsoft Office PowerPoint</Application>
  <PresentationFormat>Экран (4:3)</PresentationFormat>
  <Paragraphs>28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Century Schoolbook</vt:lpstr>
      <vt:lpstr>Times New Roman</vt:lpstr>
      <vt:lpstr>Wingdings</vt:lpstr>
      <vt:lpstr>Wingdings 2</vt:lpstr>
      <vt:lpstr>Эркер</vt:lpstr>
      <vt:lpstr>Проект  «Детская мультипликационная студия «Мультистан»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Ya Blondinko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 «Детская мультипликационная студия «Мультистан»</dc:title>
  <dc:creator>Пользователь</dc:creator>
  <cp:lastModifiedBy>rrc</cp:lastModifiedBy>
  <cp:revision>13</cp:revision>
  <dcterms:created xsi:type="dcterms:W3CDTF">2026-08-10T05:57:40Z</dcterms:created>
  <dcterms:modified xsi:type="dcterms:W3CDTF">2026-08-12T09:57:06Z</dcterms:modified>
</cp:coreProperties>
</file>