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421" r:id="rId2"/>
    <p:sldId id="446" r:id="rId3"/>
    <p:sldId id="447" r:id="rId4"/>
    <p:sldId id="448" r:id="rId5"/>
    <p:sldId id="439" r:id="rId6"/>
    <p:sldId id="444" r:id="rId7"/>
    <p:sldId id="443" r:id="rId8"/>
    <p:sldId id="440" r:id="rId9"/>
    <p:sldId id="434" r:id="rId10"/>
    <p:sldId id="430" r:id="rId11"/>
    <p:sldId id="383" r:id="rId12"/>
    <p:sldId id="435" r:id="rId13"/>
    <p:sldId id="441" r:id="rId14"/>
    <p:sldId id="442" r:id="rId15"/>
    <p:sldId id="436" r:id="rId16"/>
    <p:sldId id="438" r:id="rId17"/>
    <p:sldId id="437" r:id="rId18"/>
    <p:sldId id="449" r:id="rId19"/>
    <p:sldId id="450" r:id="rId20"/>
    <p:sldId id="451" r:id="rId21"/>
    <p:sldId id="452" r:id="rId22"/>
    <p:sldId id="453" r:id="rId23"/>
    <p:sldId id="445" r:id="rId24"/>
  </p:sldIdLst>
  <p:sldSz cx="12192000" cy="6858000"/>
  <p:notesSz cx="6797675" cy="987266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005A9E"/>
    <a:srgbClr val="E05A44"/>
    <a:srgbClr val="FF3300"/>
    <a:srgbClr val="EA0000"/>
    <a:srgbClr val="CC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994" autoAdjust="0"/>
    <p:restoredTop sz="93466" autoAdjust="0"/>
  </p:normalViewPr>
  <p:slideViewPr>
    <p:cSldViewPr snapToGrid="0">
      <p:cViewPr varScale="1">
        <p:scale>
          <a:sx n="64" d="100"/>
          <a:sy n="64" d="100"/>
        </p:scale>
        <p:origin x="-900" y="-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640" y="5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368F3F-D88E-42CA-A7FE-E8E4CF6278F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CDF8D5-779A-4DCD-960D-687C182E715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ru-RU" sz="2000" b="1" dirty="0"/>
            <a:t>перепады настроения</a:t>
          </a:r>
          <a:r>
            <a:rPr lang="ru-RU" sz="2000" dirty="0"/>
            <a:t>;</a:t>
          </a:r>
        </a:p>
      </dgm:t>
    </dgm:pt>
    <dgm:pt modelId="{2E876AA0-EA4B-4085-B090-99D241F6B3FE}" type="parTrans" cxnId="{B16C6F57-988F-49A4-9300-120FB40E5C0D}">
      <dgm:prSet/>
      <dgm:spPr/>
      <dgm:t>
        <a:bodyPr/>
        <a:lstStyle/>
        <a:p>
          <a:endParaRPr lang="ru-RU"/>
        </a:p>
      </dgm:t>
    </dgm:pt>
    <dgm:pt modelId="{F6D4FCAB-EDEF-4FEB-B1F5-36FE0D315D6D}" type="sibTrans" cxnId="{B16C6F57-988F-49A4-9300-120FB40E5C0D}">
      <dgm:prSet/>
      <dgm:spPr/>
      <dgm:t>
        <a:bodyPr/>
        <a:lstStyle/>
        <a:p>
          <a:endParaRPr lang="ru-RU"/>
        </a:p>
      </dgm:t>
    </dgm:pt>
    <dgm:pt modelId="{F006671D-4CD6-46BE-B061-8B8CE248629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ru-RU" sz="2000" b="1" dirty="0"/>
            <a:t>нарушения сна;</a:t>
          </a:r>
        </a:p>
      </dgm:t>
    </dgm:pt>
    <dgm:pt modelId="{0B6CBFC0-8004-4D0B-BCB1-5CFD3955B2F2}" type="parTrans" cxnId="{908B502E-4BBD-4F3F-BF58-CE7EF84D3734}">
      <dgm:prSet/>
      <dgm:spPr/>
      <dgm:t>
        <a:bodyPr/>
        <a:lstStyle/>
        <a:p>
          <a:endParaRPr lang="ru-RU"/>
        </a:p>
      </dgm:t>
    </dgm:pt>
    <dgm:pt modelId="{B56F4C07-DFF0-47DB-80A5-367613C8BB48}" type="sibTrans" cxnId="{908B502E-4BBD-4F3F-BF58-CE7EF84D3734}">
      <dgm:prSet/>
      <dgm:spPr/>
      <dgm:t>
        <a:bodyPr/>
        <a:lstStyle/>
        <a:p>
          <a:endParaRPr lang="ru-RU"/>
        </a:p>
      </dgm:t>
    </dgm:pt>
    <dgm:pt modelId="{35F2FE3B-5F8F-40E3-AA80-A4A097CC99C7}">
      <dgm:prSet custT="1"/>
      <dgm:spPr/>
      <dgm:t>
        <a:bodyPr/>
        <a:lstStyle/>
        <a:p>
          <a:r>
            <a:rPr lang="ru-RU" sz="2000" b="1" dirty="0"/>
            <a:t>физический дискомфорт, в том числе боли в животе и головные боли;</a:t>
          </a:r>
        </a:p>
      </dgm:t>
    </dgm:pt>
    <dgm:pt modelId="{9A25AFB1-CC66-4F05-8075-5B9D46292CDA}" type="parTrans" cxnId="{191B9C07-448E-46F1-B2A0-D4F9C21BB7C1}">
      <dgm:prSet/>
      <dgm:spPr/>
      <dgm:t>
        <a:bodyPr/>
        <a:lstStyle/>
        <a:p>
          <a:endParaRPr lang="ru-RU"/>
        </a:p>
      </dgm:t>
    </dgm:pt>
    <dgm:pt modelId="{02974DB4-33AA-4106-A9F6-853F917AFFC7}" type="sibTrans" cxnId="{191B9C07-448E-46F1-B2A0-D4F9C21BB7C1}">
      <dgm:prSet/>
      <dgm:spPr/>
      <dgm:t>
        <a:bodyPr/>
        <a:lstStyle/>
        <a:p>
          <a:endParaRPr lang="ru-RU"/>
        </a:p>
      </dgm:t>
    </dgm:pt>
    <dgm:pt modelId="{27CA9C4B-9FC0-4107-9DB9-00BB5DE695A2}">
      <dgm:prSet custT="1"/>
      <dgm:spPr/>
      <dgm:t>
        <a:bodyPr/>
        <a:lstStyle/>
        <a:p>
          <a:r>
            <a:rPr lang="ru-RU" sz="2000" b="1" i="0" dirty="0"/>
            <a:t>проблемы с концентрацией внимания, что резко снижает успеваемость;</a:t>
          </a:r>
        </a:p>
      </dgm:t>
    </dgm:pt>
    <dgm:pt modelId="{82461152-E62B-4C4F-A71A-B24DE4E0834D}" type="parTrans" cxnId="{03A00532-70A6-448C-862A-2614FAF9993F}">
      <dgm:prSet/>
      <dgm:spPr/>
      <dgm:t>
        <a:bodyPr/>
        <a:lstStyle/>
        <a:p>
          <a:endParaRPr lang="ru-RU"/>
        </a:p>
      </dgm:t>
    </dgm:pt>
    <dgm:pt modelId="{F0BBDF82-C40D-4261-91C9-C2242C200D71}" type="sibTrans" cxnId="{03A00532-70A6-448C-862A-2614FAF9993F}">
      <dgm:prSet/>
      <dgm:spPr/>
      <dgm:t>
        <a:bodyPr/>
        <a:lstStyle/>
        <a:p>
          <a:endParaRPr lang="ru-RU"/>
        </a:p>
      </dgm:t>
    </dgm:pt>
    <dgm:pt modelId="{00032E45-7EF1-489A-BDF9-CB266872BE1F}">
      <dgm:prSet custT="1"/>
      <dgm:spPr/>
      <dgm:t>
        <a:bodyPr/>
        <a:lstStyle/>
        <a:p>
          <a:r>
            <a:rPr lang="ru-RU" sz="1600" b="1" dirty="0"/>
            <a:t>с</a:t>
          </a:r>
          <a:r>
            <a:rPr lang="ru-RU" sz="2000" b="1" dirty="0"/>
            <a:t>тановится замкнутым или много времени проводит в одиночестве, избегает контактов как со сверстниками, так и со своими близкими, в том числе родителями</a:t>
          </a:r>
        </a:p>
      </dgm:t>
    </dgm:pt>
    <dgm:pt modelId="{DC9AC544-CBFE-44EC-B20B-FE8047A0CF4B}" type="parTrans" cxnId="{96D9C4F8-29FF-4C30-8998-BF32B5C5BAC4}">
      <dgm:prSet/>
      <dgm:spPr/>
      <dgm:t>
        <a:bodyPr/>
        <a:lstStyle/>
        <a:p>
          <a:endParaRPr lang="ru-RU"/>
        </a:p>
      </dgm:t>
    </dgm:pt>
    <dgm:pt modelId="{5E81D689-767E-4FBE-AB33-38F444F8345E}" type="sibTrans" cxnId="{96D9C4F8-29FF-4C30-8998-BF32B5C5BAC4}">
      <dgm:prSet/>
      <dgm:spPr/>
      <dgm:t>
        <a:bodyPr/>
        <a:lstStyle/>
        <a:p>
          <a:endParaRPr lang="ru-RU"/>
        </a:p>
      </dgm:t>
    </dgm:pt>
    <dgm:pt modelId="{B5B10AEA-B161-4F52-975D-FCDC838DE8EE}" type="pres">
      <dgm:prSet presAssocID="{5D368F3F-D88E-42CA-A7FE-E8E4CF6278F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AF3486D-8C95-4939-B737-3D82D608DAB2}" type="pres">
      <dgm:prSet presAssocID="{67CDF8D5-779A-4DCD-960D-687C182E7158}" presName="parentText" presStyleLbl="node1" presStyleIdx="0" presStyleCnt="5" custScaleY="674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7B1CEA-4CD2-44D6-A2E4-E65129A0A2A9}" type="pres">
      <dgm:prSet presAssocID="{F6D4FCAB-EDEF-4FEB-B1F5-36FE0D315D6D}" presName="spacer" presStyleCnt="0"/>
      <dgm:spPr/>
    </dgm:pt>
    <dgm:pt modelId="{01017ADE-AEA0-4B8D-870C-FBA58D3BD3B2}" type="pres">
      <dgm:prSet presAssocID="{F006671D-4CD6-46BE-B061-8B8CE248629E}" presName="parentText" presStyleLbl="node1" presStyleIdx="1" presStyleCnt="5" custScaleY="6836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45AC30-F56D-45ED-8A27-C847A17CE20B}" type="pres">
      <dgm:prSet presAssocID="{B56F4C07-DFF0-47DB-80A5-367613C8BB48}" presName="spacer" presStyleCnt="0"/>
      <dgm:spPr/>
    </dgm:pt>
    <dgm:pt modelId="{B0FE52DC-876D-4ECB-9A73-710D1D7761ED}" type="pres">
      <dgm:prSet presAssocID="{35F2FE3B-5F8F-40E3-AA80-A4A097CC99C7}" presName="parentText" presStyleLbl="node1" presStyleIdx="2" presStyleCnt="5" custScaleY="7837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40EFAD-9731-4004-BAFD-0BDA1400C949}" type="pres">
      <dgm:prSet presAssocID="{02974DB4-33AA-4106-A9F6-853F917AFFC7}" presName="spacer" presStyleCnt="0"/>
      <dgm:spPr/>
    </dgm:pt>
    <dgm:pt modelId="{E42CCB68-27DE-4B3F-9E2A-C50D56FBC843}" type="pres">
      <dgm:prSet presAssocID="{27CA9C4B-9FC0-4107-9DB9-00BB5DE695A2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4116E2-27FF-46EC-8812-A6B8F4DCE448}" type="pres">
      <dgm:prSet presAssocID="{F0BBDF82-C40D-4261-91C9-C2242C200D71}" presName="spacer" presStyleCnt="0"/>
      <dgm:spPr/>
    </dgm:pt>
    <dgm:pt modelId="{440C10F0-FDA5-4164-BB6C-C9FF495C2BA5}" type="pres">
      <dgm:prSet presAssocID="{00032E45-7EF1-489A-BDF9-CB266872BE1F}" presName="parentText" presStyleLbl="node1" presStyleIdx="4" presStyleCnt="5" custScaleY="152496" custLinFactNeighborY="-2182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16C6F57-988F-49A4-9300-120FB40E5C0D}" srcId="{5D368F3F-D88E-42CA-A7FE-E8E4CF6278FB}" destId="{67CDF8D5-779A-4DCD-960D-687C182E7158}" srcOrd="0" destOrd="0" parTransId="{2E876AA0-EA4B-4085-B090-99D241F6B3FE}" sibTransId="{F6D4FCAB-EDEF-4FEB-B1F5-36FE0D315D6D}"/>
    <dgm:cxn modelId="{96D9C4F8-29FF-4C30-8998-BF32B5C5BAC4}" srcId="{5D368F3F-D88E-42CA-A7FE-E8E4CF6278FB}" destId="{00032E45-7EF1-489A-BDF9-CB266872BE1F}" srcOrd="4" destOrd="0" parTransId="{DC9AC544-CBFE-44EC-B20B-FE8047A0CF4B}" sibTransId="{5E81D689-767E-4FBE-AB33-38F444F8345E}"/>
    <dgm:cxn modelId="{C19951D8-39C0-4AA0-8CA3-379899C9ECDC}" type="presOf" srcId="{35F2FE3B-5F8F-40E3-AA80-A4A097CC99C7}" destId="{B0FE52DC-876D-4ECB-9A73-710D1D7761ED}" srcOrd="0" destOrd="0" presId="urn:microsoft.com/office/officeart/2005/8/layout/vList2"/>
    <dgm:cxn modelId="{FBC72674-7971-4181-AD77-FD06E94A2981}" type="presOf" srcId="{67CDF8D5-779A-4DCD-960D-687C182E7158}" destId="{EAF3486D-8C95-4939-B737-3D82D608DAB2}" srcOrd="0" destOrd="0" presId="urn:microsoft.com/office/officeart/2005/8/layout/vList2"/>
    <dgm:cxn modelId="{1E3E2E30-8DED-4254-8D23-CB223E38D56D}" type="presOf" srcId="{00032E45-7EF1-489A-BDF9-CB266872BE1F}" destId="{440C10F0-FDA5-4164-BB6C-C9FF495C2BA5}" srcOrd="0" destOrd="0" presId="urn:microsoft.com/office/officeart/2005/8/layout/vList2"/>
    <dgm:cxn modelId="{4C854EE9-ECE4-4B95-8F0C-C24811D3ECD6}" type="presOf" srcId="{27CA9C4B-9FC0-4107-9DB9-00BB5DE695A2}" destId="{E42CCB68-27DE-4B3F-9E2A-C50D56FBC843}" srcOrd="0" destOrd="0" presId="urn:microsoft.com/office/officeart/2005/8/layout/vList2"/>
    <dgm:cxn modelId="{191B9C07-448E-46F1-B2A0-D4F9C21BB7C1}" srcId="{5D368F3F-D88E-42CA-A7FE-E8E4CF6278FB}" destId="{35F2FE3B-5F8F-40E3-AA80-A4A097CC99C7}" srcOrd="2" destOrd="0" parTransId="{9A25AFB1-CC66-4F05-8075-5B9D46292CDA}" sibTransId="{02974DB4-33AA-4106-A9F6-853F917AFFC7}"/>
    <dgm:cxn modelId="{E5F4AAD3-BAF6-46A6-B649-C442CFC2FD54}" type="presOf" srcId="{5D368F3F-D88E-42CA-A7FE-E8E4CF6278FB}" destId="{B5B10AEA-B161-4F52-975D-FCDC838DE8EE}" srcOrd="0" destOrd="0" presId="urn:microsoft.com/office/officeart/2005/8/layout/vList2"/>
    <dgm:cxn modelId="{8306BCBB-477B-4859-8117-70E482FF94C4}" type="presOf" srcId="{F006671D-4CD6-46BE-B061-8B8CE248629E}" destId="{01017ADE-AEA0-4B8D-870C-FBA58D3BD3B2}" srcOrd="0" destOrd="0" presId="urn:microsoft.com/office/officeart/2005/8/layout/vList2"/>
    <dgm:cxn modelId="{908B502E-4BBD-4F3F-BF58-CE7EF84D3734}" srcId="{5D368F3F-D88E-42CA-A7FE-E8E4CF6278FB}" destId="{F006671D-4CD6-46BE-B061-8B8CE248629E}" srcOrd="1" destOrd="0" parTransId="{0B6CBFC0-8004-4D0B-BCB1-5CFD3955B2F2}" sibTransId="{B56F4C07-DFF0-47DB-80A5-367613C8BB48}"/>
    <dgm:cxn modelId="{03A00532-70A6-448C-862A-2614FAF9993F}" srcId="{5D368F3F-D88E-42CA-A7FE-E8E4CF6278FB}" destId="{27CA9C4B-9FC0-4107-9DB9-00BB5DE695A2}" srcOrd="3" destOrd="0" parTransId="{82461152-E62B-4C4F-A71A-B24DE4E0834D}" sibTransId="{F0BBDF82-C40D-4261-91C9-C2242C200D71}"/>
    <dgm:cxn modelId="{B84F707F-F29E-4EA3-B5A3-D9D823EA9EB8}" type="presParOf" srcId="{B5B10AEA-B161-4F52-975D-FCDC838DE8EE}" destId="{EAF3486D-8C95-4939-B737-3D82D608DAB2}" srcOrd="0" destOrd="0" presId="urn:microsoft.com/office/officeart/2005/8/layout/vList2"/>
    <dgm:cxn modelId="{68A57143-EC19-4E32-AE1F-628546CBA79F}" type="presParOf" srcId="{B5B10AEA-B161-4F52-975D-FCDC838DE8EE}" destId="{AE7B1CEA-4CD2-44D6-A2E4-E65129A0A2A9}" srcOrd="1" destOrd="0" presId="urn:microsoft.com/office/officeart/2005/8/layout/vList2"/>
    <dgm:cxn modelId="{E463E9A1-93ED-4A97-AE24-7E5E7B69CBF4}" type="presParOf" srcId="{B5B10AEA-B161-4F52-975D-FCDC838DE8EE}" destId="{01017ADE-AEA0-4B8D-870C-FBA58D3BD3B2}" srcOrd="2" destOrd="0" presId="urn:microsoft.com/office/officeart/2005/8/layout/vList2"/>
    <dgm:cxn modelId="{08D1EB0C-987C-4A6D-82D5-326F8BE37444}" type="presParOf" srcId="{B5B10AEA-B161-4F52-975D-FCDC838DE8EE}" destId="{6F45AC30-F56D-45ED-8A27-C847A17CE20B}" srcOrd="3" destOrd="0" presId="urn:microsoft.com/office/officeart/2005/8/layout/vList2"/>
    <dgm:cxn modelId="{B69BEA7C-75CB-4B84-964F-64908BB22602}" type="presParOf" srcId="{B5B10AEA-B161-4F52-975D-FCDC838DE8EE}" destId="{B0FE52DC-876D-4ECB-9A73-710D1D7761ED}" srcOrd="4" destOrd="0" presId="urn:microsoft.com/office/officeart/2005/8/layout/vList2"/>
    <dgm:cxn modelId="{70474CE6-6742-4238-88EB-57FD6C9D006C}" type="presParOf" srcId="{B5B10AEA-B161-4F52-975D-FCDC838DE8EE}" destId="{0940EFAD-9731-4004-BAFD-0BDA1400C949}" srcOrd="5" destOrd="0" presId="urn:microsoft.com/office/officeart/2005/8/layout/vList2"/>
    <dgm:cxn modelId="{EAFD6043-60D0-4135-9877-70FA8A267FA6}" type="presParOf" srcId="{B5B10AEA-B161-4F52-975D-FCDC838DE8EE}" destId="{E42CCB68-27DE-4B3F-9E2A-C50D56FBC843}" srcOrd="6" destOrd="0" presId="urn:microsoft.com/office/officeart/2005/8/layout/vList2"/>
    <dgm:cxn modelId="{86BD7E21-3FC4-4BDF-92EF-50D97DC81103}" type="presParOf" srcId="{B5B10AEA-B161-4F52-975D-FCDC838DE8EE}" destId="{734116E2-27FF-46EC-8812-A6B8F4DCE448}" srcOrd="7" destOrd="0" presId="urn:microsoft.com/office/officeart/2005/8/layout/vList2"/>
    <dgm:cxn modelId="{56D0214D-3FD2-46A6-9686-13C3EBCA859A}" type="presParOf" srcId="{B5B10AEA-B161-4F52-975D-FCDC838DE8EE}" destId="{440C10F0-FDA5-4164-BB6C-C9FF495C2BA5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1A11203-C625-4BD3-B84A-20478D4F89F1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ED3938-739E-43D9-8354-46E86B5ED4A6}">
      <dgm:prSet custT="1"/>
      <dgm:spPr/>
      <dgm:t>
        <a:bodyPr/>
        <a:lstStyle/>
        <a:p>
          <a:r>
            <a:rPr lang="ru-RU" sz="1600" dirty="0"/>
            <a:t>Создания позитивного климата в классе</a:t>
          </a:r>
        </a:p>
      </dgm:t>
    </dgm:pt>
    <dgm:pt modelId="{F7A8E9CE-F329-4FB2-B42C-105436CDFCA6}" type="parTrans" cxnId="{50A50B45-C376-4363-BE4F-3C60EC93E75D}">
      <dgm:prSet/>
      <dgm:spPr/>
      <dgm:t>
        <a:bodyPr/>
        <a:lstStyle/>
        <a:p>
          <a:endParaRPr lang="ru-RU"/>
        </a:p>
      </dgm:t>
    </dgm:pt>
    <dgm:pt modelId="{DBF17624-D05A-45C3-AD6A-E46C3196E1D3}" type="sibTrans" cxnId="{50A50B45-C376-4363-BE4F-3C60EC93E75D}">
      <dgm:prSet/>
      <dgm:spPr/>
      <dgm:t>
        <a:bodyPr/>
        <a:lstStyle/>
        <a:p>
          <a:endParaRPr lang="ru-RU"/>
        </a:p>
      </dgm:t>
    </dgm:pt>
    <dgm:pt modelId="{5FB8360F-417B-4DB6-8A46-0BC17F09DF1D}">
      <dgm:prSet custT="1"/>
      <dgm:spPr/>
      <dgm:t>
        <a:bodyPr/>
        <a:lstStyle/>
        <a:p>
          <a:r>
            <a:rPr lang="ru-RU" sz="1600" dirty="0"/>
            <a:t>Мероприятия по жизнестойкости, стрессоустойчивости</a:t>
          </a:r>
        </a:p>
      </dgm:t>
    </dgm:pt>
    <dgm:pt modelId="{5C0A5D87-D17A-48D9-A4AF-44438ED8BB27}" type="parTrans" cxnId="{D115B25A-A1D2-480C-9D3B-75FF8CADC40C}">
      <dgm:prSet/>
      <dgm:spPr/>
      <dgm:t>
        <a:bodyPr/>
        <a:lstStyle/>
        <a:p>
          <a:endParaRPr lang="ru-RU"/>
        </a:p>
      </dgm:t>
    </dgm:pt>
    <dgm:pt modelId="{01A85F79-5A21-42A1-801E-81CDB1CC7518}" type="sibTrans" cxnId="{D115B25A-A1D2-480C-9D3B-75FF8CADC40C}">
      <dgm:prSet/>
      <dgm:spPr/>
      <dgm:t>
        <a:bodyPr/>
        <a:lstStyle/>
        <a:p>
          <a:endParaRPr lang="ru-RU"/>
        </a:p>
      </dgm:t>
    </dgm:pt>
    <dgm:pt modelId="{CB3C4BB7-4AE6-424B-B794-FC24EC3E4221}">
      <dgm:prSet custT="1"/>
      <dgm:spPr/>
      <dgm:t>
        <a:bodyPr/>
        <a:lstStyle/>
        <a:p>
          <a:r>
            <a:rPr lang="ru-RU" sz="1600" dirty="0"/>
            <a:t>Психопрофилактические мероприятия с родителями (законными представителями)</a:t>
          </a:r>
        </a:p>
      </dgm:t>
    </dgm:pt>
    <dgm:pt modelId="{0DEB77A0-392C-4446-9601-985A5293AD5B}" type="parTrans" cxnId="{3AEE10E3-3C6E-4CDF-AEF8-6EB15516B949}">
      <dgm:prSet/>
      <dgm:spPr/>
      <dgm:t>
        <a:bodyPr/>
        <a:lstStyle/>
        <a:p>
          <a:endParaRPr lang="ru-RU"/>
        </a:p>
      </dgm:t>
    </dgm:pt>
    <dgm:pt modelId="{9EE936C2-F260-4CC7-A208-440CF39CB6C1}" type="sibTrans" cxnId="{3AEE10E3-3C6E-4CDF-AEF8-6EB15516B949}">
      <dgm:prSet/>
      <dgm:spPr/>
      <dgm:t>
        <a:bodyPr/>
        <a:lstStyle/>
        <a:p>
          <a:endParaRPr lang="ru-RU"/>
        </a:p>
      </dgm:t>
    </dgm:pt>
    <dgm:pt modelId="{37979520-93D9-4C6F-B219-3B5AAAF2C258}">
      <dgm:prSet custT="1"/>
      <dgm:spPr/>
      <dgm:t>
        <a:bodyPr/>
        <a:lstStyle/>
        <a:p>
          <a:r>
            <a:rPr lang="ru-RU" sz="1600" dirty="0"/>
            <a:t>Вовлечение несовершеннолетнего в активную социальную деятельность, эмоциональная поддержка</a:t>
          </a:r>
        </a:p>
      </dgm:t>
    </dgm:pt>
    <dgm:pt modelId="{010CBC03-ECDF-4478-BEFF-A416FEB8BC7D}" type="parTrans" cxnId="{06637E42-10D4-477F-B1C7-BAEB4F8C0F73}">
      <dgm:prSet/>
      <dgm:spPr/>
      <dgm:t>
        <a:bodyPr/>
        <a:lstStyle/>
        <a:p>
          <a:endParaRPr lang="ru-RU"/>
        </a:p>
      </dgm:t>
    </dgm:pt>
    <dgm:pt modelId="{34801BD5-3BE1-4D37-B19E-BA27D6AB3127}" type="sibTrans" cxnId="{06637E42-10D4-477F-B1C7-BAEB4F8C0F73}">
      <dgm:prSet/>
      <dgm:spPr/>
      <dgm:t>
        <a:bodyPr/>
        <a:lstStyle/>
        <a:p>
          <a:endParaRPr lang="ru-RU"/>
        </a:p>
      </dgm:t>
    </dgm:pt>
    <dgm:pt modelId="{73172D70-F5D3-4387-83F3-24198C7FD232}" type="pres">
      <dgm:prSet presAssocID="{41A11203-C625-4BD3-B84A-20478D4F89F1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EEBA64-ACB0-4793-BB8C-7FADC5A56D3A}" type="pres">
      <dgm:prSet presAssocID="{41A11203-C625-4BD3-B84A-20478D4F89F1}" presName="diamond" presStyleLbl="bgShp" presStyleIdx="0" presStyleCnt="1"/>
      <dgm:spPr/>
    </dgm:pt>
    <dgm:pt modelId="{BFEBD107-973F-43D9-99B7-D339CC23ADB9}" type="pres">
      <dgm:prSet presAssocID="{41A11203-C625-4BD3-B84A-20478D4F89F1}" presName="quad1" presStyleLbl="node1" presStyleIdx="0" presStyleCnt="4" custScaleX="154933" custScaleY="104585" custLinFactNeighborX="-25007" custLinFactNeighborY="2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B4A00A-2F09-4C07-9899-B434E1EAF6DF}" type="pres">
      <dgm:prSet presAssocID="{41A11203-C625-4BD3-B84A-20478D4F89F1}" presName="quad2" presStyleLbl="node1" presStyleIdx="1" presStyleCnt="4" custScaleX="148230" custScaleY="101924" custLinFactNeighborX="28907" custLinFactNeighborY="-226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1AFF84-9DBD-48EA-873F-369E3C47C5DD}" type="pres">
      <dgm:prSet presAssocID="{41A11203-C625-4BD3-B84A-20478D4F89F1}" presName="quad3" presStyleLbl="node1" presStyleIdx="2" presStyleCnt="4" custScaleX="154226" custScaleY="99758" custLinFactNeighborX="-20930" custLinFactNeighborY="446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3A28DE-9308-4C64-96FD-E04089A6D1E8}" type="pres">
      <dgm:prSet presAssocID="{41A11203-C625-4BD3-B84A-20478D4F89F1}" presName="quad4" presStyleLbl="node1" presStyleIdx="3" presStyleCnt="4" custScaleX="155526" custLinFactNeighborX="39026" custLinFactNeighborY="419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8BD75C7-1557-4B2C-9A4B-85FCA81AF88C}" type="presOf" srcId="{CB3C4BB7-4AE6-424B-B794-FC24EC3E4221}" destId="{231AFF84-9DBD-48EA-873F-369E3C47C5DD}" srcOrd="0" destOrd="0" presId="urn:microsoft.com/office/officeart/2005/8/layout/matrix3"/>
    <dgm:cxn modelId="{06637E42-10D4-477F-B1C7-BAEB4F8C0F73}" srcId="{41A11203-C625-4BD3-B84A-20478D4F89F1}" destId="{37979520-93D9-4C6F-B219-3B5AAAF2C258}" srcOrd="3" destOrd="0" parTransId="{010CBC03-ECDF-4478-BEFF-A416FEB8BC7D}" sibTransId="{34801BD5-3BE1-4D37-B19E-BA27D6AB3127}"/>
    <dgm:cxn modelId="{48F6966F-AD0D-4C7F-B056-679E8699DB18}" type="presOf" srcId="{41A11203-C625-4BD3-B84A-20478D4F89F1}" destId="{73172D70-F5D3-4387-83F3-24198C7FD232}" srcOrd="0" destOrd="0" presId="urn:microsoft.com/office/officeart/2005/8/layout/matrix3"/>
    <dgm:cxn modelId="{3AEE10E3-3C6E-4CDF-AEF8-6EB15516B949}" srcId="{41A11203-C625-4BD3-B84A-20478D4F89F1}" destId="{CB3C4BB7-4AE6-424B-B794-FC24EC3E4221}" srcOrd="2" destOrd="0" parTransId="{0DEB77A0-392C-4446-9601-985A5293AD5B}" sibTransId="{9EE936C2-F260-4CC7-A208-440CF39CB6C1}"/>
    <dgm:cxn modelId="{4F915D12-C294-4C4B-BC5E-2F25C3A94F0A}" type="presOf" srcId="{68ED3938-739E-43D9-8354-46E86B5ED4A6}" destId="{BFEBD107-973F-43D9-99B7-D339CC23ADB9}" srcOrd="0" destOrd="0" presId="urn:microsoft.com/office/officeart/2005/8/layout/matrix3"/>
    <dgm:cxn modelId="{F6DA0179-98BE-48FE-BBE8-39AC03592888}" type="presOf" srcId="{5FB8360F-417B-4DB6-8A46-0BC17F09DF1D}" destId="{10B4A00A-2F09-4C07-9899-B434E1EAF6DF}" srcOrd="0" destOrd="0" presId="urn:microsoft.com/office/officeart/2005/8/layout/matrix3"/>
    <dgm:cxn modelId="{98793EB2-01A2-4067-B0AC-BFB6E930F972}" type="presOf" srcId="{37979520-93D9-4C6F-B219-3B5AAAF2C258}" destId="{193A28DE-9308-4C64-96FD-E04089A6D1E8}" srcOrd="0" destOrd="0" presId="urn:microsoft.com/office/officeart/2005/8/layout/matrix3"/>
    <dgm:cxn modelId="{D115B25A-A1D2-480C-9D3B-75FF8CADC40C}" srcId="{41A11203-C625-4BD3-B84A-20478D4F89F1}" destId="{5FB8360F-417B-4DB6-8A46-0BC17F09DF1D}" srcOrd="1" destOrd="0" parTransId="{5C0A5D87-D17A-48D9-A4AF-44438ED8BB27}" sibTransId="{01A85F79-5A21-42A1-801E-81CDB1CC7518}"/>
    <dgm:cxn modelId="{50A50B45-C376-4363-BE4F-3C60EC93E75D}" srcId="{41A11203-C625-4BD3-B84A-20478D4F89F1}" destId="{68ED3938-739E-43D9-8354-46E86B5ED4A6}" srcOrd="0" destOrd="0" parTransId="{F7A8E9CE-F329-4FB2-B42C-105436CDFCA6}" sibTransId="{DBF17624-D05A-45C3-AD6A-E46C3196E1D3}"/>
    <dgm:cxn modelId="{34241007-F549-4A9C-8642-75440C7F2437}" type="presParOf" srcId="{73172D70-F5D3-4387-83F3-24198C7FD232}" destId="{D1EEBA64-ACB0-4793-BB8C-7FADC5A56D3A}" srcOrd="0" destOrd="0" presId="urn:microsoft.com/office/officeart/2005/8/layout/matrix3"/>
    <dgm:cxn modelId="{F8E1FBE9-3411-4369-9067-84597B5B6855}" type="presParOf" srcId="{73172D70-F5D3-4387-83F3-24198C7FD232}" destId="{BFEBD107-973F-43D9-99B7-D339CC23ADB9}" srcOrd="1" destOrd="0" presId="urn:microsoft.com/office/officeart/2005/8/layout/matrix3"/>
    <dgm:cxn modelId="{7B9D8F23-5BC4-498E-94D1-4A8A127E6801}" type="presParOf" srcId="{73172D70-F5D3-4387-83F3-24198C7FD232}" destId="{10B4A00A-2F09-4C07-9899-B434E1EAF6DF}" srcOrd="2" destOrd="0" presId="urn:microsoft.com/office/officeart/2005/8/layout/matrix3"/>
    <dgm:cxn modelId="{C2ABD640-5006-4442-A687-1BD9C48C030D}" type="presParOf" srcId="{73172D70-F5D3-4387-83F3-24198C7FD232}" destId="{231AFF84-9DBD-48EA-873F-369E3C47C5DD}" srcOrd="3" destOrd="0" presId="urn:microsoft.com/office/officeart/2005/8/layout/matrix3"/>
    <dgm:cxn modelId="{F686E0AE-0B6D-40B9-A76B-F4269F8D1B4A}" type="presParOf" srcId="{73172D70-F5D3-4387-83F3-24198C7FD232}" destId="{193A28DE-9308-4C64-96FD-E04089A6D1E8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1FA3C30-B699-4EE7-BBFA-19F7A72AE2D7}" type="datetimeFigureOut">
              <a:rPr lang="ru-RU"/>
              <a:pPr>
                <a:defRPr/>
              </a:pPr>
              <a:t>31.08.2026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877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377363"/>
            <a:ext cx="2946400" cy="4953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0AAB593-F859-4E69-BE2A-BF3215C61E0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7109946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Заметки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8436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66A1F11-CC1F-4B26-A293-64754F170C69}" type="slidenum">
              <a:rPr lang="ru-RU" altLang="ru-RU">
                <a:latin typeface="Calibri" panose="020F0502020204030204" pitchFamily="34" charset="0"/>
              </a:rPr>
              <a:pPr/>
              <a:t>23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7346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D98B8-1C9A-44A1-B241-C5D210A21207}" type="datetimeFigureOut">
              <a:rPr lang="ru-RU"/>
              <a:pPr>
                <a:defRPr/>
              </a:pPr>
              <a:t>31.08.2026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BDBEDD-A5FD-49C5-BBE9-E7824736AC2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516025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D2C6B3-2A9E-4FE1-A9F5-F790629465E6}" type="datetimeFigureOut">
              <a:rPr lang="ru-RU"/>
              <a:pPr>
                <a:defRPr/>
              </a:pPr>
              <a:t>31.08.2026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BE1B3D-8308-4DFE-ADFE-CB2741C6BAF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081894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838466-ACCE-4F5B-9CD3-3F034AAC868E}" type="datetimeFigureOut">
              <a:rPr lang="ru-RU"/>
              <a:pPr>
                <a:defRPr/>
              </a:pPr>
              <a:t>31.08.2026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29F8C2-0A9C-4F9E-8647-5E9B10B7F3A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192896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ECAA08-520C-4A49-BFEC-A3191A3C50E6}" type="datetimeFigureOut">
              <a:rPr lang="ru-RU"/>
              <a:pPr>
                <a:defRPr/>
              </a:pPr>
              <a:t>31.08.2026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F0CC6A-3687-46A2-B87D-F80DB32D59F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666363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2D19F-D975-4362-8F51-B98D2A895074}" type="datetimeFigureOut">
              <a:rPr lang="ru-RU"/>
              <a:pPr>
                <a:defRPr/>
              </a:pPr>
              <a:t>31.08.2026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9BF15-0C6D-4C19-A077-A5CBA924FDC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068672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A6DE0-8F33-4B50-8943-35A8231784A4}" type="datetimeFigureOut">
              <a:rPr lang="ru-RU"/>
              <a:pPr>
                <a:defRPr/>
              </a:pPr>
              <a:t>31.08.2026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93058-395F-4D26-B17A-15FBC951DC6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111622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71E216-EBD4-4F2B-930A-072FD4756B1A}" type="datetimeFigureOut">
              <a:rPr lang="ru-RU"/>
              <a:pPr>
                <a:defRPr/>
              </a:pPr>
              <a:t>31.08.2026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F151F-2E59-4613-B81C-2A109420852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798542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207BC7-BEAC-42BD-BC3E-078428687267}" type="datetimeFigureOut">
              <a:rPr lang="ru-RU"/>
              <a:pPr>
                <a:defRPr/>
              </a:pPr>
              <a:t>31.08.2026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607AD2-920A-4E4D-80F4-7F5A58A2E15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84942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16DFC-9E2C-4FAB-99D9-951DD920BCEE}" type="datetimeFigureOut">
              <a:rPr lang="ru-RU"/>
              <a:pPr>
                <a:defRPr/>
              </a:pPr>
              <a:t>31.08.2026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EC4A4-9B0D-4978-9E01-66C0CC794C7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864939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4C16A-F9A6-4F14-9289-369974DF01AB}" type="datetimeFigureOut">
              <a:rPr lang="ru-RU"/>
              <a:pPr>
                <a:defRPr/>
              </a:pPr>
              <a:t>31.08.2026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C09604-F0C2-4691-87A5-913559086B9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771412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C6E7C-59FB-4D80-838F-43A929376B8E}" type="datetimeFigureOut">
              <a:rPr lang="ru-RU"/>
              <a:pPr>
                <a:defRPr/>
              </a:pPr>
              <a:t>31.08.2026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A8CF28-DEFF-4232-BFD3-DB718E34B1A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000350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4212F02-0E5B-46DE-9A57-5D0C29EFC618}" type="datetimeFigureOut">
              <a:rPr lang="ru-RU"/>
              <a:pPr>
                <a:defRPr/>
              </a:pPr>
              <a:t>31.08.2026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89BF4F3-1C04-4D51-949D-218FA3E7350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 txBox="1">
            <a:spLocks noChangeArrowheads="1"/>
          </p:cNvSpPr>
          <p:nvPr/>
        </p:nvSpPr>
        <p:spPr bwMode="auto">
          <a:xfrm>
            <a:off x="1558925" y="2446338"/>
            <a:ext cx="9742488" cy="162401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3200" b="1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Профилактика </a:t>
            </a:r>
            <a:r>
              <a:rPr lang="ru-RU" altLang="ru-RU" sz="3200" b="1" i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аутодеструктивного</a:t>
            </a:r>
            <a:r>
              <a:rPr lang="ru-RU" altLang="ru-RU" sz="3200" b="1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 поведения и </a:t>
            </a:r>
            <a:r>
              <a:rPr lang="ru-RU" altLang="ru-RU" sz="3200" b="1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алгоритм работы со случаями попытки суицида</a:t>
            </a:r>
          </a:p>
        </p:txBody>
      </p:sp>
      <p:sp>
        <p:nvSpPr>
          <p:cNvPr id="3075" name="Заголовок 1"/>
          <p:cNvSpPr txBox="1">
            <a:spLocks noChangeArrowheads="1"/>
          </p:cNvSpPr>
          <p:nvPr/>
        </p:nvSpPr>
        <p:spPr bwMode="auto">
          <a:xfrm>
            <a:off x="5424488" y="4645025"/>
            <a:ext cx="6254750" cy="117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>
                <a:latin typeface="Calibri Light" panose="020F0302020204030204" pitchFamily="34" charset="0"/>
              </a:rPr>
              <a:t>Акимова Елена Федоровна</a:t>
            </a:r>
            <a:r>
              <a:rPr lang="ru-RU" altLang="ru-RU" sz="1600">
                <a:latin typeface="Calibri Light" panose="020F0302020204030204" pitchFamily="34" charset="0"/>
              </a:rPr>
              <a:t>, 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>
                <a:latin typeface="Calibri Light" panose="020F0302020204030204" pitchFamily="34" charset="0"/>
              </a:rPr>
              <a:t>Директор МАОУ ДО ДДиЮ «Факел» </a:t>
            </a: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3476625" y="6010275"/>
            <a:ext cx="6858000" cy="320675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  <a:defRPr/>
            </a:pPr>
            <a:r>
              <a:rPr lang="ru-RU" dirty="0"/>
              <a:t>Томск – </a:t>
            </a:r>
            <a:r>
              <a:rPr lang="ru-RU" dirty="0" smtClean="0"/>
              <a:t>2026 </a:t>
            </a:r>
            <a:endParaRPr lang="ru-RU" dirty="0"/>
          </a:p>
        </p:txBody>
      </p:sp>
      <p:pic>
        <p:nvPicPr>
          <p:cNvPr id="9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5013325" y="1025525"/>
            <a:ext cx="2408238" cy="592138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0" name="Рисунок 2"/>
          <p:cNvPicPr/>
          <p:nvPr/>
        </p:nvPicPr>
        <p:blipFill>
          <a:blip r:embed="rId3"/>
          <a:stretch>
            <a:fillRect/>
          </a:stretch>
        </p:blipFill>
        <p:spPr>
          <a:xfrm>
            <a:off x="5821362" y="350838"/>
            <a:ext cx="822325" cy="665162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1" name="Рисунок 3"/>
          <p:cNvPicPr/>
          <p:nvPr/>
        </p:nvPicPr>
        <p:blipFill>
          <a:blip r:embed="rId4"/>
          <a:stretch>
            <a:fillRect/>
          </a:stretch>
        </p:blipFill>
        <p:spPr>
          <a:xfrm>
            <a:off x="7779894" y="509666"/>
            <a:ext cx="768089" cy="749508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2" name="Рисунок 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30118" y="4901030"/>
            <a:ext cx="1444625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6645" y="427855"/>
            <a:ext cx="9847218" cy="59104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/>
              <a:t>Первичная профилактика суицидального риска </a:t>
            </a:r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742407" y="1767461"/>
            <a:ext cx="10515600" cy="35212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1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742407" y="1207872"/>
            <a:ext cx="997131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2"/>
                </a:solidFill>
              </a:rPr>
              <a:t>Первичный уровень профилактики суицидального риска </a:t>
            </a:r>
            <a:r>
              <a:rPr lang="ru-RU" dirty="0">
                <a:solidFill>
                  <a:schemeClr val="tx2"/>
                </a:solidFill>
              </a:rPr>
              <a:t>в образовательной организации направлен на укрепление психического здоровья в целом и проводится со всеми субъектами образовательной среды (дети, родители, педагоги). </a:t>
            </a:r>
            <a:endParaRPr lang="ru-RU" dirty="0" smtClean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ru-RU" b="1" i="1" dirty="0">
                <a:solidFill>
                  <a:schemeClr val="tx2"/>
                </a:solidFill>
              </a:rPr>
              <a:t>Объектом</a:t>
            </a:r>
            <a:r>
              <a:rPr lang="ru-RU" dirty="0">
                <a:solidFill>
                  <a:schemeClr val="tx2"/>
                </a:solidFill>
              </a:rPr>
              <a:t> первичной профилактики являются учащиеся, не имеющие суицидальных мыслей и </a:t>
            </a:r>
            <a:r>
              <a:rPr lang="ru-RU" dirty="0" smtClean="0">
                <a:solidFill>
                  <a:schemeClr val="tx2"/>
                </a:solidFill>
              </a:rPr>
              <a:t>намерений.</a:t>
            </a:r>
          </a:p>
          <a:p>
            <a:endParaRPr lang="ru-RU" dirty="0">
              <a:solidFill>
                <a:schemeClr val="tx2"/>
              </a:solidFill>
            </a:endParaRPr>
          </a:p>
          <a:p>
            <a:r>
              <a:rPr lang="ru-RU" b="1" i="1" dirty="0">
                <a:solidFill>
                  <a:schemeClr val="tx2"/>
                </a:solidFill>
              </a:rPr>
              <a:t>Цель первичной профилактики </a:t>
            </a:r>
            <a:r>
              <a:rPr lang="ru-RU" dirty="0">
                <a:solidFill>
                  <a:schemeClr val="tx2"/>
                </a:solidFill>
              </a:rPr>
              <a:t>– минимизация возможного риска возникновения суицидальных намерений в будущем у психологически благополучных субъектов.</a:t>
            </a:r>
          </a:p>
        </p:txBody>
      </p:sp>
      <p:sp>
        <p:nvSpPr>
          <p:cNvPr id="6" name="Прямоугольник 5">
            <a:extLst>
              <a:ext uri="{FF2B5EF4-FFF2-40B4-BE49-F238E27FC236}"/>
            </a:extLst>
          </p:cNvPr>
          <p:cNvSpPr/>
          <p:nvPr/>
        </p:nvSpPr>
        <p:spPr>
          <a:xfrm>
            <a:off x="2403658" y="4525280"/>
            <a:ext cx="4537075" cy="187321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ln w="0"/>
                <a:solidFill>
                  <a:schemeClr val="tx2"/>
                </a:solidFill>
              </a:rPr>
              <a:t>Общая</a:t>
            </a:r>
          </a:p>
          <a:p>
            <a:pPr>
              <a:defRPr/>
            </a:pPr>
            <a:r>
              <a:rPr lang="ru-RU" sz="1400" dirty="0">
                <a:ln w="0"/>
                <a:solidFill>
                  <a:schemeClr val="tx2"/>
                </a:solidFill>
              </a:rPr>
              <a:t>- информационно-просветительская работа </a:t>
            </a:r>
          </a:p>
          <a:p>
            <a:pPr>
              <a:defRPr/>
            </a:pPr>
            <a:r>
              <a:rPr lang="ru-RU" sz="1400" dirty="0">
                <a:ln w="0"/>
                <a:solidFill>
                  <a:schemeClr val="tx2"/>
                </a:solidFill>
              </a:rPr>
              <a:t>- диагностика суицидального поведения обучающихся </a:t>
            </a:r>
          </a:p>
          <a:p>
            <a:pPr>
              <a:defRPr/>
            </a:pPr>
            <a:r>
              <a:rPr lang="ru-RU" sz="1400" dirty="0">
                <a:ln w="0"/>
                <a:solidFill>
                  <a:schemeClr val="tx2"/>
                </a:solidFill>
              </a:rPr>
              <a:t>- создание и поддержание благоприятного психологического климата в образовательной организации </a:t>
            </a:r>
          </a:p>
          <a:p>
            <a:pPr algn="ctr">
              <a:defRPr/>
            </a:pPr>
            <a:endParaRPr lang="ru-RU" sz="1600" dirty="0">
              <a:ln w="0"/>
              <a:solidFill>
                <a:schemeClr val="tx2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/>
            </a:extLst>
          </p:cNvPr>
          <p:cNvSpPr/>
          <p:nvPr/>
        </p:nvSpPr>
        <p:spPr>
          <a:xfrm>
            <a:off x="7313115" y="4529940"/>
            <a:ext cx="4537075" cy="187321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ln w="0"/>
                <a:solidFill>
                  <a:schemeClr val="tx2"/>
                </a:solidFill>
              </a:rPr>
              <a:t>Частная</a:t>
            </a:r>
          </a:p>
          <a:p>
            <a:pPr>
              <a:defRPr/>
            </a:pPr>
            <a:r>
              <a:rPr lang="ru-RU" sz="1400" dirty="0">
                <a:ln w="0"/>
                <a:solidFill>
                  <a:schemeClr val="tx2"/>
                </a:solidFill>
              </a:rPr>
              <a:t>направлена на выявление учащихся, переживающих кризисные ситуации или находящихся в кризисном состоянии с риском развития суицидального поведения.</a:t>
            </a:r>
          </a:p>
        </p:txBody>
      </p:sp>
    </p:spTree>
    <p:extLst>
      <p:ext uri="{BB962C8B-B14F-4D97-AF65-F5344CB8AC3E}">
        <p14:creationId xmlns="" xmlns:p14="http://schemas.microsoft.com/office/powerpoint/2010/main" val="2339146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6424" y="260878"/>
            <a:ext cx="9897291" cy="6099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/>
              <a:t>Вторичная профилактика </a:t>
            </a:r>
            <a:r>
              <a:rPr lang="ru-RU" b="1" dirty="0" smtClean="0"/>
              <a:t>суицидального поведения </a:t>
            </a:r>
            <a:endParaRPr lang="ru-RU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598715" y="1072892"/>
            <a:ext cx="9152708" cy="1958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Вторичная профилактика 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это поддержка лиц, находящихся в кризисной ситуации. </a:t>
            </a:r>
            <a:endParaRPr lang="ru-RU" dirty="0" smtClean="0">
              <a:solidFill>
                <a:schemeClr val="tx2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Основная 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вторичной профилактики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помочь человеку с выявленными суицидальными намерениями найти выход из сложившейся ситуации и стабилизировать его психологическое состояние. Главная роль при интервенции отводится специалистам узкого профиля, имеющим соответствующую квалификацию (психологам, психиатрам, социальным педагогам). </a:t>
            </a:r>
            <a:endParaRPr lang="ru-RU" sz="16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/>
            </a:extLst>
          </p:cNvPr>
          <p:cNvSpPr/>
          <p:nvPr/>
        </p:nvSpPr>
        <p:spPr>
          <a:xfrm>
            <a:off x="1942012" y="3309257"/>
            <a:ext cx="9814560" cy="288253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600" b="1" dirty="0" smtClean="0">
              <a:ln w="0"/>
              <a:solidFill>
                <a:schemeClr val="tx2"/>
              </a:solidFill>
            </a:endParaRPr>
          </a:p>
          <a:p>
            <a:pPr>
              <a:defRPr/>
            </a:pPr>
            <a:r>
              <a:rPr lang="ru-RU" sz="1600" dirty="0" smtClean="0">
                <a:ln w="0"/>
                <a:solidFill>
                  <a:schemeClr val="tx2"/>
                </a:solidFill>
              </a:rPr>
              <a:t>- организация </a:t>
            </a:r>
            <a:r>
              <a:rPr lang="ru-RU" sz="1600" dirty="0">
                <a:ln w="0"/>
                <a:solidFill>
                  <a:schemeClr val="tx2"/>
                </a:solidFill>
              </a:rPr>
              <a:t>социальной </a:t>
            </a:r>
            <a:r>
              <a:rPr lang="ru-RU" sz="1600" dirty="0" smtClean="0">
                <a:ln w="0"/>
                <a:solidFill>
                  <a:schemeClr val="tx2"/>
                </a:solidFill>
              </a:rPr>
              <a:t>среды; </a:t>
            </a:r>
            <a:endParaRPr lang="ru-RU" sz="1600" dirty="0">
              <a:ln w="0"/>
              <a:solidFill>
                <a:schemeClr val="tx2"/>
              </a:solidFill>
            </a:endParaRPr>
          </a:p>
          <a:p>
            <a:pPr>
              <a:defRPr/>
            </a:pPr>
            <a:r>
              <a:rPr lang="ru-RU" sz="1600" dirty="0" smtClean="0">
                <a:ln w="0"/>
                <a:solidFill>
                  <a:schemeClr val="tx2"/>
                </a:solidFill>
              </a:rPr>
              <a:t>- информирование;</a:t>
            </a:r>
            <a:endParaRPr lang="ru-RU" sz="1600" dirty="0">
              <a:ln w="0"/>
              <a:solidFill>
                <a:schemeClr val="tx2"/>
              </a:solidFill>
            </a:endParaRPr>
          </a:p>
          <a:p>
            <a:pPr>
              <a:defRPr/>
            </a:pPr>
            <a:r>
              <a:rPr lang="ru-RU" sz="1600" dirty="0" smtClean="0">
                <a:ln w="0"/>
                <a:solidFill>
                  <a:schemeClr val="tx2"/>
                </a:solidFill>
              </a:rPr>
              <a:t>-  </a:t>
            </a:r>
            <a:r>
              <a:rPr lang="ru-RU" sz="1600" dirty="0">
                <a:ln w="0"/>
                <a:solidFill>
                  <a:schemeClr val="tx2"/>
                </a:solidFill>
              </a:rPr>
              <a:t>организация активной деятельности, альтернативной </a:t>
            </a:r>
            <a:r>
              <a:rPr lang="ru-RU" sz="1600" dirty="0" err="1">
                <a:ln w="0"/>
                <a:solidFill>
                  <a:schemeClr val="tx2"/>
                </a:solidFill>
              </a:rPr>
              <a:t>девиантному</a:t>
            </a:r>
            <a:r>
              <a:rPr lang="ru-RU" sz="1600" dirty="0">
                <a:ln w="0"/>
                <a:solidFill>
                  <a:schemeClr val="tx2"/>
                </a:solidFill>
              </a:rPr>
              <a:t> поведению: познание (путешествие), испытание себя (походы в горы, спорт с некоторой долей риска), значимое общение, любовь, творчество, деятельность;</a:t>
            </a:r>
          </a:p>
          <a:p>
            <a:pPr>
              <a:defRPr/>
            </a:pPr>
            <a:r>
              <a:rPr lang="ru-RU" sz="1600" dirty="0" smtClean="0">
                <a:ln w="0"/>
                <a:solidFill>
                  <a:schemeClr val="tx2"/>
                </a:solidFill>
              </a:rPr>
              <a:t>- организация </a:t>
            </a:r>
            <a:r>
              <a:rPr lang="ru-RU" sz="1600" dirty="0">
                <a:ln w="0"/>
                <a:solidFill>
                  <a:schemeClr val="tx2"/>
                </a:solidFill>
              </a:rPr>
              <a:t>здорового образа жизни;</a:t>
            </a:r>
          </a:p>
          <a:p>
            <a:pPr>
              <a:defRPr/>
            </a:pPr>
            <a:r>
              <a:rPr lang="ru-RU" sz="1600" dirty="0" smtClean="0">
                <a:ln w="0"/>
                <a:solidFill>
                  <a:schemeClr val="tx2"/>
                </a:solidFill>
              </a:rPr>
              <a:t>- активизация </a:t>
            </a:r>
            <a:r>
              <a:rPr lang="ru-RU" sz="1600" dirty="0">
                <a:ln w="0"/>
                <a:solidFill>
                  <a:schemeClr val="tx2"/>
                </a:solidFill>
              </a:rPr>
              <a:t>личностных </a:t>
            </a:r>
            <a:r>
              <a:rPr lang="ru-RU" sz="1600" dirty="0" smtClean="0">
                <a:ln w="0"/>
                <a:solidFill>
                  <a:schemeClr val="tx2"/>
                </a:solidFill>
              </a:rPr>
              <a:t>ресурсов;</a:t>
            </a:r>
            <a:endParaRPr lang="ru-RU" sz="1600" dirty="0">
              <a:ln w="0"/>
              <a:solidFill>
                <a:schemeClr val="tx2"/>
              </a:solidFill>
            </a:endParaRPr>
          </a:p>
          <a:p>
            <a:pPr>
              <a:defRPr/>
            </a:pPr>
            <a:r>
              <a:rPr lang="ru-RU" sz="1600" dirty="0" smtClean="0">
                <a:ln w="0"/>
                <a:solidFill>
                  <a:schemeClr val="tx2"/>
                </a:solidFill>
              </a:rPr>
              <a:t>- минимизация </a:t>
            </a:r>
            <a:r>
              <a:rPr lang="ru-RU" sz="1600" dirty="0">
                <a:ln w="0"/>
                <a:solidFill>
                  <a:schemeClr val="tx2"/>
                </a:solidFill>
              </a:rPr>
              <a:t>негативных последствий суицидального поведения, направленная на профилактику рецидивов или их негативных последствий.</a:t>
            </a:r>
          </a:p>
          <a:p>
            <a:pPr>
              <a:defRPr/>
            </a:pPr>
            <a:endParaRPr lang="ru-RU" sz="1600" dirty="0">
              <a:ln w="0"/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78699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1149" y="471399"/>
            <a:ext cx="9821091" cy="5736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Третичная </a:t>
            </a:r>
            <a:r>
              <a:rPr lang="ru-RU" b="1" dirty="0"/>
              <a:t>профилактика суицидального поведения 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20485" y="1450165"/>
            <a:ext cx="10515600" cy="3670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b="1" dirty="0">
                <a:solidFill>
                  <a:schemeClr val="tx2"/>
                </a:solidFill>
              </a:rPr>
              <a:t> Третичная профилактика (</a:t>
            </a:r>
            <a:r>
              <a:rPr lang="ru-RU" sz="1800" b="1" dirty="0" err="1">
                <a:solidFill>
                  <a:schemeClr val="tx2"/>
                </a:solidFill>
              </a:rPr>
              <a:t>поственция</a:t>
            </a:r>
            <a:r>
              <a:rPr lang="ru-RU" sz="1800" b="1" dirty="0">
                <a:solidFill>
                  <a:schemeClr val="tx2"/>
                </a:solidFill>
              </a:rPr>
              <a:t>) </a:t>
            </a:r>
            <a:r>
              <a:rPr lang="ru-RU" sz="1800" dirty="0">
                <a:solidFill>
                  <a:schemeClr val="tx2"/>
                </a:solidFill>
              </a:rPr>
              <a:t>– это помощь, которая оказывается людям, уцелевшим после самоубийства, и их окружению; она также направлена на социально-психологическое сопровождение близких </a:t>
            </a:r>
            <a:r>
              <a:rPr lang="ru-RU" sz="1800" dirty="0" err="1">
                <a:solidFill>
                  <a:schemeClr val="tx2"/>
                </a:solidFill>
              </a:rPr>
              <a:t>суицидиента</a:t>
            </a:r>
            <a:r>
              <a:rPr lang="ru-RU" sz="1800" dirty="0">
                <a:solidFill>
                  <a:schemeClr val="tx2"/>
                </a:solidFill>
              </a:rPr>
              <a:t> и предотвращение подражательных суицидов.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tx2"/>
                </a:solidFill>
              </a:rPr>
              <a:t> </a:t>
            </a:r>
            <a:r>
              <a:rPr lang="ru-RU" sz="1800" b="1" dirty="0">
                <a:solidFill>
                  <a:schemeClr val="tx2"/>
                </a:solidFill>
              </a:rPr>
              <a:t>Главная роль отводится специалистам профильных организаций. </a:t>
            </a:r>
            <a:r>
              <a:rPr lang="ru-RU" sz="1800" dirty="0" err="1">
                <a:solidFill>
                  <a:schemeClr val="tx2"/>
                </a:solidFill>
              </a:rPr>
              <a:t>Поственция</a:t>
            </a:r>
            <a:r>
              <a:rPr lang="ru-RU" sz="1800" dirty="0">
                <a:solidFill>
                  <a:schemeClr val="tx2"/>
                </a:solidFill>
              </a:rPr>
              <a:t> имеет в виду усилия по предотвращению повторения акта </a:t>
            </a:r>
            <a:r>
              <a:rPr lang="ru-RU" sz="1800" dirty="0" err="1">
                <a:solidFill>
                  <a:schemeClr val="tx2"/>
                </a:solidFill>
              </a:rPr>
              <a:t>аутоагрессии</a:t>
            </a:r>
            <a:r>
              <a:rPr lang="ru-RU" sz="1800" dirty="0">
                <a:solidFill>
                  <a:schemeClr val="tx2"/>
                </a:solidFill>
              </a:rPr>
              <a:t>, а также предупреждение развития посттравматических стрессовых расстройств у оставшихся в живых после суицидальной попытки и их окружения. </a:t>
            </a:r>
          </a:p>
          <a:p>
            <a:pPr marL="0" indent="0">
              <a:buNone/>
            </a:pPr>
            <a:r>
              <a:rPr lang="ru-RU" sz="1800" b="1" dirty="0">
                <a:solidFill>
                  <a:schemeClr val="tx2"/>
                </a:solidFill>
              </a:rPr>
              <a:t>Задачи </a:t>
            </a:r>
            <a:r>
              <a:rPr lang="ru-RU" sz="1800" dirty="0" err="1">
                <a:solidFill>
                  <a:schemeClr val="tx2"/>
                </a:solidFill>
              </a:rPr>
              <a:t>поственции</a:t>
            </a:r>
            <a:r>
              <a:rPr lang="ru-RU" sz="1800" dirty="0">
                <a:solidFill>
                  <a:schemeClr val="tx2"/>
                </a:solidFill>
              </a:rPr>
              <a:t> состоят в облегчении процесса приспособления к реальности у людей, переживающих трудности, уменьшении степени заразительности суицидального поведения, оценке и идентификации факторов риска повторного суицида. </a:t>
            </a:r>
          </a:p>
        </p:txBody>
      </p:sp>
      <p:pic>
        <p:nvPicPr>
          <p:cNvPr id="4" name="Рисунок 1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13750" y="4699000"/>
            <a:ext cx="2855913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934937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6"/>
          <p:cNvSpPr/>
          <p:nvPr/>
        </p:nvSpPr>
        <p:spPr>
          <a:xfrm>
            <a:off x="531274" y="601217"/>
            <a:ext cx="11124864" cy="718364"/>
          </a:xfrm>
          <a:prstGeom prst="round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Суицидальное поведение</a:t>
            </a:r>
          </a:p>
        </p:txBody>
      </p:sp>
      <p:pic>
        <p:nvPicPr>
          <p:cNvPr id="4101" name="Рисунок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550" t="17470" r="21680" b="9270"/>
          <a:stretch>
            <a:fillRect/>
          </a:stretch>
        </p:blipFill>
        <p:spPr bwMode="auto">
          <a:xfrm>
            <a:off x="644525" y="1319213"/>
            <a:ext cx="6577013" cy="524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221538" y="2644775"/>
            <a:ext cx="44704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ЭТАПЫ ФОРМИРОВАНИЯ СУИЦИДАЛЬНОГО ПОВЕДЕНИЯ</a:t>
            </a:r>
          </a:p>
        </p:txBody>
      </p:sp>
      <p:pic>
        <p:nvPicPr>
          <p:cNvPr id="4103" name="Рисунок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26438" y="4189413"/>
            <a:ext cx="2493962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6"/>
          <p:cNvSpPr/>
          <p:nvPr/>
        </p:nvSpPr>
        <p:spPr>
          <a:xfrm>
            <a:off x="366383" y="293441"/>
            <a:ext cx="11124864" cy="718364"/>
          </a:xfrm>
          <a:prstGeom prst="round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Профилактика суицидов в ООУ</a:t>
            </a:r>
          </a:p>
        </p:txBody>
      </p:sp>
      <p:sp>
        <p:nvSpPr>
          <p:cNvPr id="5125" name="Прямоугольник 2"/>
          <p:cNvSpPr>
            <a:spLocks noChangeArrowheads="1"/>
          </p:cNvSpPr>
          <p:nvPr/>
        </p:nvSpPr>
        <p:spPr bwMode="auto">
          <a:xfrm>
            <a:off x="673100" y="3413125"/>
            <a:ext cx="49847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Контроль за посещаемостью занятий, отслеживание прогулов и опозданий</a:t>
            </a:r>
            <a:endParaRPr lang="ru-RU" altLang="ru-RU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26" name="Прямоугольник 2"/>
          <p:cNvSpPr>
            <a:spLocks noChangeArrowheads="1"/>
          </p:cNvSpPr>
          <p:nvPr/>
        </p:nvSpPr>
        <p:spPr bwMode="auto">
          <a:xfrm>
            <a:off x="733425" y="5529263"/>
            <a:ext cx="5508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Создание ситуации успеха</a:t>
            </a:r>
            <a:endParaRPr lang="ru-RU" altLang="ru-RU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27" name="Прямоугольник 2"/>
          <p:cNvSpPr>
            <a:spLocks noChangeArrowheads="1"/>
          </p:cNvSpPr>
          <p:nvPr/>
        </p:nvSpPr>
        <p:spPr bwMode="auto">
          <a:xfrm>
            <a:off x="606425" y="1804988"/>
            <a:ext cx="50260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Наблюдение за изменениями в поведении и внешнем виде (карта наблюдения)</a:t>
            </a:r>
            <a:endParaRPr lang="ru-RU" altLang="ru-RU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28" name="Прямоугольник 2"/>
          <p:cNvSpPr>
            <a:spLocks noChangeArrowheads="1"/>
          </p:cNvSpPr>
          <p:nvPr/>
        </p:nvSpPr>
        <p:spPr bwMode="auto">
          <a:xfrm>
            <a:off x="6580188" y="3438525"/>
            <a:ext cx="52212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Мониторинг социальных сетей, социального окружения, изменения семейных ситуаций </a:t>
            </a:r>
            <a:endParaRPr lang="ru-RU" altLang="ru-RU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29" name="Прямоугольник 2"/>
          <p:cNvSpPr>
            <a:spLocks noChangeArrowheads="1"/>
          </p:cNvSpPr>
          <p:nvPr/>
        </p:nvSpPr>
        <p:spPr bwMode="auto">
          <a:xfrm>
            <a:off x="6604000" y="5284788"/>
            <a:ext cx="5332413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Контроль за выполнением рекомендаций узких специалистов родителями (законными представителями)</a:t>
            </a:r>
            <a:endParaRPr lang="ru-RU" altLang="ru-RU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: вправо 3"/>
          <p:cNvSpPr/>
          <p:nvPr/>
        </p:nvSpPr>
        <p:spPr>
          <a:xfrm>
            <a:off x="6203950" y="1947863"/>
            <a:ext cx="282575" cy="3540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Стрелка: вправо 13"/>
          <p:cNvSpPr/>
          <p:nvPr/>
        </p:nvSpPr>
        <p:spPr>
          <a:xfrm>
            <a:off x="6224588" y="2746375"/>
            <a:ext cx="282575" cy="3540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Стрелка: вправо 14"/>
          <p:cNvSpPr/>
          <p:nvPr/>
        </p:nvSpPr>
        <p:spPr>
          <a:xfrm>
            <a:off x="6248400" y="3549650"/>
            <a:ext cx="282575" cy="3524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Стрелка: вправо 17"/>
          <p:cNvSpPr/>
          <p:nvPr/>
        </p:nvSpPr>
        <p:spPr>
          <a:xfrm>
            <a:off x="6324600" y="5486400"/>
            <a:ext cx="282575" cy="3540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134" name="Прямоугольник 2"/>
          <p:cNvSpPr>
            <a:spLocks noChangeArrowheads="1"/>
          </p:cNvSpPr>
          <p:nvPr/>
        </p:nvSpPr>
        <p:spPr bwMode="auto">
          <a:xfrm>
            <a:off x="6586538" y="4179888"/>
            <a:ext cx="5313362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Своевременное направление к узким специалистам для оказания профессиональной помощи</a:t>
            </a:r>
            <a:endParaRPr lang="ru-RU" altLang="ru-RU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35" name="Прямоугольник 2"/>
          <p:cNvSpPr>
            <a:spLocks noChangeArrowheads="1"/>
          </p:cNvSpPr>
          <p:nvPr/>
        </p:nvSpPr>
        <p:spPr bwMode="auto">
          <a:xfrm>
            <a:off x="6488113" y="1847850"/>
            <a:ext cx="53387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Назначение наставника (тьютера) из числа педагогических работников</a:t>
            </a:r>
            <a:endParaRPr lang="ru-RU" altLang="ru-RU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36" name="Прямоугольник 2"/>
          <p:cNvSpPr>
            <a:spLocks noChangeArrowheads="1"/>
          </p:cNvSpPr>
          <p:nvPr/>
        </p:nvSpPr>
        <p:spPr bwMode="auto">
          <a:xfrm>
            <a:off x="6537325" y="2641600"/>
            <a:ext cx="52641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Вовлечение в кружки, секции, волонтерские движения, РДДМ</a:t>
            </a:r>
            <a:endParaRPr lang="ru-RU" altLang="ru-RU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37" name="Прямоугольник 2"/>
          <p:cNvSpPr>
            <a:spLocks noChangeArrowheads="1"/>
          </p:cNvSpPr>
          <p:nvPr/>
        </p:nvSpPr>
        <p:spPr bwMode="auto">
          <a:xfrm>
            <a:off x="638175" y="2641600"/>
            <a:ext cx="48244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Отслеживание высказываний несовершеннолетних </a:t>
            </a:r>
          </a:p>
        </p:txBody>
      </p:sp>
      <p:sp>
        <p:nvSpPr>
          <p:cNvPr id="24" name="Стрелка: вправо 23"/>
          <p:cNvSpPr/>
          <p:nvPr/>
        </p:nvSpPr>
        <p:spPr>
          <a:xfrm>
            <a:off x="382588" y="3513138"/>
            <a:ext cx="282575" cy="3540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Стрелка: вправо 24"/>
          <p:cNvSpPr/>
          <p:nvPr/>
        </p:nvSpPr>
        <p:spPr>
          <a:xfrm>
            <a:off x="366713" y="1873250"/>
            <a:ext cx="282575" cy="3540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Стрелка: вправо 25"/>
          <p:cNvSpPr/>
          <p:nvPr/>
        </p:nvSpPr>
        <p:spPr>
          <a:xfrm>
            <a:off x="349250" y="2649538"/>
            <a:ext cx="282575" cy="3540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7" name="Стрелка: вправо 26"/>
          <p:cNvSpPr/>
          <p:nvPr/>
        </p:nvSpPr>
        <p:spPr>
          <a:xfrm>
            <a:off x="395288" y="4506913"/>
            <a:ext cx="282575" cy="3540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8" name="Стрелка: вправо 27"/>
          <p:cNvSpPr/>
          <p:nvPr/>
        </p:nvSpPr>
        <p:spPr>
          <a:xfrm>
            <a:off x="392113" y="5507038"/>
            <a:ext cx="282575" cy="3540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143" name="Прямоугольник 2"/>
          <p:cNvSpPr>
            <a:spLocks noChangeArrowheads="1"/>
          </p:cNvSpPr>
          <p:nvPr/>
        </p:nvSpPr>
        <p:spPr bwMode="auto">
          <a:xfrm>
            <a:off x="674688" y="4210050"/>
            <a:ext cx="53609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Вовлечение в социально-активную деятельность (в проведение мероприятий, выполнение поручение совместно с одноклассниками и референтной группой)</a:t>
            </a:r>
          </a:p>
        </p:txBody>
      </p:sp>
      <p:sp>
        <p:nvSpPr>
          <p:cNvPr id="30" name="Стрелка: вправо 29"/>
          <p:cNvSpPr/>
          <p:nvPr/>
        </p:nvSpPr>
        <p:spPr>
          <a:xfrm>
            <a:off x="6284913" y="4378325"/>
            <a:ext cx="282575" cy="3540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2228850" y="1147763"/>
            <a:ext cx="7061200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Алгоритм взаимодействия в ООУ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6"/>
          <p:cNvSpPr/>
          <p:nvPr/>
        </p:nvSpPr>
        <p:spPr>
          <a:xfrm>
            <a:off x="366383" y="293441"/>
            <a:ext cx="11124864" cy="718364"/>
          </a:xfrm>
          <a:prstGeom prst="round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Профилактика суицидов в ООУ</a:t>
            </a:r>
          </a:p>
        </p:txBody>
      </p:sp>
      <p:sp>
        <p:nvSpPr>
          <p:cNvPr id="6149" name="Прямоугольник 2"/>
          <p:cNvSpPr>
            <a:spLocks noChangeArrowheads="1"/>
          </p:cNvSpPr>
          <p:nvPr/>
        </p:nvSpPr>
        <p:spPr bwMode="auto">
          <a:xfrm>
            <a:off x="6378575" y="2079625"/>
            <a:ext cx="55086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Организация деятельности, альтернативной отклоняющемуся поведению: кружки по интересам и спортивные секции, экскурсии и турпоходы, волонтерские движения и пр..;</a:t>
            </a:r>
            <a:endParaRPr lang="ru-RU" altLang="ru-RU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50" name="Прямоугольник 2"/>
          <p:cNvSpPr>
            <a:spLocks noChangeArrowheads="1"/>
          </p:cNvSpPr>
          <p:nvPr/>
        </p:nvSpPr>
        <p:spPr bwMode="auto">
          <a:xfrm>
            <a:off x="6556375" y="3597275"/>
            <a:ext cx="5508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Формирование умения себя занять и трудиться;</a:t>
            </a:r>
            <a:endParaRPr lang="ru-RU" altLang="ru-RU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51" name="Прямоугольник 2"/>
          <p:cNvSpPr>
            <a:spLocks noChangeArrowheads="1"/>
          </p:cNvSpPr>
          <p:nvPr/>
        </p:nvSpPr>
        <p:spPr bwMode="auto">
          <a:xfrm>
            <a:off x="6597650" y="5381625"/>
            <a:ext cx="53990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Оказание помощи учителям и другим работникам школ в преодолении стресса на рабочих местах.</a:t>
            </a:r>
            <a:endParaRPr lang="ru-RU" altLang="ru-RU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: вправо 3"/>
          <p:cNvSpPr/>
          <p:nvPr/>
        </p:nvSpPr>
        <p:spPr>
          <a:xfrm>
            <a:off x="6118225" y="1460500"/>
            <a:ext cx="282575" cy="3540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Стрелка: вправо 13"/>
          <p:cNvSpPr/>
          <p:nvPr/>
        </p:nvSpPr>
        <p:spPr>
          <a:xfrm>
            <a:off x="6127750" y="2527300"/>
            <a:ext cx="282575" cy="3540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Стрелка: вправо 14"/>
          <p:cNvSpPr/>
          <p:nvPr/>
        </p:nvSpPr>
        <p:spPr>
          <a:xfrm>
            <a:off x="6175375" y="3609975"/>
            <a:ext cx="282575" cy="3524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Стрелка: вправо 15"/>
          <p:cNvSpPr/>
          <p:nvPr/>
        </p:nvSpPr>
        <p:spPr>
          <a:xfrm>
            <a:off x="6232525" y="4538663"/>
            <a:ext cx="282575" cy="3524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Стрелка: вправо 17"/>
          <p:cNvSpPr/>
          <p:nvPr/>
        </p:nvSpPr>
        <p:spPr>
          <a:xfrm>
            <a:off x="6215063" y="5522913"/>
            <a:ext cx="282575" cy="3540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157" name="Прямоугольник 2"/>
          <p:cNvSpPr>
            <a:spLocks noChangeArrowheads="1"/>
          </p:cNvSpPr>
          <p:nvPr/>
        </p:nvSpPr>
        <p:spPr bwMode="auto">
          <a:xfrm>
            <a:off x="565150" y="1265238"/>
            <a:ext cx="55086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Своевременное выявление учащихся с личностными нарушениями и обеспечение их психологической поддержкой;</a:t>
            </a:r>
            <a:endParaRPr lang="ru-RU" altLang="ru-RU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58" name="Прямоугольник 2"/>
          <p:cNvSpPr>
            <a:spLocks noChangeArrowheads="1"/>
          </p:cNvSpPr>
          <p:nvPr/>
        </p:nvSpPr>
        <p:spPr bwMode="auto">
          <a:xfrm>
            <a:off x="587375" y="3546475"/>
            <a:ext cx="55086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Оказание помощи в учебе ученикам с низкой успеваемостью;</a:t>
            </a:r>
            <a:endParaRPr lang="ru-RU" altLang="ru-RU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59" name="Прямоугольник 2"/>
          <p:cNvSpPr>
            <a:spLocks noChangeArrowheads="1"/>
          </p:cNvSpPr>
          <p:nvPr/>
        </p:nvSpPr>
        <p:spPr bwMode="auto">
          <a:xfrm>
            <a:off x="6356350" y="1298575"/>
            <a:ext cx="55086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Раннее формирование устойчивых интересов (спорт, искусство, познание);</a:t>
            </a:r>
            <a:endParaRPr lang="ru-RU" altLang="ru-RU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60" name="Прямоугольник 2"/>
          <p:cNvSpPr>
            <a:spLocks noChangeArrowheads="1"/>
          </p:cNvSpPr>
          <p:nvPr/>
        </p:nvSpPr>
        <p:spPr bwMode="auto">
          <a:xfrm>
            <a:off x="569913" y="4421188"/>
            <a:ext cx="5508625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Осуществление мероприятий по ограничению доступа к возможным средствам самоубийства - токсическим веществам и опасным медикаментам, пестицидам, огнестрельному или иному оружию и пр.;</a:t>
            </a:r>
            <a:endParaRPr lang="ru-RU" altLang="ru-RU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61" name="Прямоугольник 2"/>
          <p:cNvSpPr>
            <a:spLocks noChangeArrowheads="1"/>
          </p:cNvSpPr>
          <p:nvPr/>
        </p:nvSpPr>
        <p:spPr bwMode="auto">
          <a:xfrm>
            <a:off x="552450" y="2287588"/>
            <a:ext cx="55086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Проявление наблюдательности и умения своевременного распознавания признаков суицидальных намерений, словесных высказываний или изменений в поведении;</a:t>
            </a:r>
          </a:p>
        </p:txBody>
      </p:sp>
      <p:sp>
        <p:nvSpPr>
          <p:cNvPr id="24" name="Стрелка: вправо 23"/>
          <p:cNvSpPr/>
          <p:nvPr/>
        </p:nvSpPr>
        <p:spPr>
          <a:xfrm>
            <a:off x="249238" y="3721100"/>
            <a:ext cx="282575" cy="3540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Стрелка: вправо 24"/>
          <p:cNvSpPr/>
          <p:nvPr/>
        </p:nvSpPr>
        <p:spPr>
          <a:xfrm>
            <a:off x="269875" y="1555750"/>
            <a:ext cx="282575" cy="3540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Стрелка: вправо 25"/>
          <p:cNvSpPr/>
          <p:nvPr/>
        </p:nvSpPr>
        <p:spPr>
          <a:xfrm>
            <a:off x="263525" y="2759075"/>
            <a:ext cx="282575" cy="3540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8" name="Стрелка: вправо 27"/>
          <p:cNvSpPr/>
          <p:nvPr/>
        </p:nvSpPr>
        <p:spPr>
          <a:xfrm>
            <a:off x="295275" y="4946650"/>
            <a:ext cx="282575" cy="3540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166" name="Прямоугольник 2"/>
          <p:cNvSpPr>
            <a:spLocks noChangeArrowheads="1"/>
          </p:cNvSpPr>
          <p:nvPr/>
        </p:nvSpPr>
        <p:spPr bwMode="auto">
          <a:xfrm>
            <a:off x="6551613" y="4222750"/>
            <a:ext cx="53959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Своевременное направление учащихся на лечение в связи с психическими расстройствами и злоупотреблением алкоголем или наркотиками;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6"/>
          <p:cNvSpPr/>
          <p:nvPr/>
        </p:nvSpPr>
        <p:spPr>
          <a:xfrm>
            <a:off x="366383" y="293441"/>
            <a:ext cx="11124864" cy="718364"/>
          </a:xfrm>
          <a:prstGeom prst="round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Антивитальные переживания</a:t>
            </a:r>
          </a:p>
        </p:txBody>
      </p:sp>
      <p:graphicFrame>
        <p:nvGraphicFramePr>
          <p:cNvPr id="2" name="Схема 1"/>
          <p:cNvGraphicFramePr/>
          <p:nvPr/>
        </p:nvGraphicFramePr>
        <p:xfrm>
          <a:off x="499046" y="1757020"/>
          <a:ext cx="5121121" cy="50167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823913" y="1295400"/>
            <a:ext cx="44704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ОСНОВНЫЕ СИМПТОМЫ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897688" y="1270000"/>
            <a:ext cx="44704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Алгоритм действий  ООУ</a:t>
            </a:r>
          </a:p>
        </p:txBody>
      </p:sp>
      <p:sp>
        <p:nvSpPr>
          <p:cNvPr id="7176" name="Прямоугольник 2"/>
          <p:cNvSpPr>
            <a:spLocks noChangeArrowheads="1"/>
          </p:cNvSpPr>
          <p:nvPr/>
        </p:nvSpPr>
        <p:spPr bwMode="auto">
          <a:xfrm>
            <a:off x="6378575" y="2043113"/>
            <a:ext cx="5508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ru-RU" altLang="ru-RU" sz="20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Направить к психологу</a:t>
            </a:r>
            <a:endParaRPr lang="ru-RU" altLang="ru-RU" sz="20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177" name="Прямоугольник 2"/>
          <p:cNvSpPr>
            <a:spLocks noChangeArrowheads="1"/>
          </p:cNvSpPr>
          <p:nvPr/>
        </p:nvSpPr>
        <p:spPr bwMode="auto">
          <a:xfrm>
            <a:off x="6378575" y="2697163"/>
            <a:ext cx="55086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ru-RU" altLang="ru-RU" sz="20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Известить родителей (законных представителей)</a:t>
            </a:r>
            <a:endParaRPr lang="ru-RU" altLang="ru-RU" sz="20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178" name="Прямоугольник 2"/>
          <p:cNvSpPr>
            <a:spLocks noChangeArrowheads="1"/>
          </p:cNvSpPr>
          <p:nvPr/>
        </p:nvSpPr>
        <p:spPr bwMode="auto">
          <a:xfrm>
            <a:off x="6378575" y="3705225"/>
            <a:ext cx="55086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ru-RU" altLang="ru-RU" sz="20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Наблюдение за несовершеннолетним (в т.ч. социальные сети)</a:t>
            </a:r>
            <a:endParaRPr lang="ru-RU" altLang="ru-RU" sz="20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179" name="Прямоугольник 2"/>
          <p:cNvSpPr>
            <a:spLocks noChangeArrowheads="1"/>
          </p:cNvSpPr>
          <p:nvPr/>
        </p:nvSpPr>
        <p:spPr bwMode="auto">
          <a:xfrm>
            <a:off x="6378575" y="4713288"/>
            <a:ext cx="55086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ru-RU" altLang="ru-RU" sz="20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Определение значимых взрослых и сверстников </a:t>
            </a:r>
            <a:endParaRPr lang="ru-RU" altLang="ru-RU" sz="20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180" name="Прямоугольник 2"/>
          <p:cNvSpPr>
            <a:spLocks noChangeArrowheads="1"/>
          </p:cNvSpPr>
          <p:nvPr/>
        </p:nvSpPr>
        <p:spPr bwMode="auto">
          <a:xfrm>
            <a:off x="6378575" y="5721350"/>
            <a:ext cx="55086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ru-RU" altLang="ru-RU" sz="20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Повышение общего благополучия (позитивная профилактика)</a:t>
            </a:r>
            <a:endParaRPr lang="ru-RU" altLang="ru-RU" sz="20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: вправо 3"/>
          <p:cNvSpPr/>
          <p:nvPr/>
        </p:nvSpPr>
        <p:spPr>
          <a:xfrm>
            <a:off x="6096000" y="2043113"/>
            <a:ext cx="282575" cy="3540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Стрелка: вправо 13"/>
          <p:cNvSpPr/>
          <p:nvPr/>
        </p:nvSpPr>
        <p:spPr>
          <a:xfrm>
            <a:off x="6096000" y="2727325"/>
            <a:ext cx="282575" cy="3540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Стрелка: вправо 14"/>
          <p:cNvSpPr/>
          <p:nvPr/>
        </p:nvSpPr>
        <p:spPr>
          <a:xfrm>
            <a:off x="6096000" y="3722688"/>
            <a:ext cx="282575" cy="3524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Стрелка: вправо 15"/>
          <p:cNvSpPr/>
          <p:nvPr/>
        </p:nvSpPr>
        <p:spPr>
          <a:xfrm>
            <a:off x="6096000" y="4730750"/>
            <a:ext cx="282575" cy="3524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Стрелка: вправо 17"/>
          <p:cNvSpPr/>
          <p:nvPr/>
        </p:nvSpPr>
        <p:spPr>
          <a:xfrm>
            <a:off x="6073775" y="5740400"/>
            <a:ext cx="282575" cy="3540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6"/>
          <p:cNvSpPr/>
          <p:nvPr/>
        </p:nvSpPr>
        <p:spPr>
          <a:xfrm>
            <a:off x="354767" y="157397"/>
            <a:ext cx="11482466" cy="569618"/>
          </a:xfrm>
          <a:prstGeom prst="round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Пассивные суицидальные мысли</a:t>
            </a:r>
          </a:p>
        </p:txBody>
      </p:sp>
      <p:pic>
        <p:nvPicPr>
          <p:cNvPr id="8197" name="Рисунок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917" t="17468" r="32755" b="9927"/>
          <a:stretch>
            <a:fillRect/>
          </a:stretch>
        </p:blipFill>
        <p:spPr bwMode="auto">
          <a:xfrm>
            <a:off x="354013" y="1601788"/>
            <a:ext cx="5567362" cy="484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923925"/>
            <a:ext cx="6596063" cy="6778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МАРКЕРЫ</a:t>
            </a:r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algn="ctr">
              <a:defRPr/>
            </a:pPr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(часто употребляемые фразы и речевые обороты)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037388" y="1000125"/>
            <a:ext cx="44704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Алгоритм действий  ООУ</a:t>
            </a:r>
          </a:p>
        </p:txBody>
      </p:sp>
      <p:sp>
        <p:nvSpPr>
          <p:cNvPr id="8200" name="Прямоугольник 2"/>
          <p:cNvSpPr>
            <a:spLocks noChangeArrowheads="1"/>
          </p:cNvSpPr>
          <p:nvPr/>
        </p:nvSpPr>
        <p:spPr bwMode="auto">
          <a:xfrm>
            <a:off x="6708775" y="1587500"/>
            <a:ext cx="52689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Направить к сотруднику психологической службы</a:t>
            </a:r>
            <a:endParaRPr lang="ru-RU" altLang="ru-RU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1" name="Прямоугольник 2"/>
          <p:cNvSpPr>
            <a:spLocks noChangeArrowheads="1"/>
          </p:cNvSpPr>
          <p:nvPr/>
        </p:nvSpPr>
        <p:spPr bwMode="auto">
          <a:xfrm>
            <a:off x="6767513" y="2408238"/>
            <a:ext cx="52101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Собрать информацию (учителей,  мониторинг социальных сетей)</a:t>
            </a:r>
            <a:endParaRPr lang="ru-RU" altLang="ru-RU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2" name="Прямоугольник 2"/>
          <p:cNvSpPr>
            <a:spLocks noChangeArrowheads="1"/>
          </p:cNvSpPr>
          <p:nvPr/>
        </p:nvSpPr>
        <p:spPr bwMode="auto">
          <a:xfrm>
            <a:off x="6767513" y="4125913"/>
            <a:ext cx="50101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Направление к профильному специалисту (службу), при необходимости </a:t>
            </a:r>
            <a:endParaRPr lang="ru-RU" altLang="ru-RU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3" name="Прямоугольник 2"/>
          <p:cNvSpPr>
            <a:spLocks noChangeArrowheads="1"/>
          </p:cNvSpPr>
          <p:nvPr/>
        </p:nvSpPr>
        <p:spPr bwMode="auto">
          <a:xfrm>
            <a:off x="6767513" y="3268663"/>
            <a:ext cx="50101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Информирование родителей (законных представителе)</a:t>
            </a:r>
            <a:endParaRPr lang="ru-RU" altLang="ru-RU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Стрелка: вправо 10"/>
          <p:cNvSpPr/>
          <p:nvPr/>
        </p:nvSpPr>
        <p:spPr>
          <a:xfrm>
            <a:off x="6415088" y="1752600"/>
            <a:ext cx="282575" cy="3540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Стрелка: вправо 11"/>
          <p:cNvSpPr/>
          <p:nvPr/>
        </p:nvSpPr>
        <p:spPr>
          <a:xfrm>
            <a:off x="6415088" y="2546350"/>
            <a:ext cx="282575" cy="3540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Стрелка: вправо 12"/>
          <p:cNvSpPr/>
          <p:nvPr/>
        </p:nvSpPr>
        <p:spPr>
          <a:xfrm>
            <a:off x="6413500" y="3376613"/>
            <a:ext cx="282575" cy="3540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207" name="Прямоугольник 2"/>
          <p:cNvSpPr>
            <a:spLocks noChangeArrowheads="1"/>
          </p:cNvSpPr>
          <p:nvPr/>
        </p:nvSpPr>
        <p:spPr bwMode="auto">
          <a:xfrm>
            <a:off x="6708775" y="4979988"/>
            <a:ext cx="500856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Собрать антикризисную группу из специалистов ООУ по психолого-педагогическому сопровождению </a:t>
            </a:r>
            <a:endParaRPr lang="ru-RU" altLang="ru-RU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08" name="Прямоугольник 2"/>
          <p:cNvSpPr>
            <a:spLocks noChangeArrowheads="1"/>
          </p:cNvSpPr>
          <p:nvPr/>
        </p:nvSpPr>
        <p:spPr bwMode="auto">
          <a:xfrm>
            <a:off x="6767513" y="6059488"/>
            <a:ext cx="50101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Контроль за психолого-педагогическим сопровождением</a:t>
            </a:r>
            <a:endParaRPr lang="ru-RU" altLang="ru-RU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Стрелка: вправо 15"/>
          <p:cNvSpPr/>
          <p:nvPr/>
        </p:nvSpPr>
        <p:spPr>
          <a:xfrm>
            <a:off x="6426200" y="4322763"/>
            <a:ext cx="282575" cy="3540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Стрелка: вправо 16"/>
          <p:cNvSpPr/>
          <p:nvPr/>
        </p:nvSpPr>
        <p:spPr>
          <a:xfrm>
            <a:off x="6413500" y="5200650"/>
            <a:ext cx="282575" cy="3540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Стрелка: вправо 17"/>
          <p:cNvSpPr/>
          <p:nvPr/>
        </p:nvSpPr>
        <p:spPr>
          <a:xfrm>
            <a:off x="6426200" y="6146800"/>
            <a:ext cx="282575" cy="3524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6"/>
          <p:cNvSpPr/>
          <p:nvPr/>
        </p:nvSpPr>
        <p:spPr>
          <a:xfrm>
            <a:off x="366383" y="293441"/>
            <a:ext cx="11124864" cy="718364"/>
          </a:xfrm>
          <a:prstGeom prst="round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Антивитальные переживания и суицидальные мысли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39800" y="1371600"/>
            <a:ext cx="4470400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Алгоритм действий </a:t>
            </a:r>
          </a:p>
          <a:p>
            <a:pPr algn="ctr"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(кто рядом)</a:t>
            </a:r>
          </a:p>
        </p:txBody>
      </p:sp>
      <p:sp>
        <p:nvSpPr>
          <p:cNvPr id="9222" name="Прямоугольник 2"/>
          <p:cNvSpPr>
            <a:spLocks noChangeArrowheads="1"/>
          </p:cNvSpPr>
          <p:nvPr/>
        </p:nvSpPr>
        <p:spPr bwMode="auto">
          <a:xfrm>
            <a:off x="420688" y="2335213"/>
            <a:ext cx="55086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ru-RU" altLang="ru-RU" sz="20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Дать возможность «выплеснуть» эмоции (пусть плачет, кричит, топает и прочее) </a:t>
            </a:r>
            <a:endParaRPr lang="ru-RU" altLang="ru-RU" sz="20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223" name="Прямоугольник 2"/>
          <p:cNvSpPr>
            <a:spLocks noChangeArrowheads="1"/>
          </p:cNvSpPr>
          <p:nvPr/>
        </p:nvSpPr>
        <p:spPr bwMode="auto">
          <a:xfrm>
            <a:off x="420688" y="3232150"/>
            <a:ext cx="55086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ru-RU" altLang="ru-RU" sz="20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Выражать поддержку (обязательно обращаться по имени)</a:t>
            </a:r>
            <a:endParaRPr lang="ru-RU" altLang="ru-RU" sz="20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224" name="Прямоугольник 2"/>
          <p:cNvSpPr>
            <a:spLocks noChangeArrowheads="1"/>
          </p:cNvSpPr>
          <p:nvPr/>
        </p:nvSpPr>
        <p:spPr bwMode="auto">
          <a:xfrm>
            <a:off x="366713" y="4130675"/>
            <a:ext cx="5507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ru-RU" altLang="ru-RU" sz="20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Активное слушание (открыто обсуждать проявляющие эмоции)</a:t>
            </a:r>
            <a:endParaRPr lang="ru-RU" altLang="ru-RU" sz="20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225" name="Прямоугольник 2"/>
          <p:cNvSpPr>
            <a:spLocks noChangeArrowheads="1"/>
          </p:cNvSpPr>
          <p:nvPr/>
        </p:nvSpPr>
        <p:spPr bwMode="auto">
          <a:xfrm>
            <a:off x="366713" y="5027613"/>
            <a:ext cx="55070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ru-RU" altLang="ru-RU" sz="20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Обучение навыкам управлению эмоциями</a:t>
            </a:r>
            <a:endParaRPr lang="ru-RU" altLang="ru-RU" sz="20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226" name="Прямоугольник 2"/>
          <p:cNvSpPr>
            <a:spLocks noChangeArrowheads="1"/>
          </p:cNvSpPr>
          <p:nvPr/>
        </p:nvSpPr>
        <p:spPr bwMode="auto">
          <a:xfrm>
            <a:off x="420688" y="5616575"/>
            <a:ext cx="55086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ru-RU" altLang="ru-RU" sz="20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Стимулирование социального взаимодействия</a:t>
            </a:r>
            <a:endParaRPr lang="ru-RU" altLang="ru-RU" sz="20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638925" y="1323975"/>
            <a:ext cx="4468813" cy="8318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Алгоритм действий </a:t>
            </a:r>
          </a:p>
          <a:p>
            <a:pPr algn="ctr"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в классе</a:t>
            </a:r>
          </a:p>
        </p:txBody>
      </p:sp>
      <p:graphicFrame>
        <p:nvGraphicFramePr>
          <p:cNvPr id="3" name="Схема 2"/>
          <p:cNvGraphicFramePr/>
          <p:nvPr/>
        </p:nvGraphicFramePr>
        <p:xfrm>
          <a:off x="6263187" y="2202505"/>
          <a:ext cx="5683974" cy="43620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6"/>
          <p:cNvSpPr/>
          <p:nvPr/>
        </p:nvSpPr>
        <p:spPr>
          <a:xfrm>
            <a:off x="625820" y="284821"/>
            <a:ext cx="11206024" cy="718364"/>
          </a:xfrm>
          <a:prstGeom prst="round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Суицидальные замыслы</a:t>
            </a:r>
          </a:p>
        </p:txBody>
      </p:sp>
      <p:pic>
        <p:nvPicPr>
          <p:cNvPr id="10245" name="Рисунок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5857"/>
          <a:stretch>
            <a:fillRect/>
          </a:stretch>
        </p:blipFill>
        <p:spPr bwMode="auto">
          <a:xfrm>
            <a:off x="361950" y="1208088"/>
            <a:ext cx="7450138" cy="343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Рисунок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846638"/>
            <a:ext cx="7450138" cy="195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7359650" y="2022475"/>
            <a:ext cx="44704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СИМПТОМЫ СУИЦИДАЛЬНЫХ ЗАМЫСЛОВ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6"/>
          <p:cNvSpPr/>
          <p:nvPr/>
        </p:nvSpPr>
        <p:spPr>
          <a:xfrm>
            <a:off x="354767" y="157397"/>
            <a:ext cx="11482466" cy="569618"/>
          </a:xfrm>
          <a:prstGeom prst="round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Суицидальные намерения</a:t>
            </a:r>
          </a:p>
        </p:txBody>
      </p:sp>
      <p:pic>
        <p:nvPicPr>
          <p:cNvPr id="11269" name="Рисунок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068" b="48360"/>
          <a:stretch>
            <a:fillRect/>
          </a:stretch>
        </p:blipFill>
        <p:spPr bwMode="auto">
          <a:xfrm>
            <a:off x="354013" y="1146175"/>
            <a:ext cx="7753350" cy="262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Рисунок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/>
          <a:stretch>
            <a:fillRect/>
          </a:stretch>
        </p:blipFill>
        <p:spPr bwMode="auto">
          <a:xfrm>
            <a:off x="4602163" y="3170238"/>
            <a:ext cx="7754937" cy="331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6"/>
          <p:cNvSpPr/>
          <p:nvPr/>
        </p:nvSpPr>
        <p:spPr>
          <a:xfrm>
            <a:off x="354767" y="157397"/>
            <a:ext cx="11482466" cy="569618"/>
          </a:xfrm>
          <a:prstGeom prst="round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Суицидальные намерения</a:t>
            </a:r>
          </a:p>
        </p:txBody>
      </p:sp>
      <p:pic>
        <p:nvPicPr>
          <p:cNvPr id="12293" name="Рисунок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917" t="15283" r="20943" b="44698"/>
          <a:stretch>
            <a:fillRect/>
          </a:stretch>
        </p:blipFill>
        <p:spPr bwMode="auto">
          <a:xfrm>
            <a:off x="354013" y="819150"/>
            <a:ext cx="8220075" cy="300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Рисунок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48088" y="3690938"/>
            <a:ext cx="7604125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Рисунок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3625" y="4094163"/>
            <a:ext cx="2374900" cy="206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6"/>
          <p:cNvSpPr/>
          <p:nvPr/>
        </p:nvSpPr>
        <p:spPr>
          <a:xfrm>
            <a:off x="354767" y="157397"/>
            <a:ext cx="11482466" cy="569618"/>
          </a:xfrm>
          <a:prstGeom prst="round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Суицидальные мысли и намерения</a:t>
            </a:r>
          </a:p>
        </p:txBody>
      </p:sp>
      <p:pic>
        <p:nvPicPr>
          <p:cNvPr id="13317" name="Рисунок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6925" y="1644650"/>
            <a:ext cx="8769350" cy="482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Рисунок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37725" y="2759075"/>
            <a:ext cx="2100263" cy="316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756025" y="1050925"/>
            <a:ext cx="44704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Алгоритм действий  ООУ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6"/>
          <p:cNvSpPr/>
          <p:nvPr/>
        </p:nvSpPr>
        <p:spPr>
          <a:xfrm>
            <a:off x="354767" y="157397"/>
            <a:ext cx="11482466" cy="569618"/>
          </a:xfrm>
          <a:prstGeom prst="round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sz="3200" b="1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  <a:p>
            <a:pPr>
              <a:defRPr/>
            </a:pPr>
            <a:r>
              <a:rPr lang="ru-RU" sz="32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Порядок межведомственно взаимодействия при ЧС</a:t>
            </a:r>
          </a:p>
          <a:p>
            <a:pPr>
              <a:defRPr/>
            </a:pPr>
            <a:r>
              <a:rPr lang="ru-RU" sz="32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 </a:t>
            </a:r>
          </a:p>
        </p:txBody>
      </p:sp>
      <p:pic>
        <p:nvPicPr>
          <p:cNvPr id="14341" name="Рисунок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716" t="19885" r="22202" b="8359"/>
          <a:stretch>
            <a:fillRect/>
          </a:stretch>
        </p:blipFill>
        <p:spPr bwMode="auto">
          <a:xfrm>
            <a:off x="273050" y="1062038"/>
            <a:ext cx="5676900" cy="516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Рисунок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2050" y="1143000"/>
            <a:ext cx="5546725" cy="502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6"/>
          <p:cNvSpPr/>
          <p:nvPr/>
        </p:nvSpPr>
        <p:spPr>
          <a:xfrm>
            <a:off x="354767" y="157397"/>
            <a:ext cx="11482466" cy="569618"/>
          </a:xfrm>
          <a:prstGeom prst="round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На основании порядка межведомственного информирования </a:t>
            </a:r>
          </a:p>
        </p:txBody>
      </p:sp>
      <p:sp>
        <p:nvSpPr>
          <p:cNvPr id="15365" name="Прямоугольник 2"/>
          <p:cNvSpPr>
            <a:spLocks noChangeArrowheads="1"/>
          </p:cNvSpPr>
          <p:nvPr/>
        </p:nvSpPr>
        <p:spPr bwMode="auto">
          <a:xfrm>
            <a:off x="549275" y="1190625"/>
            <a:ext cx="10521950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Должностные лица органов и учреждений, выявившие факт чрезвычайного происшествия с участием несовершеннолетнего (детей): 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1.  незамедлительно информируют руководителя своего учреждения; 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2. руководитель учреждения незамедлительно информирует: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- дежурную часть органа внутренних дел о факте чрезвычайного происшествия с участием несовершеннолетнего (детей);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- телефонограммой, либо по факсимильной связи, либо по электронной почте, либо с использованием иных средств связи и доставки, обеспечивающих фиксирование извещения, информирует департамент образования администрации Города Томска, опеки и попечительства и комиссии по делам несовершеннолетних и защите их прав, об имеющейся предварительной информации по факту чрезвычайного происшествия с участием несовершеннолетнего (детей);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- в течение суток с момента выявления факта чрезвычайного происшествия направляют в муниципальные органы системы профилактики служебное сообщение на бумажном носителе.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6"/>
          <p:cNvSpPr/>
          <p:nvPr/>
        </p:nvSpPr>
        <p:spPr>
          <a:xfrm>
            <a:off x="354767" y="157397"/>
            <a:ext cx="11482466" cy="569618"/>
          </a:xfrm>
          <a:prstGeom prst="round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Попытка суицида</a:t>
            </a:r>
          </a:p>
        </p:txBody>
      </p:sp>
      <p:sp>
        <p:nvSpPr>
          <p:cNvPr id="16389" name="Прямоугольник 2"/>
          <p:cNvSpPr>
            <a:spLocks noChangeArrowheads="1"/>
          </p:cNvSpPr>
          <p:nvPr/>
        </p:nvSpPr>
        <p:spPr bwMode="auto">
          <a:xfrm>
            <a:off x="563563" y="1281113"/>
            <a:ext cx="60769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altLang="ru-RU" sz="20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организация психологической поддержки несовершеннолетнему и близкому окружению, свидетелям суицидальной попытки</a:t>
            </a:r>
            <a:endParaRPr lang="ru-RU" altLang="ru-RU" sz="20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390" name="Прямоугольник 2"/>
          <p:cNvSpPr>
            <a:spLocks noChangeArrowheads="1"/>
          </p:cNvSpPr>
          <p:nvPr/>
        </p:nvSpPr>
        <p:spPr bwMode="auto">
          <a:xfrm>
            <a:off x="563563" y="2419350"/>
            <a:ext cx="60769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altLang="ru-RU" sz="20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взаимодействие с родителями (законными представителями)</a:t>
            </a:r>
            <a:endParaRPr lang="ru-RU" altLang="ru-RU" sz="20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391" name="Прямоугольник 2"/>
          <p:cNvSpPr>
            <a:spLocks noChangeArrowheads="1"/>
          </p:cNvSpPr>
          <p:nvPr/>
        </p:nvSpPr>
        <p:spPr bwMode="auto">
          <a:xfrm>
            <a:off x="563563" y="3308350"/>
            <a:ext cx="6076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altLang="ru-RU" sz="20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организация антикризисной группы в ООУ</a:t>
            </a:r>
            <a:endParaRPr lang="ru-RU" altLang="ru-RU" sz="20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392" name="Прямоугольник 2"/>
          <p:cNvSpPr>
            <a:spLocks noChangeArrowheads="1"/>
          </p:cNvSpPr>
          <p:nvPr/>
        </p:nvSpPr>
        <p:spPr bwMode="auto">
          <a:xfrm>
            <a:off x="563563" y="3919538"/>
            <a:ext cx="60769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altLang="ru-RU" sz="20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обращения в профильные организации / службы,. специалистам</a:t>
            </a:r>
            <a:endParaRPr lang="ru-RU" altLang="ru-RU" sz="20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393" name="Прямоугольник 2"/>
          <p:cNvSpPr>
            <a:spLocks noChangeArrowheads="1"/>
          </p:cNvSpPr>
          <p:nvPr/>
        </p:nvSpPr>
        <p:spPr bwMode="auto">
          <a:xfrm>
            <a:off x="563563" y="4840288"/>
            <a:ext cx="60769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altLang="ru-RU" sz="20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общие мероприятия для обучающихся на жизнестойкость (класс, параллель)</a:t>
            </a:r>
            <a:endParaRPr lang="ru-RU" altLang="ru-RU" sz="20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394" name="Прямоугольник 2"/>
          <p:cNvSpPr>
            <a:spLocks noChangeArrowheads="1"/>
          </p:cNvSpPr>
          <p:nvPr/>
        </p:nvSpPr>
        <p:spPr bwMode="auto">
          <a:xfrm>
            <a:off x="563563" y="5759450"/>
            <a:ext cx="60769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altLang="ru-RU" sz="20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общие просветительские мероприятия для педагогов ООУ, родителей (законных представителей)</a:t>
            </a:r>
            <a:endParaRPr lang="ru-RU" altLang="ru-RU" sz="20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66838" y="869950"/>
            <a:ext cx="44704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Алгоритм действий  ООУ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158038" y="1058863"/>
            <a:ext cx="4470400" cy="8302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Алгоритм действий </a:t>
            </a:r>
          </a:p>
          <a:p>
            <a:pPr algn="ctr"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в классе</a:t>
            </a:r>
          </a:p>
        </p:txBody>
      </p:sp>
      <p:sp>
        <p:nvSpPr>
          <p:cNvPr id="16397" name="Прямоугольник 2"/>
          <p:cNvSpPr>
            <a:spLocks noChangeArrowheads="1"/>
          </p:cNvSpPr>
          <p:nvPr/>
        </p:nvSpPr>
        <p:spPr bwMode="auto">
          <a:xfrm>
            <a:off x="7092950" y="2000250"/>
            <a:ext cx="47450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Наблюдение за эмоциональным состояние обучающего</a:t>
            </a:r>
            <a:endParaRPr lang="ru-RU" altLang="ru-RU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398" name="Прямоугольник 2"/>
          <p:cNvSpPr>
            <a:spLocks noChangeArrowheads="1"/>
          </p:cNvSpPr>
          <p:nvPr/>
        </p:nvSpPr>
        <p:spPr bwMode="auto">
          <a:xfrm>
            <a:off x="7092950" y="2784475"/>
            <a:ext cx="4745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Создание благоприятно климата в классе</a:t>
            </a:r>
            <a:endParaRPr lang="ru-RU" altLang="ru-RU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399" name="Прямоугольник 2"/>
          <p:cNvSpPr>
            <a:spLocks noChangeArrowheads="1"/>
          </p:cNvSpPr>
          <p:nvPr/>
        </p:nvSpPr>
        <p:spPr bwMode="auto">
          <a:xfrm>
            <a:off x="7092950" y="4122738"/>
            <a:ext cx="474503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Формирование позитивного образа будущего</a:t>
            </a:r>
            <a:endParaRPr lang="ru-RU" altLang="ru-RU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400" name="Прямоугольник 2"/>
          <p:cNvSpPr>
            <a:spLocks noChangeArrowheads="1"/>
          </p:cNvSpPr>
          <p:nvPr/>
        </p:nvSpPr>
        <p:spPr bwMode="auto">
          <a:xfrm>
            <a:off x="7092950" y="3292475"/>
            <a:ext cx="47450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Поддержка, в том числе от близкого детского окружения</a:t>
            </a:r>
            <a:endParaRPr lang="ru-RU" altLang="ru-RU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401" name="Прямоугольник 2"/>
          <p:cNvSpPr>
            <a:spLocks noChangeArrowheads="1"/>
          </p:cNvSpPr>
          <p:nvPr/>
        </p:nvSpPr>
        <p:spPr bwMode="auto">
          <a:xfrm>
            <a:off x="7092950" y="4954588"/>
            <a:ext cx="47450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Вовлечение в активную социальную деятельность</a:t>
            </a:r>
            <a:endParaRPr lang="ru-RU" altLang="ru-RU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402" name="Прямоугольник 2"/>
          <p:cNvSpPr>
            <a:spLocks noChangeArrowheads="1"/>
          </p:cNvSpPr>
          <p:nvPr/>
        </p:nvSpPr>
        <p:spPr bwMode="auto">
          <a:xfrm>
            <a:off x="7092950" y="5668963"/>
            <a:ext cx="474503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Взаимодействие с родителями (законными представителями)</a:t>
            </a:r>
            <a:endParaRPr lang="ru-RU" altLang="ru-RU" sz="1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Стрелка: вправо 16"/>
          <p:cNvSpPr/>
          <p:nvPr/>
        </p:nvSpPr>
        <p:spPr>
          <a:xfrm>
            <a:off x="6784975" y="2146300"/>
            <a:ext cx="282575" cy="3540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Стрелка: вправо 17"/>
          <p:cNvSpPr/>
          <p:nvPr/>
        </p:nvSpPr>
        <p:spPr>
          <a:xfrm>
            <a:off x="6784975" y="2844800"/>
            <a:ext cx="282575" cy="3540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Стрелка: вправо 18"/>
          <p:cNvSpPr/>
          <p:nvPr/>
        </p:nvSpPr>
        <p:spPr>
          <a:xfrm>
            <a:off x="6778625" y="3562350"/>
            <a:ext cx="282575" cy="3540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Стрелка: вправо 19"/>
          <p:cNvSpPr/>
          <p:nvPr/>
        </p:nvSpPr>
        <p:spPr>
          <a:xfrm>
            <a:off x="6810375" y="4332288"/>
            <a:ext cx="282575" cy="3524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Стрелка: вправо 20"/>
          <p:cNvSpPr/>
          <p:nvPr/>
        </p:nvSpPr>
        <p:spPr>
          <a:xfrm>
            <a:off x="6810375" y="5100638"/>
            <a:ext cx="282575" cy="3540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Стрелка: вправо 21"/>
          <p:cNvSpPr/>
          <p:nvPr/>
        </p:nvSpPr>
        <p:spPr>
          <a:xfrm>
            <a:off x="6789738" y="5870575"/>
            <a:ext cx="282575" cy="3524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163300" cy="1325563"/>
          </a:xfrm>
        </p:spPr>
        <p:txBody>
          <a:bodyPr/>
          <a:lstStyle/>
          <a:p>
            <a:r>
              <a:rPr lang="ru-RU" altLang="ru-RU" sz="2400" b="1" smtClean="0"/>
              <a:t>Индивидуальная форма работы:</a:t>
            </a:r>
            <a:r>
              <a:rPr lang="ru-RU" altLang="ru-RU" sz="2400" smtClean="0"/>
              <a:t> При индивидуальной форме работы, направленной на оценку состояния при аутоагрессии деструктивного характера, беседа обычно проводится по следующим этапам.</a:t>
            </a:r>
            <a:br>
              <a:rPr lang="ru-RU" altLang="ru-RU" sz="2400" smtClean="0"/>
            </a:br>
            <a:endParaRPr lang="ru-RU" altLang="ru-RU" sz="2400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54038" y="1477963"/>
          <a:ext cx="11323637" cy="50945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50309"/>
                <a:gridCol w="4975662"/>
                <a:gridCol w="4197666"/>
              </a:tblGrid>
              <a:tr h="52180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Этапы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беседы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91" marR="6629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Главные задачи этапа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91" marR="6629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Используемые приемы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91" marR="66291" marT="0" marB="0"/>
                </a:tc>
              </a:tr>
              <a:tr h="104360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Начальный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этап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91" marR="6629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Установление эмоционального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контакта с собеседником,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взаимоотношений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«сопереживающего партнерства»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91" marR="6629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«Сопереживание»,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«</a:t>
                      </a:r>
                      <a:r>
                        <a:rPr lang="ru-RU" sz="1600" dirty="0" err="1">
                          <a:effectLst/>
                        </a:rPr>
                        <a:t>Эмпатийное</a:t>
                      </a:r>
                      <a:r>
                        <a:rPr lang="ru-RU" sz="1600" dirty="0">
                          <a:effectLst/>
                        </a:rPr>
                        <a:t> выслушивание»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91" marR="66291" marT="0" marB="0"/>
                </a:tc>
              </a:tr>
              <a:tr h="170256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Второй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Этап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91" marR="6629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Установление последовательности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событий, которые привели к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кризисной ситуации; снятие ощущения безвыходности ситуации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91" marR="6629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«Преодоление исключительности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ситуации», «Поддержка успехами и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достижениями», «Структурирование беседы», «Постоянное внимание к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содержанию»,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«Определение конфликта»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91" marR="66291" marT="0" marB="0"/>
                </a:tc>
              </a:tr>
              <a:tr h="78270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Третий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этап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91" marR="6629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Совместное планирование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деятельности по преодолению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кризисной ситуации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91" marR="6629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«Интерпретация», «Планирование»,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«Удержание паузы»,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«Фокусирование на ситуации»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91" marR="66291" marT="0" marB="0"/>
                </a:tc>
              </a:tr>
              <a:tr h="104360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Заключите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льный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этап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91" marR="6629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Окончательное формулирование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плана деятельности;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активная психологическая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поддержка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91" marR="6629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Логическая аргументация»,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«Рациональное внушение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уверенности»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291" marR="66291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авая фигурная скобка 12">
            <a:extLst>
              <a:ext uri="{FF2B5EF4-FFF2-40B4-BE49-F238E27FC236}"/>
            </a:extLst>
          </p:cNvPr>
          <p:cNvSpPr/>
          <p:nvPr/>
        </p:nvSpPr>
        <p:spPr>
          <a:xfrm>
            <a:off x="1185863" y="98425"/>
            <a:ext cx="527050" cy="6532563"/>
          </a:xfrm>
          <a:prstGeom prst="rightBrace">
            <a:avLst>
              <a:gd name="adj1" fmla="val 52018"/>
              <a:gd name="adj2" fmla="val 50626"/>
            </a:avLst>
          </a:prstGeom>
          <a:ln w="381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/>
            </a:extLst>
          </p:cNvPr>
          <p:cNvSpPr/>
          <p:nvPr/>
        </p:nvSpPr>
        <p:spPr>
          <a:xfrm>
            <a:off x="1887538" y="2278063"/>
            <a:ext cx="10025062" cy="1125537"/>
          </a:xfrm>
          <a:prstGeom prst="rect">
            <a:avLst/>
          </a:prstGeom>
          <a:solidFill>
            <a:schemeClr val="bg1"/>
          </a:solidFill>
          <a:ln w="381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Вести беседу так, будто вы обладаете неограниченным запасом времени и важнее этой беседы для вас сейчас ничего нет. В процессе беседы целесообразно не вести никаких записей, не посматривать на часы, не выполнять какие-либо «попутные» дела.</a:t>
            </a:r>
          </a:p>
          <a:p>
            <a:pPr eaLnBrk="1" hangingPunct="1">
              <a:defRPr/>
            </a:pP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/>
            </a:extLst>
          </p:cNvPr>
          <p:cNvSpPr/>
          <p:nvPr/>
        </p:nvSpPr>
        <p:spPr>
          <a:xfrm>
            <a:off x="1887538" y="1201738"/>
            <a:ext cx="10025062" cy="89535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Уделять все внимание собеседнику, смотреть прямо на него, расположившись удобно, без напряжения напротив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него (не через стол).</a:t>
            </a:r>
          </a:p>
          <a:p>
            <a:pPr eaLnBrk="1" hangingPunct="1">
              <a:defRPr/>
            </a:pPr>
            <a:endParaRPr lang="ru-RU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Прямоугольник 10">
            <a:extLst>
              <a:ext uri="{FF2B5EF4-FFF2-40B4-BE49-F238E27FC236}"/>
            </a:extLst>
          </p:cNvPr>
          <p:cNvSpPr/>
          <p:nvPr/>
        </p:nvSpPr>
        <p:spPr>
          <a:xfrm>
            <a:off x="1887538" y="4594225"/>
            <a:ext cx="10025062" cy="974725"/>
          </a:xfrm>
          <a:prstGeom prst="rect">
            <a:avLst/>
          </a:prstGeom>
          <a:solidFill>
            <a:schemeClr val="bg1"/>
          </a:solidFill>
          <a:ln w="381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ru-RU" sz="20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just">
              <a:spcBef>
                <a:spcPts val="0"/>
              </a:spcBef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Нельзя приглашать на беседу подростка через третьих лиц (лучше сначала встретиться как бы невзначай, обратиться с какой-либо несложной просьбой или поручением, чтобы был повод для встречи). При выборе места беседы главное, чтобы не было посторонних лиц (никто не должен прерывать разговор, сколько бы он ни продолжался).</a:t>
            </a:r>
          </a:p>
          <a:p>
            <a:pPr eaLnBrk="1" hangingPunct="1">
              <a:defRPr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2" name="Прямоугольник 11">
            <a:extLst>
              <a:ext uri="{FF2B5EF4-FFF2-40B4-BE49-F238E27FC236}"/>
            </a:extLst>
          </p:cNvPr>
          <p:cNvSpPr/>
          <p:nvPr/>
        </p:nvSpPr>
        <p:spPr>
          <a:xfrm rot="16200000">
            <a:off x="-2561431" y="2883694"/>
            <a:ext cx="6532563" cy="962025"/>
          </a:xfrm>
          <a:prstGeom prst="rec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cs typeface="Arial" charset="0"/>
              </a:rPr>
              <a:t>  </a:t>
            </a:r>
            <a:r>
              <a:rPr lang="ru-RU" sz="2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принципы разговора с человеком, </a:t>
            </a:r>
            <a:br>
              <a:rPr lang="ru-RU" sz="2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находящимся в кризисном состоянии</a:t>
            </a:r>
            <a:r>
              <a:rPr lang="ru-RU" sz="2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cs typeface="Arial" charset="0"/>
              </a:rPr>
              <a:t> </a:t>
            </a:r>
          </a:p>
        </p:txBody>
      </p:sp>
      <p:sp>
        <p:nvSpPr>
          <p:cNvPr id="14" name="Прямоугольник 13">
            <a:extLst>
              <a:ext uri="{FF2B5EF4-FFF2-40B4-BE49-F238E27FC236}"/>
            </a:extLst>
          </p:cNvPr>
          <p:cNvSpPr/>
          <p:nvPr/>
        </p:nvSpPr>
        <p:spPr>
          <a:xfrm>
            <a:off x="1887538" y="215900"/>
            <a:ext cx="10025062" cy="804863"/>
          </a:xfrm>
          <a:prstGeom prst="rect">
            <a:avLst/>
          </a:prstGeom>
          <a:solidFill>
            <a:schemeClr val="bg1"/>
          </a:solidFill>
          <a:ln w="381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defRPr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Постараться нормализовать собственное эмоциональное состояние: исключить у себя панику и другие осложняющие реакции.</a:t>
            </a:r>
          </a:p>
          <a:p>
            <a:pPr eaLnBrk="1" hangingPunct="1">
              <a:defRPr/>
            </a:pPr>
            <a:endParaRPr lang="ru-RU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/>
            </a:extLst>
          </p:cNvPr>
          <p:cNvSpPr/>
          <p:nvPr/>
        </p:nvSpPr>
        <p:spPr>
          <a:xfrm>
            <a:off x="1887538" y="3582988"/>
            <a:ext cx="10025062" cy="830262"/>
          </a:xfrm>
          <a:prstGeom prst="rect">
            <a:avLst/>
          </a:prstGeom>
          <a:solidFill>
            <a:schemeClr val="bg1"/>
          </a:solidFill>
          <a:ln w="381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Учитывать, что нотации, уговаривания, менторский тон речи не эффективны и вредны (это лишь убедит подростка, что взрослый, который с ним разговаривает, его не понимает).</a:t>
            </a:r>
          </a:p>
          <a:p>
            <a:pPr eaLnBrk="1" hangingPunct="1">
              <a:defRPr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6" name="Прямоугольник 15">
            <a:extLst>
              <a:ext uri="{FF2B5EF4-FFF2-40B4-BE49-F238E27FC236}"/>
            </a:extLst>
          </p:cNvPr>
          <p:cNvSpPr/>
          <p:nvPr/>
        </p:nvSpPr>
        <p:spPr>
          <a:xfrm>
            <a:off x="1860550" y="5749925"/>
            <a:ext cx="10052050" cy="804863"/>
          </a:xfrm>
          <a:prstGeom prst="rect">
            <a:avLst/>
          </a:prstGeom>
          <a:solidFill>
            <a:schemeClr val="bg1"/>
          </a:solidFill>
          <a:ln w="381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Дать возможность собеседнику высказаться, не перебивая его, и говорить только тогда, когда перестанет говорить он.</a:t>
            </a:r>
          </a:p>
          <a:p>
            <a:pPr algn="just">
              <a:spcBef>
                <a:spcPts val="0"/>
              </a:spcBef>
              <a:defRPr/>
            </a:pPr>
            <a:endParaRPr lang="ru-RU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Рисунок 3"/>
          <p:cNvPicPr>
            <a:picLocks noChangeAspect="1"/>
          </p:cNvPicPr>
          <p:nvPr/>
        </p:nvPicPr>
        <p:blipFill>
          <a:blip r:embed="rId2"/>
          <a:srcRect l="22432" t="11771" r="22905" b="4024"/>
          <a:stretch>
            <a:fillRect/>
          </a:stretch>
        </p:blipFill>
        <p:spPr bwMode="auto">
          <a:xfrm>
            <a:off x="6129338" y="1127125"/>
            <a:ext cx="5816600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Заголовок 1"/>
          <p:cNvSpPr txBox="1">
            <a:spLocks/>
          </p:cNvSpPr>
          <p:nvPr/>
        </p:nvSpPr>
        <p:spPr bwMode="auto">
          <a:xfrm>
            <a:off x="6581775" y="265113"/>
            <a:ext cx="4911725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altLang="ru-RU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Примеры ведения диалога с человеком, </a:t>
            </a:r>
            <a:br>
              <a:rPr lang="ru-RU" altLang="ru-RU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находящимся в кризисном состоянии</a:t>
            </a:r>
          </a:p>
        </p:txBody>
      </p:sp>
      <p:sp>
        <p:nvSpPr>
          <p:cNvPr id="12292" name="Прямоугольник 5"/>
          <p:cNvSpPr>
            <a:spLocks noChangeArrowheads="1"/>
          </p:cNvSpPr>
          <p:nvPr/>
        </p:nvSpPr>
        <p:spPr bwMode="auto">
          <a:xfrm>
            <a:off x="379413" y="1127125"/>
            <a:ext cx="5502275" cy="526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Tx/>
              <a:buAutoNum type="arabicPeriod"/>
            </a:pPr>
            <a:r>
              <a:rPr lang="ru-RU" altLang="ru-RU" sz="1600">
                <a:latin typeface="Times New Roman" pitchFamily="18" charset="0"/>
                <a:cs typeface="Times New Roman" pitchFamily="18" charset="0"/>
              </a:rPr>
              <a:t>Начало разговора: «Мне показалось, что в последнее время ты выглядишь расстроенным, у тебя что-то случилось?»</a:t>
            </a:r>
          </a:p>
          <a:p>
            <a:pPr marL="342900" indent="-342900" algn="just">
              <a:buFontTx/>
              <a:buAutoNum type="arabicPeriod"/>
            </a:pPr>
            <a:endParaRPr lang="ru-RU" altLang="ru-RU" sz="160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Tx/>
              <a:buAutoNum type="arabicPeriod"/>
            </a:pPr>
            <a:r>
              <a:rPr lang="ru-RU" altLang="ru-RU" sz="1600">
                <a:latin typeface="Times New Roman" pitchFamily="18" charset="0"/>
                <a:cs typeface="Times New Roman" pitchFamily="18" charset="0"/>
              </a:rPr>
              <a:t>Прояснение намерений: «Бывало ли тебе так тяжело, что не хотелось жить/хотелось, чтобы это все поскорее закончилось?» </a:t>
            </a:r>
          </a:p>
          <a:p>
            <a:pPr marL="342900" indent="-342900" algn="just">
              <a:buFontTx/>
              <a:buAutoNum type="arabicPeriod"/>
            </a:pPr>
            <a:endParaRPr lang="ru-RU" altLang="ru-RU" sz="160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Tx/>
              <a:buAutoNum type="arabicPeriod"/>
            </a:pPr>
            <a:r>
              <a:rPr lang="ru-RU" altLang="ru-RU" sz="1600">
                <a:latin typeface="Times New Roman" pitchFamily="18" charset="0"/>
                <a:cs typeface="Times New Roman" pitchFamily="18" charset="0"/>
              </a:rPr>
              <a:t>3. Активное слушание. Пересказать то, что собеседник рассказал вам, чтобы он убедился, что вы действительно поняли суть услышанного и ничего не пропустили мимо ушей: «Правильно ли я понял(а), что …?» </a:t>
            </a:r>
          </a:p>
          <a:p>
            <a:pPr marL="342900" indent="-342900" algn="just">
              <a:buFontTx/>
              <a:buAutoNum type="arabicPeriod"/>
            </a:pPr>
            <a:endParaRPr lang="ru-RU" altLang="ru-RU" sz="160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Tx/>
              <a:buAutoNum type="arabicPeriod"/>
            </a:pPr>
            <a:r>
              <a:rPr lang="ru-RU" altLang="ru-RU" sz="1600">
                <a:latin typeface="Times New Roman" pitchFamily="18" charset="0"/>
                <a:cs typeface="Times New Roman" pitchFamily="18" charset="0"/>
              </a:rPr>
              <a:t>Расширение перспективы: «Давай подумаем, какие могут быть выходы из этой ситуации? Как ты раньше справлялся с трудностями? Чтобы ты сказал, если бы на твоем месте был твой друг?» </a:t>
            </a:r>
          </a:p>
          <a:p>
            <a:pPr marL="342900" indent="-342900" algn="just">
              <a:buFontTx/>
              <a:buAutoNum type="arabicPeriod"/>
            </a:pPr>
            <a:endParaRPr lang="ru-RU" altLang="ru-RU" sz="160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Tx/>
              <a:buAutoNum type="arabicPeriod"/>
            </a:pPr>
            <a:r>
              <a:rPr lang="ru-RU" altLang="ru-RU" sz="1600">
                <a:latin typeface="Times New Roman" pitchFamily="18" charset="0"/>
                <a:cs typeface="Times New Roman" pitchFamily="18" charset="0"/>
              </a:rPr>
              <a:t>Нормализация, вселение надежды: «Иногда мы все чувствуем себя подавленными, неспособными что-либо изменить, но потом это состояние проходит». </a:t>
            </a:r>
          </a:p>
        </p:txBody>
      </p:sp>
      <p:sp>
        <p:nvSpPr>
          <p:cNvPr id="12293" name="Заголовок 1"/>
          <p:cNvSpPr txBox="1">
            <a:spLocks/>
          </p:cNvSpPr>
          <p:nvPr/>
        </p:nvSpPr>
        <p:spPr bwMode="auto">
          <a:xfrm>
            <a:off x="771525" y="265113"/>
            <a:ext cx="4913313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altLang="ru-RU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Структура разговора и примеры фраз для первичного прояснения намерений и оказания эмоциональной поддержки </a:t>
            </a:r>
          </a:p>
          <a:p>
            <a:pPr algn="ctr">
              <a:lnSpc>
                <a:spcPct val="90000"/>
              </a:lnSpc>
            </a:pPr>
            <a:r>
              <a:rPr lang="ru-RU" altLang="ru-RU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008313" cy="1052513"/>
          </a:xfrm>
        </p:spPr>
        <p:txBody>
          <a:bodyPr/>
          <a:lstStyle/>
          <a:p>
            <a:r>
              <a:rPr lang="ru-RU" altLang="ru-RU" sz="3200" b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ПОМНИТЕ</a:t>
            </a:r>
          </a:p>
        </p:txBody>
      </p:sp>
      <p:sp>
        <p:nvSpPr>
          <p:cNvPr id="13315" name="Объект 2"/>
          <p:cNvSpPr>
            <a:spLocks noGrp="1"/>
          </p:cNvSpPr>
          <p:nvPr>
            <p:ph idx="1"/>
          </p:nvPr>
        </p:nvSpPr>
        <p:spPr>
          <a:xfrm>
            <a:off x="706438" y="1417638"/>
            <a:ext cx="10515600" cy="4351337"/>
          </a:xfrm>
        </p:spPr>
        <p:txBody>
          <a:bodyPr/>
          <a:lstStyle/>
          <a:p>
            <a:pPr marL="0" indent="0" algn="just">
              <a:buFont typeface="Arial" pitchFamily="34" charset="0"/>
              <a:buNone/>
            </a:pPr>
            <a:r>
              <a:rPr lang="ru-RU" altLang="ru-RU" sz="2400" smtClean="0">
                <a:latin typeface="Times New Roman" pitchFamily="18" charset="0"/>
                <a:cs typeface="Times New Roman" pitchFamily="18" charset="0"/>
              </a:rPr>
              <a:t>1. То, что взрослому кажется пустяком, для ребёнка может быть поводом для очень серьёзных душевных переживаний.</a:t>
            </a:r>
          </a:p>
          <a:p>
            <a:pPr marL="0" indent="0" algn="just">
              <a:buFont typeface="Arial" pitchFamily="34" charset="0"/>
              <a:buNone/>
            </a:pPr>
            <a:r>
              <a:rPr lang="ru-RU" altLang="ru-RU" sz="2400" smtClean="0">
                <a:latin typeface="Times New Roman" pitchFamily="18" charset="0"/>
                <a:cs typeface="Times New Roman" pitchFamily="18" charset="0"/>
              </a:rPr>
              <a:t>2. У подростков ещё недостаточно жизненного опыта для конструктивного решения проблем, им может показаться, что уход из жизни – лучший выход из кризисной ситуации.</a:t>
            </a:r>
          </a:p>
          <a:p>
            <a:pPr marL="0" indent="0" algn="just">
              <a:buFont typeface="Arial" pitchFamily="34" charset="0"/>
              <a:buNone/>
            </a:pPr>
            <a:r>
              <a:rPr lang="ru-RU" altLang="ru-RU" sz="2400" smtClean="0">
                <a:latin typeface="Times New Roman" pitchFamily="18" charset="0"/>
                <a:cs typeface="Times New Roman" pitchFamily="18" charset="0"/>
              </a:rPr>
              <a:t>3. Близкое окружение может помочь ребёнку, если вовремя заметят у него признаки кризисного состояния и поговорят с ним. </a:t>
            </a:r>
          </a:p>
          <a:p>
            <a:pPr marL="0" indent="0" algn="just">
              <a:buFont typeface="Arial" pitchFamily="34" charset="0"/>
              <a:buNone/>
            </a:pPr>
            <a:r>
              <a:rPr lang="ru-RU" altLang="ru-RU" sz="2400" smtClean="0">
                <a:latin typeface="Times New Roman" pitchFamily="18" charset="0"/>
                <a:cs typeface="Times New Roman" pitchFamily="18" charset="0"/>
              </a:rPr>
              <a:t>4. Дети очень редко напрямую просят им помочь или поговорить с ними, гораздо чаще они делают это косвенным образом, поэтому будьте внимательны к состоянию ребёнка и проявляйте искреннюю активную заинтересованность в его жизни.</a:t>
            </a:r>
          </a:p>
          <a:p>
            <a:pPr marL="0" indent="0" algn="just">
              <a:buFont typeface="Arial" pitchFamily="34" charset="0"/>
              <a:buNone/>
            </a:pPr>
            <a:r>
              <a:rPr lang="ru-RU" altLang="ru-RU" sz="24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400" smtClean="0">
                <a:latin typeface="Times New Roman" pitchFamily="18" charset="0"/>
                <a:cs typeface="Times New Roman" pitchFamily="18" charset="0"/>
              </a:rPr>
            </a:br>
            <a:endParaRPr lang="ru-RU" altLang="ru-RU" sz="24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1"/>
          <p:cNvPicPr>
            <a:picLocks noChangeAspect="1"/>
          </p:cNvPicPr>
          <p:nvPr/>
        </p:nvPicPr>
        <p:blipFill>
          <a:blip r:embed="rId2"/>
          <a:srcRect l="13176" t="9970" r="14256" b="10271"/>
          <a:stretch>
            <a:fillRect/>
          </a:stretch>
        </p:blipFill>
        <p:spPr bwMode="auto">
          <a:xfrm>
            <a:off x="981075" y="206375"/>
            <a:ext cx="10198100" cy="638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2" descr="http://qrcoder.ru/code/?http%3A%2F%2Ffakel.tom.ru%2F&amp;4&amp;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350" y="4124325"/>
            <a:ext cx="2544763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extBox 1"/>
          <p:cNvSpPr txBox="1">
            <a:spLocks noChangeArrowheads="1"/>
          </p:cNvSpPr>
          <p:nvPr/>
        </p:nvSpPr>
        <p:spPr bwMode="auto">
          <a:xfrm>
            <a:off x="1331913" y="3357563"/>
            <a:ext cx="268763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b="1">
                <a:latin typeface="Arial Narrow" panose="020B0606020202030204" pitchFamily="34" charset="0"/>
              </a:rPr>
              <a:t>Официальный сайт</a:t>
            </a:r>
            <a:br>
              <a:rPr lang="ru-RU" altLang="ru-RU" sz="2400" b="1">
                <a:latin typeface="Arial Narrow" panose="020B0606020202030204" pitchFamily="34" charset="0"/>
              </a:rPr>
            </a:br>
            <a:r>
              <a:rPr lang="ru-RU" altLang="ru-RU" sz="2400" b="1">
                <a:latin typeface="Arial Narrow" panose="020B0606020202030204" pitchFamily="34" charset="0"/>
              </a:rPr>
              <a:t> учреждения </a:t>
            </a:r>
          </a:p>
        </p:txBody>
      </p:sp>
      <p:pic>
        <p:nvPicPr>
          <p:cNvPr id="17412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92575" y="4189413"/>
            <a:ext cx="2524125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TextBox 13"/>
          <p:cNvSpPr txBox="1">
            <a:spLocks noChangeArrowheads="1"/>
          </p:cNvSpPr>
          <p:nvPr/>
        </p:nvSpPr>
        <p:spPr bwMode="auto">
          <a:xfrm>
            <a:off x="4591050" y="3354388"/>
            <a:ext cx="15271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b="1">
                <a:latin typeface="Arial Narrow" panose="020B0606020202030204" pitchFamily="34" charset="0"/>
              </a:rPr>
              <a:t>Группа </a:t>
            </a:r>
            <a:br>
              <a:rPr lang="ru-RU" altLang="ru-RU" sz="2400" b="1">
                <a:latin typeface="Arial Narrow" panose="020B0606020202030204" pitchFamily="34" charset="0"/>
              </a:rPr>
            </a:br>
            <a:r>
              <a:rPr lang="ru-RU" altLang="ru-RU" sz="2400" b="1">
                <a:latin typeface="Arial Narrow" panose="020B0606020202030204" pitchFamily="34" charset="0"/>
              </a:rPr>
              <a:t>Вконтакте </a:t>
            </a:r>
          </a:p>
        </p:txBody>
      </p:sp>
      <p:sp>
        <p:nvSpPr>
          <p:cNvPr id="17414" name="Прямоугольник 4"/>
          <p:cNvSpPr>
            <a:spLocks noChangeArrowheads="1"/>
          </p:cNvSpPr>
          <p:nvPr/>
        </p:nvSpPr>
        <p:spPr bwMode="auto">
          <a:xfrm>
            <a:off x="5197475" y="887413"/>
            <a:ext cx="6096000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автономное образовательное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учреждение дополнительного образования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Дом детства и юношества «Факел» г. Томска</a:t>
            </a:r>
          </a:p>
        </p:txBody>
      </p:sp>
      <p:pic>
        <p:nvPicPr>
          <p:cNvPr id="17415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2993" b="31818"/>
          <a:stretch>
            <a:fillRect/>
          </a:stretch>
        </p:blipFill>
        <p:spPr bwMode="auto">
          <a:xfrm>
            <a:off x="361950" y="153988"/>
            <a:ext cx="3868738" cy="174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6" name="Прямоугольник 7"/>
          <p:cNvSpPr>
            <a:spLocks noChangeArrowheads="1"/>
          </p:cNvSpPr>
          <p:nvPr/>
        </p:nvSpPr>
        <p:spPr bwMode="auto">
          <a:xfrm>
            <a:off x="7642225" y="5410200"/>
            <a:ext cx="41798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panose="020B0604020202020204" pitchFamily="34" charset="0"/>
              </a:rPr>
              <a:t>Адрес: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panose="020B0604020202020204" pitchFamily="34" charset="0"/>
              </a:rPr>
              <a:t>634012, г. Томск, пр. Кирова,60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panose="020B0604020202020204" pitchFamily="34" charset="0"/>
              </a:rPr>
              <a:t>Телефон: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panose="020B0604020202020204" pitchFamily="34" charset="0"/>
              </a:rPr>
              <a:t>(83822) 54-14-71, 54-28-60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6257</TotalTime>
  <Words>1609</Words>
  <Application>Microsoft Office PowerPoint</Application>
  <PresentationFormat>Произвольный</PresentationFormat>
  <Paragraphs>202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Индивидуальная форма работы: При индивидуальной форме работы, направленной на оценку состояния при аутоагрессии деструктивного характера, беседа обычно проводится по следующим этапам. </vt:lpstr>
      <vt:lpstr>Слайд 19</vt:lpstr>
      <vt:lpstr>Слайд 20</vt:lpstr>
      <vt:lpstr>ПОМНИТЕ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Sergey</cp:lastModifiedBy>
  <cp:revision>564</cp:revision>
  <cp:lastPrinted>2022-05-30T04:32:55Z</cp:lastPrinted>
  <dcterms:created xsi:type="dcterms:W3CDTF">2020-06-15T10:53:41Z</dcterms:created>
  <dcterms:modified xsi:type="dcterms:W3CDTF">2026-08-30T22:29:00Z</dcterms:modified>
</cp:coreProperties>
</file>