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1" r:id="rId2"/>
    <p:sldId id="260" r:id="rId3"/>
    <p:sldId id="283" r:id="rId4"/>
    <p:sldId id="278" r:id="rId5"/>
    <p:sldId id="272" r:id="rId6"/>
    <p:sldId id="279" r:id="rId7"/>
    <p:sldId id="280" r:id="rId8"/>
    <p:sldId id="264" r:id="rId9"/>
    <p:sldId id="267" r:id="rId10"/>
    <p:sldId id="268" r:id="rId11"/>
    <p:sldId id="269" r:id="rId12"/>
    <p:sldId id="271" r:id="rId13"/>
    <p:sldId id="274" r:id="rId14"/>
    <p:sldId id="262" r:id="rId15"/>
    <p:sldId id="263" r:id="rId16"/>
    <p:sldId id="284" r:id="rId17"/>
    <p:sldId id="282" r:id="rId18"/>
    <p:sldId id="265" r:id="rId19"/>
    <p:sldId id="285" r:id="rId20"/>
    <p:sldId id="259" r:id="rId21"/>
  </p:sldIdLst>
  <p:sldSz cx="12192000" cy="6858000"/>
  <p:notesSz cx="6858000" cy="9144000"/>
  <p:custDataLst>
    <p:tags r:id="rId22"/>
  </p:custDataLst>
  <p:defaultTextStyle>
    <a:defPPr algn="l" rtl="0" eaLnBrk="0" hangingPunct="0">
      <a:defRPr kumimoji="0" lang="ru-RU" altLang="en-US"/>
    </a:defPPr>
    <a:lvl1pPr marL="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>
        <a:solidFill>
          <a:schemeClr val="tx1"/>
        </a:solidFill>
        <a:latin typeface="Arial" pitchFamily="34" charset="0"/>
        <a:ea typeface="Arial" pitchFamily="34" charset="0"/>
      </a:defRPr>
    </a:lvl1pPr>
    <a:lvl2pPr marL="4572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>
        <a:solidFill>
          <a:schemeClr val="tx1"/>
        </a:solidFill>
        <a:latin typeface="Arial" pitchFamily="34" charset="0"/>
        <a:ea typeface="Arial" pitchFamily="34" charset="0"/>
      </a:defRPr>
    </a:lvl2pPr>
    <a:lvl3pPr marL="9144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>
        <a:solidFill>
          <a:schemeClr val="tx1"/>
        </a:solidFill>
        <a:latin typeface="Arial" pitchFamily="34" charset="0"/>
        <a:ea typeface="Arial" pitchFamily="34" charset="0"/>
      </a:defRPr>
    </a:lvl3pPr>
    <a:lvl4pPr marL="13716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>
        <a:solidFill>
          <a:schemeClr val="tx1"/>
        </a:solidFill>
        <a:latin typeface="Arial" pitchFamily="34" charset="0"/>
        <a:ea typeface="Arial" pitchFamily="34" charset="0"/>
      </a:defRPr>
    </a:lvl4pPr>
    <a:lvl5pPr marL="18288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>
        <a:solidFill>
          <a:schemeClr val="tx1"/>
        </a:solidFill>
        <a:latin typeface="Arial" pitchFamily="34" charset="0"/>
        <a:ea typeface="Arial" pitchFamily="34" charset="0"/>
      </a:defRPr>
    </a:lvl5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/>
            </a:pPr>
            <a:endParaRPr kumimoji="0" lang="ru-RU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lvl="0"/>
            <a:r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4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0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id="1028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defPPr>
              <a:defRPr lang="ru-RU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/>
            <a:fld id="{D8EA9A0B-991A-423F-8FEF-8C356EDC4BDD}" type="datetime1">
              <a:rPr lang="ru-RU" sz="1200">
                <a:solidFill>
                  <a:srgbClr val="898989"/>
                </a:solidFill>
                <a:latin typeface="Calibri" pitchFamily="34" charset="0"/>
              </a:rPr>
              <a:t>19.08.2026</a:t>
            </a:fld>
            <a:endParaRPr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2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 anchor="ctr" anchorCtr="0">
            <a:noAutofit/>
          </a:bodyPr>
          <a:lstStyle>
            <a:defPPr>
              <a:defRPr lang="ru-RU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eaLnBrk="1" hangingPunct="1"/>
            <a:endParaRPr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3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mar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 eaLnBrk="1" hangingPunct="1"/>
            <a:fld id="{85B28427-8567-422A-985B-E9238A19E893}" type="slidenum">
              <a:rPr lang="ru-RU" altLang="ru-RU" sz="1200">
                <a:solidFill>
                  <a:srgbClr val="898989"/>
                </a:solidFill>
                <a:latin typeface="Calibri" pitchFamily="34" charset="0"/>
              </a:rPr>
              <a:t>‹#›</a:t>
            </a:fld>
            <a:endParaRPr lang="ru-RU" altLang="ru-RU" sz="1200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marL="0" indent="0" algn="l" defTabSz="914400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defTabSz="91440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ClrTx/>
        <a:buSzTx/>
        <a:buFont typeface="Arial" pitchFamily="34" charset="0"/>
        <a:buChar char="•"/>
        <a:defRPr kumimoji="0" sz="2800" b="0" i="0" u="none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 pitchFamily="34" charset="0"/>
        <a:buChar char="•"/>
        <a:defRPr kumimoji="0"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 pitchFamily="34" charset="0"/>
        <a:buChar char="•"/>
        <a:defRPr kumimoji="0" sz="2000" b="0" i="0" u="none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 pitchFamily="34" charset="0"/>
        <a:buChar char="•"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ClrTx/>
        <a:buSzTx/>
        <a:buFont typeface="Arial" pitchFamily="34" charset="0"/>
        <a:buChar char="•"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1.jpeg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6.jpeg"/><Relationship Id="rId10" Type="http://schemas.openxmlformats.org/officeDocument/2006/relationships/image" Target="../media/image38.jpeg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1.jpeg"/><Relationship Id="rId7" Type="http://schemas.openxmlformats.org/officeDocument/2006/relationships/image" Target="../media/image4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40.jpeg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1.jpe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43.jpeg"/><Relationship Id="rId4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jpeg"/><Relationship Id="rId7" Type="http://schemas.openxmlformats.org/officeDocument/2006/relationships/image" Target="../media/image6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17" descr="Picture background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2051" name="Rectangle 2"/>
          <p:cNvSpPr>
            <a:spLocks noGrp="1"/>
          </p:cNvSpPr>
          <p:nvPr>
            <p:ph type="title" idx="4294967295"/>
          </p:nvPr>
        </p:nvSpPr>
        <p:spPr>
          <a:xfrm>
            <a:off x="838200" y="317500"/>
            <a:ext cx="184150" cy="1420812"/>
          </a:xfrm>
          <a:prstGeom prst="rect">
            <a:avLst/>
          </a:prstGeom>
          <a:noFill/>
          <a:ln>
            <a:miter lim="800000"/>
          </a:ln>
        </p:spPr>
        <p:txBody>
          <a:bodyPr vert="horz" wrap="none" lIns="91440" tIns="45720" rIns="91440" bIns="45720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lvl="0" eaLnBrk="1" hangingPunct="1"/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endParaRPr lang="ru-RU" altLang="ru-RU" sz="3200">
              <a:solidFill>
                <a:srgbClr val="37AE79"/>
              </a:solidFill>
            </a:endParaRPr>
          </a:p>
        </p:txBody>
      </p:sp>
      <p:sp>
        <p:nvSpPr>
          <p:cNvPr id="2052" name="Прямоугольник 5"/>
          <p:cNvSpPr/>
          <p:nvPr/>
        </p:nvSpPr>
        <p:spPr>
          <a:xfrm>
            <a:off x="0" y="6589713"/>
            <a:ext cx="12192000" cy="2682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2053" name="Прямоугольник 7"/>
          <p:cNvSpPr/>
          <p:nvPr/>
        </p:nvSpPr>
        <p:spPr>
          <a:xfrm>
            <a:off x="260350" y="134938"/>
            <a:ext cx="11663363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pic>
        <p:nvPicPr>
          <p:cNvPr id="2054" name="Picture 49" descr="Picture background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0988" y="2913062"/>
            <a:ext cx="4843462" cy="32448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055" name="TextBox 16"/>
          <p:cNvSpPr txBox="1"/>
          <p:nvPr/>
        </p:nvSpPr>
        <p:spPr>
          <a:xfrm>
            <a:off x="5484813" y="2017713"/>
            <a:ext cx="5638800" cy="255428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eaLnBrk="1" hangingPunct="1"/>
            <a:r>
              <a:rPr sz="2400" b="1">
                <a:solidFill>
                  <a:srgbClr val="385723"/>
                </a:solidFill>
                <a:latin typeface="Arial Unicode MS" pitchFamily="34" charset="-128"/>
                <a:ea typeface="Arial Unicode MS" pitchFamily="34" charset="-128"/>
              </a:rPr>
              <a:t>     </a:t>
            </a:r>
            <a:r>
              <a:rPr sz="4000" b="1"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Технология «Внешняя супервизия» в системе профилактики семейного неблагополучия </a:t>
            </a:r>
          </a:p>
        </p:txBody>
      </p:sp>
      <p:pic>
        <p:nvPicPr>
          <p:cNvPr id="2056" name="Picture 52" descr="Picture background"/>
          <p:cNvPicPr/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84812" y="2182812"/>
            <a:ext cx="420688" cy="430212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057" name="Рисунок 1"/>
          <p:cNvPicPr/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63212" y="317500"/>
            <a:ext cx="1320800" cy="1319212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2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317500"/>
            <a:ext cx="40481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11" descr="Picture background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3075" name="Rectangle 2"/>
          <p:cNvSpPr>
            <a:spLocks noGrp="1"/>
          </p:cNvSpPr>
          <p:nvPr>
            <p:ph type="title" idx="4294967295"/>
          </p:nvPr>
        </p:nvSpPr>
        <p:spPr>
          <a:xfrm>
            <a:off x="838200" y="317500"/>
            <a:ext cx="184150" cy="1420812"/>
          </a:xfrm>
          <a:prstGeom prst="rect">
            <a:avLst/>
          </a:prstGeom>
          <a:noFill/>
          <a:ln>
            <a:miter lim="800000"/>
          </a:ln>
        </p:spPr>
        <p:txBody>
          <a:bodyPr vert="horz" wrap="none" lIns="91440" tIns="45720" rIns="91440" bIns="45720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lvl="0" eaLnBrk="1" hangingPunct="1"/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endParaRPr lang="ru-RU" altLang="ru-RU" sz="3200">
              <a:solidFill>
                <a:srgbClr val="37AE79"/>
              </a:solidFill>
            </a:endParaRPr>
          </a:p>
        </p:txBody>
      </p:sp>
      <p:sp>
        <p:nvSpPr>
          <p:cNvPr id="3076" name="Прямоугольник 5"/>
          <p:cNvSpPr/>
          <p:nvPr/>
        </p:nvSpPr>
        <p:spPr>
          <a:xfrm>
            <a:off x="539750" y="630238"/>
            <a:ext cx="11239500" cy="838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r>
              <a:rPr sz="2800" b="1">
                <a:solidFill>
                  <a:srgbClr val="FFFFFF"/>
                </a:solidFill>
                <a:latin typeface="Arial Narrow" pitchFamily="34" charset="0"/>
                <a:ea typeface="Arial Unicode MS" pitchFamily="34" charset="-128"/>
              </a:rPr>
              <a:t>Супервизия в структуре взаимодействия субъектов системы профилактики социального сиротства</a:t>
            </a:r>
          </a:p>
        </p:txBody>
      </p:sp>
      <p:sp>
        <p:nvSpPr>
          <p:cNvPr id="3077" name="Прямоугольник 13"/>
          <p:cNvSpPr/>
          <p:nvPr/>
        </p:nvSpPr>
        <p:spPr>
          <a:xfrm>
            <a:off x="233363" y="125413"/>
            <a:ext cx="11663362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3078" name="Прямоугольник 14"/>
          <p:cNvSpPr/>
          <p:nvPr/>
        </p:nvSpPr>
        <p:spPr>
          <a:xfrm>
            <a:off x="0" y="6589713"/>
            <a:ext cx="12192000" cy="2682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pic>
        <p:nvPicPr>
          <p:cNvPr id="3079" name="Picture 23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597" t="22402" r="5332" b="5600"/>
          <a:stretch>
            <a:fillRect/>
          </a:stretch>
        </p:blipFill>
        <p:spPr>
          <a:xfrm>
            <a:off x="609600" y="1595438"/>
            <a:ext cx="10079038" cy="4741862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080" name="Овал 15"/>
          <p:cNvSpPr/>
          <p:nvPr/>
        </p:nvSpPr>
        <p:spPr>
          <a:xfrm>
            <a:off x="8650288" y="2940050"/>
            <a:ext cx="2062162" cy="131762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081" name="Овал 16"/>
          <p:cNvSpPr/>
          <p:nvPr/>
        </p:nvSpPr>
        <p:spPr>
          <a:xfrm>
            <a:off x="4554538" y="5208588"/>
            <a:ext cx="1836737" cy="84296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082" name="Овал 17"/>
          <p:cNvSpPr/>
          <p:nvPr/>
        </p:nvSpPr>
        <p:spPr>
          <a:xfrm>
            <a:off x="2222500" y="2814638"/>
            <a:ext cx="2062163" cy="131762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>
              <a:solidFill>
                <a:srgbClr val="FFFFFF"/>
              </a:solidFill>
              <a:latin typeface="Calibri" pitchFamily="34" charset="0"/>
            </a:endParaRPr>
          </a:p>
        </p:txBody>
      </p:sp>
      <p:pic>
        <p:nvPicPr>
          <p:cNvPr id="3083" name="Picture 25" descr="Picture background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31312" y="4168775"/>
            <a:ext cx="3201988" cy="24733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1" descr="Picture background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4099" name="Rectangle 2"/>
          <p:cNvSpPr>
            <a:spLocks noGrp="1"/>
          </p:cNvSpPr>
          <p:nvPr>
            <p:ph type="title" idx="4294967295"/>
          </p:nvPr>
        </p:nvSpPr>
        <p:spPr>
          <a:xfrm>
            <a:off x="838200" y="317500"/>
            <a:ext cx="184150" cy="1420812"/>
          </a:xfrm>
          <a:prstGeom prst="rect">
            <a:avLst/>
          </a:prstGeom>
          <a:noFill/>
          <a:ln>
            <a:miter lim="800000"/>
          </a:ln>
        </p:spPr>
        <p:txBody>
          <a:bodyPr vert="horz" wrap="none" lIns="91440" tIns="45720" rIns="91440" bIns="45720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lvl="0" eaLnBrk="1" hangingPunct="1"/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endParaRPr lang="ru-RU" altLang="ru-RU" sz="3200">
              <a:solidFill>
                <a:srgbClr val="37AE79"/>
              </a:solidFill>
            </a:endParaRPr>
          </a:p>
        </p:txBody>
      </p:sp>
      <p:sp>
        <p:nvSpPr>
          <p:cNvPr id="4100" name="Прямоугольник 5"/>
          <p:cNvSpPr/>
          <p:nvPr/>
        </p:nvSpPr>
        <p:spPr>
          <a:xfrm>
            <a:off x="539750" y="630238"/>
            <a:ext cx="8293100" cy="838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r>
              <a:rPr sz="2800" b="1">
                <a:solidFill>
                  <a:srgbClr val="FFFFFF"/>
                </a:solidFill>
                <a:latin typeface="Arial Narrow" pitchFamily="34" charset="0"/>
                <a:ea typeface="Arial Unicode MS" pitchFamily="34" charset="-128"/>
              </a:rPr>
              <a:t>Статистика проведенных внешних супервизий в ЧОЦСЗ «Семья»</a:t>
            </a:r>
          </a:p>
        </p:txBody>
      </p:sp>
      <p:grpSp>
        <p:nvGrpSpPr>
          <p:cNvPr id="4103" name="Скругленный прямоугольник 7"/>
          <p:cNvGrpSpPr/>
          <p:nvPr/>
        </p:nvGrpSpPr>
        <p:grpSpPr>
          <a:xfrm>
            <a:off x="438150" y="1682750"/>
            <a:ext cx="3127375" cy="1798638"/>
            <a:chOff x="276" y="1060"/>
            <a:chExt cx="1970" cy="1133"/>
          </a:xfrm>
        </p:grpSpPr>
        <p:pic>
          <p:nvPicPr>
            <p:cNvPr id="4101" name="Скругленный прямоугольник 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76" y="1060"/>
              <a:ext cx="1970" cy="1133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4102" name="Прямоугольник 4101"/>
            <p:cNvSpPr/>
            <p:nvPr/>
          </p:nvSpPr>
          <p:spPr>
            <a:xfrm>
              <a:off x="384" y="1145"/>
              <a:ext cx="1708" cy="91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>
              <a:no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5pPr>
            </a:lstStyle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29 июля 2020г. Первая внешняя супервизия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 Всего супервизий –  </a:t>
              </a:r>
              <a:r>
                <a:rPr sz="3600">
                  <a:solidFill>
                    <a:srgbClr val="006666"/>
                  </a:solidFill>
                  <a:latin typeface="Franklin Gothic Demi" pitchFamily="34" charset="0"/>
                </a:rPr>
                <a:t>9</a:t>
              </a:r>
            </a:p>
          </p:txBody>
        </p:sp>
      </p:grpSp>
      <p:grpSp>
        <p:nvGrpSpPr>
          <p:cNvPr id="4106" name="Скругленный прямоугольник 8"/>
          <p:cNvGrpSpPr/>
          <p:nvPr/>
        </p:nvGrpSpPr>
        <p:grpSpPr>
          <a:xfrm>
            <a:off x="3614738" y="1652588"/>
            <a:ext cx="2962275" cy="1839912"/>
            <a:chOff x="2277" y="1041"/>
            <a:chExt cx="1866" cy="1159"/>
          </a:xfrm>
        </p:grpSpPr>
        <p:pic>
          <p:nvPicPr>
            <p:cNvPr id="4104" name="Скругленный прямоугольник 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2277" y="1041"/>
              <a:ext cx="1866" cy="1159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4105" name="Прямоугольник 4104"/>
            <p:cNvSpPr/>
            <p:nvPr/>
          </p:nvSpPr>
          <p:spPr>
            <a:xfrm>
              <a:off x="2387" y="1126"/>
              <a:ext cx="1647" cy="943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>
              <a:no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5pPr>
            </a:lstStyle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2021г.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 Всего супервизий –  </a:t>
              </a:r>
              <a:r>
                <a:rPr sz="3600">
                  <a:solidFill>
                    <a:srgbClr val="006666"/>
                  </a:solidFill>
                  <a:latin typeface="Franklin Gothic Demi" pitchFamily="34" charset="0"/>
                </a:rPr>
                <a:t>28</a:t>
              </a:r>
            </a:p>
          </p:txBody>
        </p:sp>
      </p:grpSp>
      <p:grpSp>
        <p:nvGrpSpPr>
          <p:cNvPr id="4109" name="Скругленный прямоугольник 9"/>
          <p:cNvGrpSpPr/>
          <p:nvPr/>
        </p:nvGrpSpPr>
        <p:grpSpPr>
          <a:xfrm>
            <a:off x="6645275" y="1573212"/>
            <a:ext cx="2968625" cy="1871662"/>
            <a:chOff x="4186" y="991"/>
            <a:chExt cx="1870" cy="1179"/>
          </a:xfrm>
        </p:grpSpPr>
        <p:pic>
          <p:nvPicPr>
            <p:cNvPr id="4107" name="Скругленный прямоугольник 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186" y="991"/>
              <a:ext cx="1870" cy="1179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4108" name="Прямоугольник 4107"/>
            <p:cNvSpPr/>
            <p:nvPr/>
          </p:nvSpPr>
          <p:spPr>
            <a:xfrm>
              <a:off x="4294" y="1077"/>
              <a:ext cx="1651" cy="95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>
              <a:no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5pPr>
            </a:lstStyle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2022г.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 Всего супервизий –  </a:t>
              </a:r>
              <a:r>
                <a:rPr sz="3600">
                  <a:solidFill>
                    <a:srgbClr val="006666"/>
                  </a:solidFill>
                  <a:latin typeface="Franklin Gothic Demi" pitchFamily="34" charset="0"/>
                </a:rPr>
                <a:t>35</a:t>
              </a:r>
            </a:p>
          </p:txBody>
        </p:sp>
      </p:grpSp>
      <p:grpSp>
        <p:nvGrpSpPr>
          <p:cNvPr id="4112" name="Скругленный прямоугольник 10"/>
          <p:cNvGrpSpPr/>
          <p:nvPr/>
        </p:nvGrpSpPr>
        <p:grpSpPr>
          <a:xfrm>
            <a:off x="360362" y="3597275"/>
            <a:ext cx="2968625" cy="1852612"/>
            <a:chOff x="227" y="2266"/>
            <a:chExt cx="1870" cy="1167"/>
          </a:xfrm>
        </p:grpSpPr>
        <p:pic>
          <p:nvPicPr>
            <p:cNvPr id="4110" name="Скругленный прямоугольник 1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227" y="2266"/>
              <a:ext cx="1870" cy="1167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4111" name="Прямоугольник 4110"/>
            <p:cNvSpPr/>
            <p:nvPr/>
          </p:nvSpPr>
          <p:spPr>
            <a:xfrm>
              <a:off x="336" y="2350"/>
              <a:ext cx="1652" cy="95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>
              <a:no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5pPr>
            </a:lstStyle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2023г.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 Всего супервизий –  </a:t>
              </a:r>
            </a:p>
            <a:p>
              <a:pPr marL="0" lvl="0" indent="0" algn="ctr" eaLnBrk="1" hangingPunct="1"/>
              <a:r>
                <a:rPr sz="3600">
                  <a:solidFill>
                    <a:srgbClr val="006666"/>
                  </a:solidFill>
                  <a:latin typeface="Franklin Gothic Demi" pitchFamily="34" charset="0"/>
                </a:rPr>
                <a:t>15</a:t>
              </a:r>
            </a:p>
          </p:txBody>
        </p:sp>
      </p:grpSp>
      <p:grpSp>
        <p:nvGrpSpPr>
          <p:cNvPr id="4115" name="Скругленный прямоугольник 12"/>
          <p:cNvGrpSpPr/>
          <p:nvPr/>
        </p:nvGrpSpPr>
        <p:grpSpPr>
          <a:xfrm>
            <a:off x="3524250" y="3597275"/>
            <a:ext cx="2968625" cy="1925638"/>
            <a:chOff x="2220" y="2266"/>
            <a:chExt cx="1870" cy="1213"/>
          </a:xfrm>
        </p:grpSpPr>
        <p:pic>
          <p:nvPicPr>
            <p:cNvPr id="4113" name="Скругленный прямоугольник 12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2220" y="2266"/>
              <a:ext cx="1870" cy="1213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4114" name="Прямоугольник 4113"/>
            <p:cNvSpPr/>
            <p:nvPr/>
          </p:nvSpPr>
          <p:spPr>
            <a:xfrm>
              <a:off x="2332" y="2352"/>
              <a:ext cx="1648" cy="99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>
              <a:no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5pPr>
            </a:lstStyle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2024г.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 Всего супервизий –  </a:t>
              </a:r>
            </a:p>
            <a:p>
              <a:pPr marL="0" lvl="0" indent="0" algn="ctr" eaLnBrk="1" hangingPunct="1"/>
              <a:r>
                <a:rPr sz="3600">
                  <a:solidFill>
                    <a:srgbClr val="006666"/>
                  </a:solidFill>
                  <a:latin typeface="Franklin Gothic Demi" pitchFamily="34" charset="0"/>
                </a:rPr>
                <a:t>12</a:t>
              </a:r>
            </a:p>
          </p:txBody>
        </p:sp>
      </p:grpSp>
      <p:sp>
        <p:nvSpPr>
          <p:cNvPr id="4116" name="Прямоугольник 13"/>
          <p:cNvSpPr/>
          <p:nvPr/>
        </p:nvSpPr>
        <p:spPr>
          <a:xfrm>
            <a:off x="233363" y="125413"/>
            <a:ext cx="11663362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4117" name="Прямоугольник 14"/>
          <p:cNvSpPr/>
          <p:nvPr/>
        </p:nvSpPr>
        <p:spPr>
          <a:xfrm>
            <a:off x="0" y="6589713"/>
            <a:ext cx="12192000" cy="2682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pic>
        <p:nvPicPr>
          <p:cNvPr id="4119" name="Скругленный прямоугольник 11"/>
          <p:cNvPicPr/>
          <p:nvPr/>
        </p:nvPicPr>
        <p:blipFill>
          <a:blip r:embed="rId8"/>
          <a:stretch>
            <a:fillRect/>
          </a:stretch>
        </p:blipFill>
        <p:spPr>
          <a:xfrm>
            <a:off x="6719888" y="3560762"/>
            <a:ext cx="2786062" cy="18986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4120" name="Shape 4117"/>
          <p:cNvSpPr/>
          <p:nvPr/>
        </p:nvSpPr>
        <p:spPr>
          <a:xfrm>
            <a:off x="6783388" y="3605212"/>
            <a:ext cx="2687638" cy="17621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no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4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0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6666"/>
                </a:solidFill>
                <a:latin typeface="Franklin Gothic Demi" pitchFamily="34" charset="0"/>
                <a:ea typeface="Arial" pitchFamily="34" charset="0"/>
              </a:rPr>
              <a:t>2025г.</a:t>
            </a:r>
            <a:endParaRPr lang="ru-RU" altLang="ru-RU" sz="1800">
              <a:latin typeface="Arial" pitchFamily="34" charset="0"/>
              <a:ea typeface="Arial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6666"/>
                </a:solidFill>
                <a:latin typeface="Franklin Gothic Demi" pitchFamily="34" charset="0"/>
                <a:ea typeface="Arial" pitchFamily="34" charset="0"/>
              </a:rPr>
              <a:t> Всего супервизий –  </a:t>
            </a:r>
            <a:endParaRPr lang="ru-RU" altLang="ru-RU" sz="1800">
              <a:latin typeface="Arial" pitchFamily="34" charset="0"/>
              <a:ea typeface="Arial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600">
                <a:solidFill>
                  <a:srgbClr val="006666"/>
                </a:solidFill>
                <a:latin typeface="Franklin Gothic Demi" pitchFamily="34" charset="0"/>
                <a:ea typeface="Arial" pitchFamily="34" charset="0"/>
              </a:rPr>
              <a:t>12</a:t>
            </a:r>
            <a:endParaRPr lang="ru-RU" altLang="ru-RU" sz="1800">
              <a:latin typeface="Arial" pitchFamily="34" charset="0"/>
              <a:ea typeface="Arial" pitchFamily="34" charset="0"/>
            </a:endParaRPr>
          </a:p>
        </p:txBody>
      </p:sp>
      <p:pic>
        <p:nvPicPr>
          <p:cNvPr id="4121" name="Скругленный прямоугольник 11"/>
          <p:cNvPicPr/>
          <p:nvPr/>
        </p:nvPicPr>
        <p:blipFill>
          <a:blip r:embed="rId8"/>
          <a:stretch>
            <a:fillRect/>
          </a:stretch>
        </p:blipFill>
        <p:spPr>
          <a:xfrm>
            <a:off x="8920162" y="4702175"/>
            <a:ext cx="2732088" cy="18605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4122" name="Shape 4117"/>
          <p:cNvSpPr/>
          <p:nvPr/>
        </p:nvSpPr>
        <p:spPr>
          <a:xfrm>
            <a:off x="9018588" y="4751388"/>
            <a:ext cx="2687638" cy="17621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ctr" anchorCtr="0">
            <a:no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4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0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6666"/>
                </a:solidFill>
                <a:latin typeface="Franklin Gothic Demi" pitchFamily="34" charset="0"/>
                <a:ea typeface="Arial" pitchFamily="34" charset="0"/>
              </a:rPr>
              <a:t>2026г.</a:t>
            </a:r>
            <a:endParaRPr lang="ru-RU" altLang="ru-RU" sz="1800">
              <a:latin typeface="Arial" pitchFamily="34" charset="0"/>
              <a:ea typeface="Arial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solidFill>
                  <a:srgbClr val="006666"/>
                </a:solidFill>
                <a:latin typeface="Franklin Gothic Demi" pitchFamily="34" charset="0"/>
                <a:ea typeface="Arial" pitchFamily="34" charset="0"/>
              </a:rPr>
              <a:t> Всего супервизий –  </a:t>
            </a:r>
            <a:endParaRPr lang="ru-RU" altLang="ru-RU" sz="1800">
              <a:latin typeface="Arial" pitchFamily="34" charset="0"/>
              <a:ea typeface="Arial" pitchFamily="34" charset="0"/>
            </a:endParaRPr>
          </a:p>
          <a:p>
            <a:pPr marL="0" lvl="0" indent="0"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600">
                <a:solidFill>
                  <a:srgbClr val="006666"/>
                </a:solidFill>
                <a:latin typeface="Franklin Gothic Demi" pitchFamily="34" charset="0"/>
                <a:ea typeface="Arial" pitchFamily="34" charset="0"/>
              </a:rPr>
              <a:t>17</a:t>
            </a:r>
            <a:endParaRPr lang="ru-RU" altLang="ru-RU" sz="1800">
              <a:latin typeface="Arial" pitchFamily="34" charset="0"/>
              <a:ea typeface="Arial" pitchFamily="34" charset="0"/>
            </a:endParaRPr>
          </a:p>
        </p:txBody>
      </p:sp>
      <p:pic>
        <p:nvPicPr>
          <p:cNvPr id="27" name="Рисунок 15" descr="Picture backgroun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163" y="219075"/>
            <a:ext cx="3271837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11" descr="Picture background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5123" name="Rectangle 2"/>
          <p:cNvSpPr>
            <a:spLocks noGrp="1"/>
          </p:cNvSpPr>
          <p:nvPr>
            <p:ph type="title" idx="4294967295"/>
          </p:nvPr>
        </p:nvSpPr>
        <p:spPr>
          <a:xfrm>
            <a:off x="838200" y="317500"/>
            <a:ext cx="184150" cy="1420812"/>
          </a:xfrm>
          <a:prstGeom prst="rect">
            <a:avLst/>
          </a:prstGeom>
          <a:noFill/>
          <a:ln>
            <a:miter lim="800000"/>
          </a:ln>
        </p:spPr>
        <p:txBody>
          <a:bodyPr vert="horz" wrap="none" lIns="91440" tIns="45720" rIns="91440" bIns="45720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lvl="0" eaLnBrk="1" hangingPunct="1"/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endParaRPr lang="ru-RU" altLang="ru-RU" sz="3200">
              <a:solidFill>
                <a:srgbClr val="37AE79"/>
              </a:solidFill>
            </a:endParaRPr>
          </a:p>
        </p:txBody>
      </p:sp>
      <p:sp>
        <p:nvSpPr>
          <p:cNvPr id="5124" name="Прямоугольник 5"/>
          <p:cNvSpPr/>
          <p:nvPr/>
        </p:nvSpPr>
        <p:spPr>
          <a:xfrm>
            <a:off x="539750" y="630238"/>
            <a:ext cx="8293100" cy="838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r>
              <a:rPr sz="2800" b="1">
                <a:solidFill>
                  <a:srgbClr val="FFFFFF"/>
                </a:solidFill>
                <a:latin typeface="Arial Narrow" pitchFamily="34" charset="0"/>
                <a:ea typeface="Arial Unicode MS" pitchFamily="34" charset="-128"/>
              </a:rPr>
              <a:t>Тематика проведенных внешних супервизий в ЧОЦСЗ «Семья»</a:t>
            </a:r>
          </a:p>
        </p:txBody>
      </p:sp>
      <p:sp>
        <p:nvSpPr>
          <p:cNvPr id="5125" name="Прямоугольник 13"/>
          <p:cNvSpPr/>
          <p:nvPr/>
        </p:nvSpPr>
        <p:spPr>
          <a:xfrm>
            <a:off x="233363" y="125413"/>
            <a:ext cx="11663362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5126" name="Прямоугольник 14"/>
          <p:cNvSpPr/>
          <p:nvPr/>
        </p:nvSpPr>
        <p:spPr>
          <a:xfrm>
            <a:off x="0" y="6589713"/>
            <a:ext cx="12192000" cy="2682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grpSp>
        <p:nvGrpSpPr>
          <p:cNvPr id="5129" name="Скругленный прямоугольник 16"/>
          <p:cNvGrpSpPr/>
          <p:nvPr/>
        </p:nvGrpSpPr>
        <p:grpSpPr>
          <a:xfrm>
            <a:off x="328612" y="1603375"/>
            <a:ext cx="5651500" cy="2693988"/>
            <a:chOff x="207" y="1010"/>
            <a:chExt cx="3560" cy="1697"/>
          </a:xfrm>
        </p:grpSpPr>
        <p:pic>
          <p:nvPicPr>
            <p:cNvPr id="5127" name="Скругленный прямоугольник 1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07" y="1010"/>
              <a:ext cx="3560" cy="1697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5128" name="Прямоугольник 5127"/>
            <p:cNvSpPr/>
            <p:nvPr/>
          </p:nvSpPr>
          <p:spPr>
            <a:xfrm>
              <a:off x="334" y="1125"/>
              <a:ext cx="3305" cy="129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>
              <a:no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5pPr>
            </a:lstStyle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2022г. 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Суицидальные намерения 19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Законченный суицид 3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СОП семья с зависим и дев. поведением 7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Вторичное сиротство 2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Сексуальное насилие 4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Всего супервизий –  </a:t>
              </a:r>
              <a:r>
                <a:rPr sz="3600">
                  <a:solidFill>
                    <a:srgbClr val="006666"/>
                  </a:solidFill>
                  <a:latin typeface="Franklin Gothic Demi" pitchFamily="34" charset="0"/>
                </a:rPr>
                <a:t>35</a:t>
              </a:r>
            </a:p>
          </p:txBody>
        </p:sp>
      </p:grpSp>
      <p:grpSp>
        <p:nvGrpSpPr>
          <p:cNvPr id="5132" name="Скругленный прямоугольник 17"/>
          <p:cNvGrpSpPr/>
          <p:nvPr/>
        </p:nvGrpSpPr>
        <p:grpSpPr>
          <a:xfrm>
            <a:off x="6046788" y="1609725"/>
            <a:ext cx="5688012" cy="2462212"/>
            <a:chOff x="3809" y="1014"/>
            <a:chExt cx="3583" cy="1551"/>
          </a:xfrm>
        </p:grpSpPr>
        <p:pic>
          <p:nvPicPr>
            <p:cNvPr id="5130" name="Скругленный прямоугольник 17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3809" y="1014"/>
              <a:ext cx="3583" cy="1551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5131" name="Прямоугольник 5130"/>
            <p:cNvSpPr/>
            <p:nvPr/>
          </p:nvSpPr>
          <p:spPr>
            <a:xfrm>
              <a:off x="3936" y="1120"/>
              <a:ext cx="3327" cy="129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>
              <a:no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5pPr>
            </a:lstStyle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2023г.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Суицидальные намерения 7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СОП семья с зависим. и дев. поведением (сексуальное насилие и ж/о) 8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 Всего супервизий –  </a:t>
              </a:r>
              <a:r>
                <a:rPr sz="3600">
                  <a:solidFill>
                    <a:srgbClr val="006666"/>
                  </a:solidFill>
                  <a:latin typeface="Franklin Gothic Demi" pitchFamily="34" charset="0"/>
                </a:rPr>
                <a:t>15</a:t>
              </a:r>
            </a:p>
          </p:txBody>
        </p:sp>
      </p:grpSp>
      <p:grpSp>
        <p:nvGrpSpPr>
          <p:cNvPr id="5135" name="Скругленный прямоугольник 18"/>
          <p:cNvGrpSpPr/>
          <p:nvPr/>
        </p:nvGrpSpPr>
        <p:grpSpPr>
          <a:xfrm>
            <a:off x="171450" y="4017962"/>
            <a:ext cx="5808662" cy="2601912"/>
            <a:chOff x="108" y="2531"/>
            <a:chExt cx="3659" cy="1639"/>
          </a:xfrm>
        </p:grpSpPr>
        <p:pic>
          <p:nvPicPr>
            <p:cNvPr id="5133" name="Скругленный прямоугольник 18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108" y="2531"/>
              <a:ext cx="3659" cy="1639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5134" name="Прямоугольник 5133"/>
            <p:cNvSpPr/>
            <p:nvPr/>
          </p:nvSpPr>
          <p:spPr>
            <a:xfrm>
              <a:off x="239" y="2639"/>
              <a:ext cx="3396" cy="136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>
              <a:no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5pPr>
            </a:lstStyle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2024г.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Суицидальные намерения 6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Жестокое обращение и девиантное поведение родителей 4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Убийство несовершеннолетней 2 (повтор) 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 Всего супервизий –  </a:t>
              </a:r>
              <a:r>
                <a:rPr sz="3600">
                  <a:solidFill>
                    <a:srgbClr val="006666"/>
                  </a:solidFill>
                  <a:latin typeface="Franklin Gothic Demi" pitchFamily="34" charset="0"/>
                </a:rPr>
                <a:t>12</a:t>
              </a:r>
            </a:p>
          </p:txBody>
        </p:sp>
      </p:grpSp>
      <p:grpSp>
        <p:nvGrpSpPr>
          <p:cNvPr id="5139" name="Скругленный прямоугольник 10"/>
          <p:cNvGrpSpPr/>
          <p:nvPr/>
        </p:nvGrpSpPr>
        <p:grpSpPr>
          <a:xfrm>
            <a:off x="6040438" y="3992562"/>
            <a:ext cx="5810250" cy="2597150"/>
            <a:chOff x="3805" y="2515"/>
            <a:chExt cx="3660" cy="1636"/>
          </a:xfrm>
        </p:grpSpPr>
        <p:pic>
          <p:nvPicPr>
            <p:cNvPr id="5137" name="Скругленный прямоугольник 10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3805" y="2515"/>
              <a:ext cx="3660" cy="1636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5138" name="Прямоугольник 5137"/>
            <p:cNvSpPr/>
            <p:nvPr/>
          </p:nvSpPr>
          <p:spPr>
            <a:xfrm>
              <a:off x="3936" y="2625"/>
              <a:ext cx="3396" cy="137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>
              <a:no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5pPr>
            </a:lstStyle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2025г.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Суицидальные намерения 2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Жестокое обращение и девиантное поведение родителей 10</a:t>
              </a:r>
            </a:p>
            <a:p>
              <a:pPr marL="0" lvl="0" indent="0" algn="ctr" eaLnBrk="1" hangingPunct="1"/>
              <a:r>
                <a:rPr>
                  <a:solidFill>
                    <a:srgbClr val="006666"/>
                  </a:solidFill>
                  <a:latin typeface="Franklin Gothic Demi" pitchFamily="34" charset="0"/>
                </a:rPr>
                <a:t>Всего супервизий –  </a:t>
              </a:r>
              <a:r>
                <a:rPr sz="3600">
                  <a:solidFill>
                    <a:srgbClr val="006666"/>
                  </a:solidFill>
                  <a:latin typeface="Franklin Gothic Demi" pitchFamily="34" charset="0"/>
                </a:rPr>
                <a:t>12</a:t>
              </a:r>
            </a:p>
          </p:txBody>
        </p:sp>
      </p:grpSp>
      <p:pic>
        <p:nvPicPr>
          <p:cNvPr id="20" name="Рисунок 19" descr="Picture background"/>
          <p:cNvPicPr/>
          <p:nvPr/>
        </p:nvPicPr>
        <p:blipFill>
          <a:blip r:embed="rId7" cstate="print">
            <a:clrChange>
              <a:clrFrom>
                <a:srgbClr val="EFEFEF"/>
              </a:clrFrom>
              <a:clrTo>
                <a:srgbClr val="EFEFE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796318" y="306596"/>
            <a:ext cx="1961188" cy="1902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6" descr="Picture background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6147" name="Rectangle 2"/>
          <p:cNvSpPr>
            <a:spLocks noGrp="1"/>
          </p:cNvSpPr>
          <p:nvPr>
            <p:ph type="title" idx="4294967295"/>
          </p:nvPr>
        </p:nvSpPr>
        <p:spPr>
          <a:xfrm>
            <a:off x="838200" y="317500"/>
            <a:ext cx="184150" cy="1420812"/>
          </a:xfrm>
          <a:prstGeom prst="rect">
            <a:avLst/>
          </a:prstGeom>
          <a:noFill/>
          <a:ln>
            <a:miter lim="800000"/>
          </a:ln>
        </p:spPr>
        <p:txBody>
          <a:bodyPr vert="horz" wrap="none" lIns="91440" tIns="45720" rIns="91440" bIns="45720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lvl="0" eaLnBrk="1" hangingPunct="1"/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endParaRPr lang="ru-RU" altLang="ru-RU" sz="3200">
              <a:solidFill>
                <a:srgbClr val="37AE79"/>
              </a:solidFill>
            </a:endParaRPr>
          </a:p>
        </p:txBody>
      </p:sp>
      <p:sp>
        <p:nvSpPr>
          <p:cNvPr id="6148" name="Прямоугольник 5"/>
          <p:cNvSpPr/>
          <p:nvPr/>
        </p:nvSpPr>
        <p:spPr>
          <a:xfrm>
            <a:off x="217488" y="450850"/>
            <a:ext cx="8293100" cy="838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r>
              <a:rPr sz="2800" b="1">
                <a:solidFill>
                  <a:srgbClr val="FFFFFF"/>
                </a:solidFill>
                <a:latin typeface="Arial Narrow" pitchFamily="34" charset="0"/>
                <a:ea typeface="Arial Unicode MS" pitchFamily="34" charset="-128"/>
              </a:rPr>
              <a:t>Определение понятия «супервизия»</a:t>
            </a:r>
          </a:p>
        </p:txBody>
      </p:sp>
      <p:sp>
        <p:nvSpPr>
          <p:cNvPr id="6149" name="Прямоугольник 6"/>
          <p:cNvSpPr>
            <a:spLocks noChangeArrowheads="1"/>
          </p:cNvSpPr>
          <p:nvPr/>
        </p:nvSpPr>
        <p:spPr bwMode="auto">
          <a:xfrm>
            <a:off x="342900" y="1798638"/>
            <a:ext cx="10083800" cy="8302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eaLnBrk="1" hangingPunct="1"/>
            <a:r>
              <a:rPr sz="2400" b="1" u="sng"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Супервизия</a:t>
            </a:r>
            <a:r>
              <a:rPr sz="2400"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 – это гавань или убежище, где супервизируемый может временно выйти из «боевых действий» и начать размышлять и рефлексировать</a:t>
            </a:r>
          </a:p>
        </p:txBody>
      </p:sp>
      <p:pic>
        <p:nvPicPr>
          <p:cNvPr id="6150" name="Picture 4" descr="C:\Users\Дмитрий\Desktop\НА ФЛЭШКУ\Без названия.jpg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27388" y="3541712"/>
            <a:ext cx="5038725" cy="29527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6151" name="Прямоугольник 7"/>
          <p:cNvSpPr/>
          <p:nvPr/>
        </p:nvSpPr>
        <p:spPr>
          <a:xfrm>
            <a:off x="233363" y="125413"/>
            <a:ext cx="11663362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6152" name="Прямоугольник 8"/>
          <p:cNvSpPr/>
          <p:nvPr/>
        </p:nvSpPr>
        <p:spPr>
          <a:xfrm>
            <a:off x="0" y="6589713"/>
            <a:ext cx="12192000" cy="2682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Рисунок 6" descr="Picture background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7171" name="Rectangle 2"/>
          <p:cNvSpPr>
            <a:spLocks noGrp="1"/>
          </p:cNvSpPr>
          <p:nvPr>
            <p:ph type="title" idx="4294967295"/>
          </p:nvPr>
        </p:nvSpPr>
        <p:spPr>
          <a:xfrm>
            <a:off x="838200" y="317500"/>
            <a:ext cx="184150" cy="1420812"/>
          </a:xfrm>
          <a:prstGeom prst="rect">
            <a:avLst/>
          </a:prstGeom>
          <a:noFill/>
          <a:ln>
            <a:miter lim="800000"/>
          </a:ln>
        </p:spPr>
        <p:txBody>
          <a:bodyPr vert="horz" wrap="none" lIns="91440" tIns="45720" rIns="91440" bIns="45720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lvl="0" eaLnBrk="1" hangingPunct="1"/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endParaRPr lang="ru-RU" altLang="ru-RU" sz="3200">
              <a:solidFill>
                <a:srgbClr val="37AE79"/>
              </a:solidFill>
            </a:endParaRPr>
          </a:p>
        </p:txBody>
      </p:sp>
      <p:sp>
        <p:nvSpPr>
          <p:cNvPr id="7172" name="Прямоугольник 5"/>
          <p:cNvSpPr/>
          <p:nvPr/>
        </p:nvSpPr>
        <p:spPr>
          <a:xfrm>
            <a:off x="217488" y="450850"/>
            <a:ext cx="8293100" cy="838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r>
              <a:rPr sz="2800" b="1">
                <a:solidFill>
                  <a:srgbClr val="FFFFFF"/>
                </a:solidFill>
                <a:latin typeface="Arial Narrow" pitchFamily="34" charset="0"/>
                <a:ea typeface="Arial Unicode MS" pitchFamily="34" charset="-128"/>
              </a:rPr>
              <a:t>Определение понятия «супервизия»</a:t>
            </a:r>
          </a:p>
        </p:txBody>
      </p:sp>
      <p:sp>
        <p:nvSpPr>
          <p:cNvPr id="7173" name="Прямоугольник 6"/>
          <p:cNvSpPr>
            <a:spLocks noChangeArrowheads="1"/>
          </p:cNvSpPr>
          <p:nvPr/>
        </p:nvSpPr>
        <p:spPr bwMode="auto">
          <a:xfrm>
            <a:off x="342900" y="1798638"/>
            <a:ext cx="10083800" cy="37861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eaLnBrk="1" hangingPunct="1"/>
            <a:r>
              <a:rPr sz="2400" b="1"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Супервизия</a:t>
            </a:r>
            <a:r>
              <a:rPr sz="2400"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 </a:t>
            </a:r>
            <a:r>
              <a:rPr sz="2400">
                <a:solidFill>
                  <a:srgbClr val="385723"/>
                </a:solidFill>
                <a:latin typeface="Arial Narrow" pitchFamily="34" charset="0"/>
              </a:rPr>
              <a:t>- один из видов методического сопровождения специалистов, осуществляющих деятельность по сопровождению семей, в форме их профессионального консультирования и анализа целесообразности и качества используемых практических подходов, и методов в работе.</a:t>
            </a:r>
          </a:p>
          <a:p>
            <a:pPr marL="0" marR="0" lvl="0" indent="0" eaLnBrk="1" hangingPunct="1"/>
            <a:r>
              <a:rPr sz="2400" b="1">
                <a:solidFill>
                  <a:srgbClr val="385723"/>
                </a:solidFill>
                <a:latin typeface="Arial Narrow" pitchFamily="34" charset="0"/>
              </a:rPr>
              <a:t>Цели супервизии: </a:t>
            </a:r>
          </a:p>
          <a:p>
            <a:pPr marL="0" marR="0" lvl="0" indent="0" eaLnBrk="1" hangingPunct="1"/>
            <a:r>
              <a:rPr sz="2400">
                <a:solidFill>
                  <a:srgbClr val="385723"/>
                </a:solidFill>
                <a:latin typeface="Arial Narrow" pitchFamily="34" charset="0"/>
              </a:rPr>
              <a:t>• обеспечение повышения качества оказываемых услуг;</a:t>
            </a:r>
          </a:p>
          <a:p>
            <a:pPr marL="0" marR="0" lvl="0" indent="0" eaLnBrk="1" hangingPunct="1"/>
            <a:r>
              <a:rPr sz="2400">
                <a:solidFill>
                  <a:srgbClr val="385723"/>
                </a:solidFill>
                <a:latin typeface="Arial Narrow" pitchFamily="34" charset="0"/>
              </a:rPr>
              <a:t> • оптимизация деятельности специалиста, проходящего супервизию;</a:t>
            </a:r>
          </a:p>
          <a:p>
            <a:pPr marL="0" marR="0" lvl="0" indent="0" eaLnBrk="1" hangingPunct="1"/>
            <a:r>
              <a:rPr sz="2400">
                <a:solidFill>
                  <a:srgbClr val="385723"/>
                </a:solidFill>
                <a:latin typeface="Arial Narrow" pitchFamily="34" charset="0"/>
              </a:rPr>
              <a:t> • профилактика синдрома выгорания специалиста; </a:t>
            </a:r>
          </a:p>
          <a:p>
            <a:pPr marL="0" marR="0" lvl="0" indent="0" eaLnBrk="1" hangingPunct="1"/>
            <a:r>
              <a:rPr sz="2400">
                <a:solidFill>
                  <a:srgbClr val="385723"/>
                </a:solidFill>
                <a:latin typeface="Arial Narrow" pitchFamily="34" charset="0"/>
              </a:rPr>
              <a:t>• стимуляция профессионального роста специалиста.</a:t>
            </a:r>
          </a:p>
          <a:p>
            <a:pPr marL="0" marR="0" lvl="0" indent="0" eaLnBrk="1" hangingPunct="1"/>
            <a:endParaRPr sz="2400">
              <a:latin typeface="Arial Unicode MS" pitchFamily="34" charset="-128"/>
              <a:ea typeface="Arial Unicode MS" pitchFamily="34" charset="-128"/>
            </a:endParaRPr>
          </a:p>
        </p:txBody>
      </p:sp>
      <p:sp>
        <p:nvSpPr>
          <p:cNvPr id="7174" name="Прямоугольник 7"/>
          <p:cNvSpPr/>
          <p:nvPr/>
        </p:nvSpPr>
        <p:spPr>
          <a:xfrm>
            <a:off x="233363" y="125413"/>
            <a:ext cx="11663362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7175" name="Прямоугольник 8"/>
          <p:cNvSpPr/>
          <p:nvPr/>
        </p:nvSpPr>
        <p:spPr>
          <a:xfrm>
            <a:off x="0" y="6589713"/>
            <a:ext cx="12192000" cy="2682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pic>
        <p:nvPicPr>
          <p:cNvPr id="7176" name="Рисунок 9" descr="Picture background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70900" y="3297238"/>
            <a:ext cx="3605212" cy="338455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6" descr="Picture background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8195" name="Rectangle 2"/>
          <p:cNvSpPr>
            <a:spLocks noGrp="1"/>
          </p:cNvSpPr>
          <p:nvPr>
            <p:ph type="title" idx="4294967295"/>
          </p:nvPr>
        </p:nvSpPr>
        <p:spPr>
          <a:xfrm>
            <a:off x="838200" y="317500"/>
            <a:ext cx="184150" cy="1420812"/>
          </a:xfrm>
          <a:prstGeom prst="rect">
            <a:avLst/>
          </a:prstGeom>
          <a:noFill/>
          <a:ln>
            <a:miter lim="800000"/>
          </a:ln>
        </p:spPr>
        <p:txBody>
          <a:bodyPr vert="horz" wrap="none" lIns="91440" tIns="45720" rIns="91440" bIns="45720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lvl="0" eaLnBrk="1" hangingPunct="1"/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endParaRPr lang="ru-RU" altLang="ru-RU" sz="3200">
              <a:solidFill>
                <a:srgbClr val="37AE79"/>
              </a:solidFill>
            </a:endParaRPr>
          </a:p>
        </p:txBody>
      </p:sp>
      <p:sp>
        <p:nvSpPr>
          <p:cNvPr id="8196" name="Прямоугольник 5"/>
          <p:cNvSpPr/>
          <p:nvPr/>
        </p:nvSpPr>
        <p:spPr>
          <a:xfrm>
            <a:off x="217488" y="450850"/>
            <a:ext cx="8293100" cy="838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r>
              <a:rPr sz="2800" b="1">
                <a:solidFill>
                  <a:srgbClr val="FFFFFF"/>
                </a:solidFill>
                <a:latin typeface="Arial Narrow" pitchFamily="34" charset="0"/>
                <a:ea typeface="Arial Unicode MS" pitchFamily="34" charset="-128"/>
              </a:rPr>
              <a:t>Участники супервизии</a:t>
            </a:r>
          </a:p>
        </p:txBody>
      </p:sp>
      <p:sp>
        <p:nvSpPr>
          <p:cNvPr id="8197" name="Прямоугольник 6"/>
          <p:cNvSpPr>
            <a:spLocks noChangeArrowheads="1"/>
          </p:cNvSpPr>
          <p:nvPr/>
        </p:nvSpPr>
        <p:spPr bwMode="auto">
          <a:xfrm>
            <a:off x="342900" y="1798638"/>
            <a:ext cx="10083800" cy="37861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eaLnBrk="1" hangingPunct="1"/>
            <a:r>
              <a:rPr sz="2400" b="1"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Любое</a:t>
            </a:r>
            <a:r>
              <a:rPr sz="2400"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 учреждение социальной защиты всех муниципальных образований Челябинской области, обратившееся за методической помощью  в ресурсную службу Центра «Семья»  с запросом.</a:t>
            </a:r>
          </a:p>
          <a:p>
            <a:pPr marL="0" marR="0" lvl="0" indent="0" eaLnBrk="1" hangingPunct="1"/>
            <a:endParaRPr sz="2400" b="1">
              <a:solidFill>
                <a:srgbClr val="385723"/>
              </a:solidFill>
              <a:latin typeface="Arial Narrow" pitchFamily="34" charset="0"/>
              <a:ea typeface="Arial Unicode MS" pitchFamily="34" charset="-128"/>
            </a:endParaRPr>
          </a:p>
          <a:p>
            <a:pPr marL="0" marR="0" lvl="0" indent="0" eaLnBrk="1" hangingPunct="1"/>
            <a:r>
              <a:rPr sz="2400" b="1"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Состав супервизируемых</a:t>
            </a:r>
            <a:r>
              <a:rPr sz="2400"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:</a:t>
            </a:r>
          </a:p>
          <a:p>
            <a:pPr marL="0" marR="0" lvl="0" indent="0" eaLnBrk="1" hangingPunct="1">
              <a:buFont typeface="Wingdings" pitchFamily="2" charset="2"/>
              <a:buChar char="ü"/>
            </a:pPr>
            <a:r>
              <a:rPr sz="2400"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 Руководители и специалисты социальной защиты;</a:t>
            </a:r>
          </a:p>
          <a:p>
            <a:pPr marL="0" marR="0" lvl="0" indent="0" eaLnBrk="1" hangingPunct="1">
              <a:buFont typeface="Wingdings" pitchFamily="2" charset="2"/>
              <a:buChar char="ü"/>
            </a:pPr>
            <a:r>
              <a:rPr sz="2400"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Представители администрации муниципалитета;</a:t>
            </a:r>
          </a:p>
          <a:p>
            <a:pPr marL="0" marR="0" lvl="0" indent="0" eaLnBrk="1" hangingPunct="1">
              <a:buFont typeface="Wingdings" pitchFamily="2" charset="2"/>
              <a:buChar char="ü"/>
            </a:pPr>
            <a:r>
              <a:rPr sz="2400"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Специалисты  учреждений образования и здравоохранения;</a:t>
            </a:r>
          </a:p>
          <a:p>
            <a:pPr marL="0" marR="0" lvl="0" indent="0" eaLnBrk="1" hangingPunct="1">
              <a:buFont typeface="Wingdings" pitchFamily="2" charset="2"/>
              <a:buChar char="ü"/>
            </a:pPr>
            <a:r>
              <a:rPr sz="2400"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Специалисты КДНиЗП;</a:t>
            </a:r>
          </a:p>
          <a:p>
            <a:pPr marL="0" marR="0" lvl="0" indent="0" eaLnBrk="1" hangingPunct="1">
              <a:buFont typeface="Wingdings" pitchFamily="2" charset="2"/>
              <a:buChar char="ü"/>
            </a:pPr>
            <a:r>
              <a:rPr sz="2400"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Представители МВД</a:t>
            </a:r>
          </a:p>
        </p:txBody>
      </p:sp>
      <p:sp>
        <p:nvSpPr>
          <p:cNvPr id="8198" name="Прямоугольник 7"/>
          <p:cNvSpPr/>
          <p:nvPr/>
        </p:nvSpPr>
        <p:spPr>
          <a:xfrm>
            <a:off x="233363" y="125413"/>
            <a:ext cx="11663362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8199" name="Прямоугольник 8"/>
          <p:cNvSpPr/>
          <p:nvPr/>
        </p:nvSpPr>
        <p:spPr>
          <a:xfrm>
            <a:off x="0" y="6589713"/>
            <a:ext cx="12192000" cy="2682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pic>
        <p:nvPicPr>
          <p:cNvPr id="9" name="Рисунок 10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463" y="4697413"/>
            <a:ext cx="5824537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6" descr="Picture background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9219" name="Rectangle 2"/>
          <p:cNvSpPr>
            <a:spLocks noGrp="1"/>
          </p:cNvSpPr>
          <p:nvPr>
            <p:ph type="title" idx="4294967295"/>
          </p:nvPr>
        </p:nvSpPr>
        <p:spPr>
          <a:xfrm>
            <a:off x="838200" y="317500"/>
            <a:ext cx="184150" cy="1420812"/>
          </a:xfrm>
          <a:prstGeom prst="rect">
            <a:avLst/>
          </a:prstGeom>
          <a:noFill/>
          <a:ln>
            <a:miter lim="800000"/>
          </a:ln>
        </p:spPr>
        <p:txBody>
          <a:bodyPr vert="horz" wrap="none" lIns="91440" tIns="45720" rIns="91440" bIns="45720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lvl="0" eaLnBrk="1" hangingPunct="1"/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endParaRPr lang="ru-RU" altLang="ru-RU" sz="3200">
              <a:solidFill>
                <a:srgbClr val="37AE79"/>
              </a:solidFill>
            </a:endParaRPr>
          </a:p>
        </p:txBody>
      </p:sp>
      <p:sp>
        <p:nvSpPr>
          <p:cNvPr id="9220" name="Прямоугольник 5"/>
          <p:cNvSpPr/>
          <p:nvPr/>
        </p:nvSpPr>
        <p:spPr>
          <a:xfrm>
            <a:off x="244475" y="431800"/>
            <a:ext cx="8293100" cy="838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r>
              <a:rPr sz="2800">
                <a:solidFill>
                  <a:srgbClr val="FFFFFF"/>
                </a:solidFill>
                <a:latin typeface="Arial Narrow" pitchFamily="34" charset="0"/>
                <a:ea typeface="Arial Unicode MS" pitchFamily="34" charset="-128"/>
              </a:rPr>
              <a:t>Формы супервизии</a:t>
            </a:r>
          </a:p>
        </p:txBody>
      </p:sp>
      <p:grpSp>
        <p:nvGrpSpPr>
          <p:cNvPr id="9223" name="Скругленный прямоугольник 7"/>
          <p:cNvGrpSpPr/>
          <p:nvPr/>
        </p:nvGrpSpPr>
        <p:grpSpPr>
          <a:xfrm>
            <a:off x="377825" y="2305050"/>
            <a:ext cx="2384425" cy="3321050"/>
            <a:chOff x="238" y="1452"/>
            <a:chExt cx="1502" cy="2092"/>
          </a:xfrm>
        </p:grpSpPr>
        <p:pic>
          <p:nvPicPr>
            <p:cNvPr id="9221" name="Скругленный прямоугольник 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38" y="1452"/>
              <a:ext cx="1502" cy="2092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9222" name="Прямоугольник 9221"/>
            <p:cNvSpPr/>
            <p:nvPr/>
          </p:nvSpPr>
          <p:spPr>
            <a:xfrm>
              <a:off x="363" y="1553"/>
              <a:ext cx="1249" cy="184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>
              <a:no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5pPr>
            </a:lstStyle>
            <a:p>
              <a:pPr marL="0" lvl="0" indent="0" algn="ctr" eaLnBrk="1" hangingPunct="1"/>
              <a:r>
                <a:rPr sz="3200">
                  <a:solidFill>
                    <a:srgbClr val="006666"/>
                  </a:solidFill>
                  <a:latin typeface="Franklin Gothic Demi" pitchFamily="34" charset="0"/>
                </a:rPr>
                <a:t>В режиме </a:t>
              </a:r>
            </a:p>
            <a:p>
              <a:pPr marL="0" lvl="0" indent="0" algn="ctr" eaLnBrk="1" hangingPunct="1"/>
              <a:r>
                <a:rPr sz="3200">
                  <a:solidFill>
                    <a:srgbClr val="006666"/>
                  </a:solidFill>
                  <a:latin typeface="Franklin Gothic Demi" pitchFamily="34" charset="0"/>
                </a:rPr>
                <a:t>ВКС</a:t>
              </a:r>
            </a:p>
          </p:txBody>
        </p:sp>
      </p:grpSp>
      <p:grpSp>
        <p:nvGrpSpPr>
          <p:cNvPr id="9226" name="Скругленный прямоугольник 8"/>
          <p:cNvGrpSpPr/>
          <p:nvPr/>
        </p:nvGrpSpPr>
        <p:grpSpPr>
          <a:xfrm>
            <a:off x="3219450" y="2341562"/>
            <a:ext cx="2438400" cy="3327400"/>
            <a:chOff x="2028" y="1475"/>
            <a:chExt cx="1536" cy="2096"/>
          </a:xfrm>
        </p:grpSpPr>
        <p:pic>
          <p:nvPicPr>
            <p:cNvPr id="9224" name="Скругленный прямоугольник 8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2028" y="1475"/>
              <a:ext cx="1536" cy="2096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9225" name="Прямоугольник 9224"/>
            <p:cNvSpPr/>
            <p:nvPr/>
          </p:nvSpPr>
          <p:spPr>
            <a:xfrm>
              <a:off x="2153" y="1578"/>
              <a:ext cx="1282" cy="184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>
              <a:no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5pPr>
            </a:lstStyle>
            <a:p>
              <a:pPr marL="0" lvl="0" indent="0" algn="ctr" eaLnBrk="1" hangingPunct="1"/>
              <a:r>
                <a:rPr sz="3200">
                  <a:solidFill>
                    <a:srgbClr val="006666"/>
                  </a:solidFill>
                  <a:latin typeface="Franklin Gothic Demi" pitchFamily="34" charset="0"/>
                </a:rPr>
                <a:t>Очная</a:t>
              </a:r>
            </a:p>
          </p:txBody>
        </p:sp>
      </p:grpSp>
      <p:grpSp>
        <p:nvGrpSpPr>
          <p:cNvPr id="9229" name="Скругленный прямоугольник 9"/>
          <p:cNvGrpSpPr/>
          <p:nvPr/>
        </p:nvGrpSpPr>
        <p:grpSpPr>
          <a:xfrm>
            <a:off x="6102350" y="2328862"/>
            <a:ext cx="2371725" cy="3328988"/>
            <a:chOff x="3844" y="1467"/>
            <a:chExt cx="1494" cy="2097"/>
          </a:xfrm>
        </p:grpSpPr>
        <p:pic>
          <p:nvPicPr>
            <p:cNvPr id="9227" name="Скругленный прямоугольник 9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3844" y="1467"/>
              <a:ext cx="1494" cy="2097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9228" name="Прямоугольник 9227"/>
            <p:cNvSpPr/>
            <p:nvPr/>
          </p:nvSpPr>
          <p:spPr>
            <a:xfrm>
              <a:off x="3970" y="1568"/>
              <a:ext cx="1243" cy="1846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>
              <a:no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5pPr>
            </a:lstStyle>
            <a:p>
              <a:pPr marL="0" lvl="0" indent="0" algn="ctr" eaLnBrk="1" hangingPunct="1"/>
              <a:r>
                <a:rPr sz="2400">
                  <a:solidFill>
                    <a:srgbClr val="006666"/>
                  </a:solidFill>
                  <a:latin typeface="Franklin Gothic Demi" pitchFamily="34" charset="0"/>
                </a:rPr>
                <a:t>Обучающая</a:t>
              </a:r>
              <a:r>
                <a:rPr sz="3200">
                  <a:solidFill>
                    <a:srgbClr val="006666"/>
                  </a:solidFill>
                  <a:latin typeface="Franklin Gothic Demi" pitchFamily="34" charset="0"/>
                </a:rPr>
                <a:t> на КПК</a:t>
              </a:r>
            </a:p>
          </p:txBody>
        </p:sp>
      </p:grpSp>
      <p:sp>
        <p:nvSpPr>
          <p:cNvPr id="9230" name="Стрелка вниз 10"/>
          <p:cNvSpPr/>
          <p:nvPr/>
        </p:nvSpPr>
        <p:spPr>
          <a:xfrm>
            <a:off x="1255713" y="1419225"/>
            <a:ext cx="469900" cy="850900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>
              <a:solidFill>
                <a:srgbClr val="385723"/>
              </a:solidFill>
              <a:latin typeface="Calibri" pitchFamily="34" charset="0"/>
            </a:endParaRPr>
          </a:p>
        </p:txBody>
      </p:sp>
      <p:sp>
        <p:nvSpPr>
          <p:cNvPr id="9231" name="Стрелка вниз 11"/>
          <p:cNvSpPr/>
          <p:nvPr/>
        </p:nvSpPr>
        <p:spPr>
          <a:xfrm>
            <a:off x="4022725" y="1462088"/>
            <a:ext cx="469900" cy="850900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9232" name="Стрелка вниз 12"/>
          <p:cNvSpPr/>
          <p:nvPr/>
        </p:nvSpPr>
        <p:spPr>
          <a:xfrm>
            <a:off x="6942138" y="1419225"/>
            <a:ext cx="469900" cy="850900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9235" name="Скругленный прямоугольник 1"/>
          <p:cNvGrpSpPr/>
          <p:nvPr/>
        </p:nvGrpSpPr>
        <p:grpSpPr>
          <a:xfrm>
            <a:off x="9047162" y="2786062"/>
            <a:ext cx="2260600" cy="1042988"/>
            <a:chOff x="5699" y="1755"/>
            <a:chExt cx="1424" cy="657"/>
          </a:xfrm>
        </p:grpSpPr>
        <p:pic>
          <p:nvPicPr>
            <p:cNvPr id="9233" name="Скругленный прямоугольник 1"/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5699" y="1755"/>
              <a:ext cx="1424" cy="657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9234" name="Прямоугольник 9233"/>
            <p:cNvSpPr/>
            <p:nvPr/>
          </p:nvSpPr>
          <p:spPr>
            <a:xfrm>
              <a:off x="5782" y="1832"/>
              <a:ext cx="1257" cy="502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>
              <a:no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5pPr>
            </a:lstStyle>
            <a:p>
              <a:pPr marL="0" lvl="0" indent="0" algn="ctr" eaLnBrk="1" hangingPunct="1"/>
              <a:r>
                <a:rPr sz="2400">
                  <a:solidFill>
                    <a:srgbClr val="385723"/>
                  </a:solidFill>
                  <a:latin typeface="Calibri" pitchFamily="34" charset="0"/>
                </a:rPr>
                <a:t>Первичная</a:t>
              </a:r>
            </a:p>
          </p:txBody>
        </p:sp>
      </p:grpSp>
      <p:grpSp>
        <p:nvGrpSpPr>
          <p:cNvPr id="9238" name="Скругленный прямоугольник 13"/>
          <p:cNvGrpSpPr/>
          <p:nvPr/>
        </p:nvGrpSpPr>
        <p:grpSpPr>
          <a:xfrm>
            <a:off x="9040812" y="4211638"/>
            <a:ext cx="2425700" cy="1171575"/>
            <a:chOff x="5695" y="2653"/>
            <a:chExt cx="1528" cy="738"/>
          </a:xfrm>
        </p:grpSpPr>
        <p:pic>
          <p:nvPicPr>
            <p:cNvPr id="9236" name="Скругленный прямоугольник 13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5695" y="2653"/>
              <a:ext cx="1528" cy="738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9237" name="Прямоугольник 9236"/>
            <p:cNvSpPr/>
            <p:nvPr/>
          </p:nvSpPr>
          <p:spPr>
            <a:xfrm>
              <a:off x="5786" y="2740"/>
              <a:ext cx="1345" cy="567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>
              <a:no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5pPr>
            </a:lstStyle>
            <a:p>
              <a:pPr marL="0" lvl="0" indent="0" algn="ctr" eaLnBrk="1" hangingPunct="1"/>
              <a:r>
                <a:rPr sz="2400">
                  <a:solidFill>
                    <a:srgbClr val="385723"/>
                  </a:solidFill>
                  <a:latin typeface="Calibri" pitchFamily="34" charset="0"/>
                </a:rPr>
                <a:t>Повторная</a:t>
              </a:r>
            </a:p>
          </p:txBody>
        </p:sp>
      </p:grpSp>
      <p:sp>
        <p:nvSpPr>
          <p:cNvPr id="9239" name="Прямоугольник 14"/>
          <p:cNvSpPr/>
          <p:nvPr/>
        </p:nvSpPr>
        <p:spPr>
          <a:xfrm>
            <a:off x="233363" y="125413"/>
            <a:ext cx="11663362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9240" name="Прямоугольник 15"/>
          <p:cNvSpPr/>
          <p:nvPr/>
        </p:nvSpPr>
        <p:spPr>
          <a:xfrm>
            <a:off x="0" y="6589713"/>
            <a:ext cx="12192000" cy="2682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pic>
        <p:nvPicPr>
          <p:cNvPr id="26" name="Рисунок 17" descr="Picture backgroun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938" y="636588"/>
            <a:ext cx="2047875" cy="185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Рисунок 7" descr="Picture background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10243" name="Заголовок 3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989013"/>
          </a:xfr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marL="0" marR="0" lvl="0" indent="0" algn="ctr"/>
            <a:r>
              <a:rPr sz="2800" b="1">
                <a:solidFill>
                  <a:srgbClr val="FFFFFF"/>
                </a:solidFill>
                <a:latin typeface="Arial Narrow" pitchFamily="34" charset="0"/>
                <a:ea typeface="Arial Unicode MS" pitchFamily="34" charset="-128"/>
              </a:rPr>
              <a:t>Этапы внешней супервизии сложного случая</a:t>
            </a:r>
          </a:p>
        </p:txBody>
      </p:sp>
      <p:grpSp>
        <p:nvGrpSpPr>
          <p:cNvPr id="10246" name="Скругленный прямоугольник 8"/>
          <p:cNvGrpSpPr/>
          <p:nvPr/>
        </p:nvGrpSpPr>
        <p:grpSpPr>
          <a:xfrm>
            <a:off x="1030288" y="1536700"/>
            <a:ext cx="7229475" cy="1481138"/>
            <a:chOff x="649" y="968"/>
            <a:chExt cx="4554" cy="933"/>
          </a:xfrm>
        </p:grpSpPr>
        <p:pic>
          <p:nvPicPr>
            <p:cNvPr id="10244" name="Скругленный прямоугольник 8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649" y="968"/>
              <a:ext cx="4554" cy="933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10245" name="Прямоугольник 10244"/>
            <p:cNvSpPr/>
            <p:nvPr/>
          </p:nvSpPr>
          <p:spPr>
            <a:xfrm>
              <a:off x="776" y="1062"/>
              <a:ext cx="4297" cy="746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>
              <a:no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5pPr>
            </a:lstStyle>
            <a:p>
              <a:pPr marL="0" lvl="0" indent="0" algn="ctr" eaLnBrk="1" hangingPunct="1"/>
              <a:r>
                <a:rPr sz="3200">
                  <a:solidFill>
                    <a:srgbClr val="385723"/>
                  </a:solidFill>
                  <a:latin typeface="Calibri" pitchFamily="34" charset="0"/>
                </a:rPr>
                <a:t>Подготовительный этап</a:t>
              </a:r>
            </a:p>
          </p:txBody>
        </p:sp>
      </p:grpSp>
      <p:grpSp>
        <p:nvGrpSpPr>
          <p:cNvPr id="10249" name="Скругленный прямоугольник 11"/>
          <p:cNvGrpSpPr/>
          <p:nvPr/>
        </p:nvGrpSpPr>
        <p:grpSpPr>
          <a:xfrm>
            <a:off x="1925638" y="3140075"/>
            <a:ext cx="7231062" cy="1535112"/>
            <a:chOff x="1213" y="1978"/>
            <a:chExt cx="4555" cy="967"/>
          </a:xfrm>
        </p:grpSpPr>
        <p:pic>
          <p:nvPicPr>
            <p:cNvPr id="10247" name="Скругленный прямоугольник 11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1213" y="1978"/>
              <a:ext cx="4555" cy="967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10248" name="Прямоугольник 10247"/>
            <p:cNvSpPr/>
            <p:nvPr/>
          </p:nvSpPr>
          <p:spPr>
            <a:xfrm>
              <a:off x="1343" y="2074"/>
              <a:ext cx="4293" cy="77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>
              <a:no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5pPr>
            </a:lstStyle>
            <a:p>
              <a:pPr marL="0" lvl="0" indent="0" algn="ctr" eaLnBrk="1" hangingPunct="1"/>
              <a:r>
                <a:rPr sz="3200">
                  <a:solidFill>
                    <a:srgbClr val="385723"/>
                  </a:solidFill>
                  <a:latin typeface="Calibri" pitchFamily="34" charset="0"/>
                </a:rPr>
                <a:t>Основной этап проведения (1-2 часа)</a:t>
              </a:r>
            </a:p>
          </p:txBody>
        </p:sp>
      </p:grpSp>
      <p:grpSp>
        <p:nvGrpSpPr>
          <p:cNvPr id="10252" name="Скругленный прямоугольник 12"/>
          <p:cNvGrpSpPr/>
          <p:nvPr/>
        </p:nvGrpSpPr>
        <p:grpSpPr>
          <a:xfrm>
            <a:off x="1090612" y="4919662"/>
            <a:ext cx="7231062" cy="1438275"/>
            <a:chOff x="687" y="3099"/>
            <a:chExt cx="4555" cy="906"/>
          </a:xfrm>
        </p:grpSpPr>
        <p:pic>
          <p:nvPicPr>
            <p:cNvPr id="10250" name="Скругленный прямоугольник 12"/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687" y="3099"/>
              <a:ext cx="4555" cy="906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10251" name="Прямоугольник 10250"/>
            <p:cNvSpPr/>
            <p:nvPr/>
          </p:nvSpPr>
          <p:spPr>
            <a:xfrm>
              <a:off x="815" y="3193"/>
              <a:ext cx="4299" cy="719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>
              <a:no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5pPr>
            </a:lstStyle>
            <a:p>
              <a:pPr marL="0" lvl="0" indent="0" algn="ctr" eaLnBrk="1" hangingPunct="1"/>
              <a:r>
                <a:rPr sz="3200">
                  <a:solidFill>
                    <a:srgbClr val="385723"/>
                  </a:solidFill>
                  <a:latin typeface="Calibri" pitchFamily="34" charset="0"/>
                </a:rPr>
                <a:t>Этап завершения</a:t>
              </a:r>
            </a:p>
          </p:txBody>
        </p:sp>
      </p:grpSp>
      <p:sp>
        <p:nvSpPr>
          <p:cNvPr id="10253" name="Прямоугольник 5"/>
          <p:cNvSpPr/>
          <p:nvPr/>
        </p:nvSpPr>
        <p:spPr>
          <a:xfrm>
            <a:off x="233363" y="125413"/>
            <a:ext cx="11663362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10254" name="Прямоугольник 6"/>
          <p:cNvSpPr/>
          <p:nvPr/>
        </p:nvSpPr>
        <p:spPr>
          <a:xfrm>
            <a:off x="0" y="6589713"/>
            <a:ext cx="12192000" cy="2682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pic>
        <p:nvPicPr>
          <p:cNvPr id="10255" name="Picture 7" descr="Picture background"/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59825" y="2816225"/>
            <a:ext cx="3290888" cy="2849562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7" descr="Picture background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11267" name="Объект 2"/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4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0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1270" name="Объект 6"/>
          <p:cNvGrpSpPr/>
          <p:nvPr/>
        </p:nvGrpSpPr>
        <p:grpSpPr>
          <a:xfrm>
            <a:off x="701675" y="1627188"/>
            <a:ext cx="10752138" cy="4664075"/>
            <a:chOff x="442" y="1025"/>
            <a:chExt cx="6773" cy="2938"/>
          </a:xfrm>
        </p:grpSpPr>
        <p:pic>
          <p:nvPicPr>
            <p:cNvPr id="11268" name="Объект 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42" y="1025"/>
              <a:ext cx="6773" cy="2938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11269" name="Прямоугольник 11268"/>
            <p:cNvSpPr/>
            <p:nvPr/>
          </p:nvSpPr>
          <p:spPr>
            <a:xfrm>
              <a:off x="621" y="1183"/>
              <a:ext cx="6413" cy="257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>
              <a:no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5pPr>
            </a:lstStyle>
            <a:p>
              <a:pPr marL="228600" lvl="0" indent="-228600">
                <a:lnSpc>
                  <a:spcPct val="90000"/>
                </a:lnSpc>
                <a:spcBef>
                  <a:spcPts val="1000"/>
                </a:spcBef>
                <a:buFont typeface="Wingdings" pitchFamily="2" charset="2"/>
                <a:buChar char="ü"/>
              </a:pPr>
              <a:r>
                <a:rPr sz="2800">
                  <a:solidFill>
                    <a:srgbClr val="385723"/>
                  </a:solidFill>
                  <a:latin typeface="Calibri" pitchFamily="34" charset="0"/>
                </a:rPr>
                <a:t>Получение запроса</a:t>
              </a:r>
            </a:p>
            <a:p>
              <a:pPr marL="228600" lvl="0" indent="-228600">
                <a:lnSpc>
                  <a:spcPct val="90000"/>
                </a:lnSpc>
                <a:spcBef>
                  <a:spcPts val="1000"/>
                </a:spcBef>
                <a:buFont typeface="Wingdings" pitchFamily="2" charset="2"/>
                <a:buChar char="ü"/>
              </a:pPr>
              <a:r>
                <a:rPr sz="2800">
                  <a:solidFill>
                    <a:srgbClr val="385723"/>
                  </a:solidFill>
                  <a:latin typeface="Calibri" pitchFamily="34" charset="0"/>
                </a:rPr>
                <a:t>Согласование времени и даты</a:t>
              </a:r>
            </a:p>
            <a:p>
              <a:pPr marL="228600" lvl="0" indent="-228600">
                <a:lnSpc>
                  <a:spcPct val="90000"/>
                </a:lnSpc>
                <a:spcBef>
                  <a:spcPts val="1000"/>
                </a:spcBef>
                <a:buFont typeface="Wingdings" pitchFamily="2" charset="2"/>
                <a:buChar char="ü"/>
              </a:pPr>
              <a:r>
                <a:rPr sz="2800">
                  <a:solidFill>
                    <a:srgbClr val="385723"/>
                  </a:solidFill>
                  <a:latin typeface="Calibri" pitchFamily="34" charset="0"/>
                </a:rPr>
                <a:t>Назначение участников с каждой стороны</a:t>
              </a:r>
            </a:p>
            <a:p>
              <a:pPr marL="228600" lvl="0" indent="-228600">
                <a:lnSpc>
                  <a:spcPct val="90000"/>
                </a:lnSpc>
                <a:spcBef>
                  <a:spcPts val="1000"/>
                </a:spcBef>
                <a:buFont typeface="Wingdings" pitchFamily="2" charset="2"/>
                <a:buChar char="ü"/>
              </a:pPr>
              <a:r>
                <a:rPr sz="2800">
                  <a:solidFill>
                    <a:srgbClr val="385723"/>
                  </a:solidFill>
                  <a:latin typeface="Calibri" pitchFamily="34" charset="0"/>
                </a:rPr>
                <a:t>Получение документов (акты обследования семьи, ИПР, характеристики, проведенные мероприятия)</a:t>
              </a:r>
            </a:p>
            <a:p>
              <a:pPr marL="228600" lvl="0" indent="-228600">
                <a:lnSpc>
                  <a:spcPct val="90000"/>
                </a:lnSpc>
                <a:spcBef>
                  <a:spcPts val="1000"/>
                </a:spcBef>
                <a:buFont typeface="Wingdings" pitchFamily="2" charset="2"/>
                <a:buChar char="ü"/>
              </a:pPr>
              <a:r>
                <a:rPr sz="2800">
                  <a:solidFill>
                    <a:srgbClr val="385723"/>
                  </a:solidFill>
                  <a:latin typeface="Calibri" pitchFamily="34" charset="0"/>
                </a:rPr>
                <a:t>Проведение консилиума супервизоров</a:t>
              </a:r>
            </a:p>
            <a:p>
              <a:pPr marL="228600" lvl="0" indent="-228600">
                <a:lnSpc>
                  <a:spcPct val="90000"/>
                </a:lnSpc>
                <a:spcBef>
                  <a:spcPts val="1000"/>
                </a:spcBef>
                <a:buFont typeface="Wingdings" pitchFamily="2" charset="2"/>
                <a:buChar char="ü"/>
              </a:pPr>
              <a:r>
                <a:rPr sz="2800">
                  <a:solidFill>
                    <a:srgbClr val="385723"/>
                  </a:solidFill>
                  <a:latin typeface="Calibri" pitchFamily="34" charset="0"/>
                </a:rPr>
                <a:t>Составление плана проведения супервизии</a:t>
              </a:r>
            </a:p>
            <a:p>
              <a:pPr marL="228600" lvl="0" indent="-228600" algn="ctr">
                <a:lnSpc>
                  <a:spcPct val="90000"/>
                </a:lnSpc>
                <a:spcBef>
                  <a:spcPts val="1000"/>
                </a:spcBef>
                <a:buFont typeface=""/>
                <a:buChar char="•"/>
              </a:pPr>
              <a:endParaRPr sz="28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sp>
        <p:nvSpPr>
          <p:cNvPr id="11271" name="Заголовок 3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169988"/>
          </a:xfr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marL="0" marR="0" lvl="0" indent="0" algn="ctr"/>
            <a:r>
              <a:rPr sz="2800" b="1">
                <a:solidFill>
                  <a:srgbClr val="FFFFFF"/>
                </a:solidFill>
                <a:latin typeface="Arial Narrow" pitchFamily="34" charset="0"/>
                <a:ea typeface="Arial Unicode MS" pitchFamily="34" charset="-128"/>
              </a:rPr>
              <a:t>Подготовительный этап супервизии сложного случая</a:t>
            </a:r>
          </a:p>
        </p:txBody>
      </p:sp>
      <p:sp>
        <p:nvSpPr>
          <p:cNvPr id="11272" name="Прямоугольник 5"/>
          <p:cNvSpPr/>
          <p:nvPr/>
        </p:nvSpPr>
        <p:spPr>
          <a:xfrm>
            <a:off x="233363" y="125413"/>
            <a:ext cx="11663362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11273" name="Прямоугольник 6"/>
          <p:cNvSpPr/>
          <p:nvPr/>
        </p:nvSpPr>
        <p:spPr>
          <a:xfrm>
            <a:off x="0" y="6589713"/>
            <a:ext cx="12192000" cy="2682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pic>
        <p:nvPicPr>
          <p:cNvPr id="11" name="Рисунок 10" descr="Picture background"/>
          <p:cNvPicPr/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910918" y="3998259"/>
            <a:ext cx="2027984" cy="1978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7" descr="Picture background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12291" name="Заголовок 3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158875"/>
          </a:xfr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marL="0" marR="0" lvl="0" indent="0" algn="ctr"/>
            <a:r>
              <a:rPr sz="2800" b="1">
                <a:solidFill>
                  <a:srgbClr val="FFFFFF"/>
                </a:solidFill>
                <a:latin typeface="Arial Narrow" pitchFamily="34" charset="0"/>
                <a:ea typeface="Arial Unicode MS" pitchFamily="34" charset="-128"/>
              </a:rPr>
              <a:t>Основной этап супервизии сложного случая (очно или </a:t>
            </a:r>
            <a:r>
              <a:rPr sz="2800" b="1">
                <a:solidFill>
                  <a:srgbClr val="FFFFFF"/>
                </a:solidFill>
                <a:latin typeface="Arial Unicode MS" pitchFamily="34" charset="-128"/>
                <a:ea typeface="Arial Unicode MS" pitchFamily="34" charset="-128"/>
              </a:rPr>
              <a:t>ВКС)  </a:t>
            </a:r>
          </a:p>
        </p:txBody>
      </p:sp>
      <p:sp>
        <p:nvSpPr>
          <p:cNvPr id="12292" name="Объект 6"/>
          <p:cNvSpPr txBox="1">
            <a:spLocks noGrp="1"/>
          </p:cNvSpPr>
          <p:nvPr>
            <p:ph idx="4294967295"/>
          </p:nvPr>
        </p:nvSpPr>
        <p:spPr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4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0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>
              <a:buFont typeface="Wingdings" pitchFamily="2" charset="2"/>
              <a:buChar char="ü"/>
            </a:pPr>
            <a:r>
              <a:rPr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Активная фаза: представление случая, запрос</a:t>
            </a:r>
          </a:p>
          <a:p>
            <a:pPr marL="228600" marR="0" lvl="0" indent="-228600">
              <a:buFont typeface="Wingdings" pitchFamily="2" charset="2"/>
              <a:buChar char="ü"/>
            </a:pPr>
            <a:r>
              <a:rPr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Фаза интеграции: уточнение информации, выдвижение гипотез, выявление ресурсов и рисков</a:t>
            </a:r>
          </a:p>
          <a:p>
            <a:pPr marL="228600" marR="0" lvl="0" indent="-228600">
              <a:buFont typeface="Wingdings" pitchFamily="2" charset="2"/>
              <a:buChar char="ü"/>
            </a:pPr>
            <a:r>
              <a:rPr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Фаза принятия общих задач: совместное обсуждение дальнейших действий, итоговые рекомендации, решение о повторной супервизии </a:t>
            </a:r>
          </a:p>
          <a:p>
            <a:pPr marL="228600" marR="0" lvl="0" indent="-228600"/>
            <a:endParaRPr>
              <a:solidFill>
                <a:srgbClr val="000000"/>
              </a:solidFill>
            </a:endParaRPr>
          </a:p>
          <a:p>
            <a:pPr marL="228600" marR="0" lvl="0" indent="-228600" algn="ctr">
              <a:buNone/>
            </a:pPr>
            <a:endParaRPr>
              <a:solidFill>
                <a:srgbClr val="000000"/>
              </a:solidFill>
            </a:endParaRPr>
          </a:p>
        </p:txBody>
      </p:sp>
      <p:sp>
        <p:nvSpPr>
          <p:cNvPr id="12293" name="Прямоугольник 5"/>
          <p:cNvSpPr/>
          <p:nvPr/>
        </p:nvSpPr>
        <p:spPr>
          <a:xfrm>
            <a:off x="233363" y="125413"/>
            <a:ext cx="11663362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12294" name="Прямоугольник 6"/>
          <p:cNvSpPr/>
          <p:nvPr/>
        </p:nvSpPr>
        <p:spPr>
          <a:xfrm>
            <a:off x="0" y="6599238"/>
            <a:ext cx="12192000" cy="2682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pic>
        <p:nvPicPr>
          <p:cNvPr id="8" name="Рисунок 7" descr="Picture background"/>
          <p:cNvPicPr/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018494" y="4356846"/>
            <a:ext cx="1920408" cy="1918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Рисунок 7" descr="Picture background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13315" name="Объект 2"/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4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0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grpSp>
        <p:nvGrpSpPr>
          <p:cNvPr id="13318" name="Объект 6"/>
          <p:cNvGrpSpPr/>
          <p:nvPr/>
        </p:nvGrpSpPr>
        <p:grpSpPr>
          <a:xfrm>
            <a:off x="566738" y="1743075"/>
            <a:ext cx="10906125" cy="4657725"/>
            <a:chOff x="357" y="1098"/>
            <a:chExt cx="6870" cy="2934"/>
          </a:xfrm>
        </p:grpSpPr>
        <p:pic>
          <p:nvPicPr>
            <p:cNvPr id="13316" name="Объект 6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357" y="1098"/>
              <a:ext cx="6870" cy="2934"/>
            </a:xfrm>
            <a:prstGeom prst="rect">
              <a:avLst/>
            </a:prstGeom>
            <a:noFill/>
            <a:ln>
              <a:miter lim="800000"/>
            </a:ln>
          </p:spPr>
        </p:pic>
        <p:sp>
          <p:nvSpPr>
            <p:cNvPr id="13317" name="Прямоугольник 13316"/>
            <p:cNvSpPr/>
            <p:nvPr/>
          </p:nvSpPr>
          <p:spPr>
            <a:xfrm>
              <a:off x="539" y="1258"/>
              <a:ext cx="6506" cy="2570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ctr" anchorCtr="0">
              <a:noAutofit/>
            </a:bodyPr>
            <a:lstStyle>
              <a:lvl1pPr marL="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1pPr>
              <a:lvl2pPr marL="4572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2pPr>
              <a:lvl3pPr marL="9144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3pPr>
              <a:lvl4pPr marL="13716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4pPr>
              <a:lvl5pPr marL="1828800" indent="0" algn="l" defTabSz="914400" rtl="0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lang="ru-RU" altLang="en-US" sz="1800" b="0" i="0" u="none">
                  <a:solidFill>
                    <a:schemeClr val="tx1"/>
                  </a:solidFill>
                  <a:latin typeface="Arial" pitchFamily="34" charset="0"/>
                  <a:ea typeface="Arial" pitchFamily="34" charset="0"/>
                </a:defRPr>
              </a:lvl5pPr>
            </a:lstStyle>
            <a:p>
              <a:pPr marL="228600" lvl="0" indent="-228600">
                <a:lnSpc>
                  <a:spcPct val="90000"/>
                </a:lnSpc>
                <a:spcBef>
                  <a:spcPts val="1000"/>
                </a:spcBef>
                <a:buFont typeface="Wingdings" pitchFamily="2" charset="2"/>
                <a:buChar char="ü"/>
              </a:pPr>
              <a:r>
                <a:rPr sz="2800">
                  <a:solidFill>
                    <a:srgbClr val="385723"/>
                  </a:solidFill>
                  <a:latin typeface="Arial Narrow" pitchFamily="34" charset="0"/>
                </a:rPr>
                <a:t>Оформление рабочего протокола</a:t>
              </a:r>
            </a:p>
            <a:p>
              <a:pPr marL="228600" lvl="0" indent="-228600">
                <a:lnSpc>
                  <a:spcPct val="90000"/>
                </a:lnSpc>
                <a:spcBef>
                  <a:spcPts val="1000"/>
                </a:spcBef>
                <a:buFont typeface="Wingdings" pitchFamily="2" charset="2"/>
                <a:buChar char="ü"/>
              </a:pPr>
              <a:r>
                <a:rPr sz="2800">
                  <a:solidFill>
                    <a:srgbClr val="385723"/>
                  </a:solidFill>
                  <a:latin typeface="Arial Narrow" pitchFamily="34" charset="0"/>
                </a:rPr>
                <a:t>Выписка из протокола и ее отправка по месту требования </a:t>
              </a:r>
            </a:p>
            <a:p>
              <a:pPr marL="228600" lvl="0" indent="-228600">
                <a:lnSpc>
                  <a:spcPct val="90000"/>
                </a:lnSpc>
                <a:spcBef>
                  <a:spcPts val="1000"/>
                </a:spcBef>
                <a:buFont typeface="Wingdings" pitchFamily="2" charset="2"/>
                <a:buChar char="ü"/>
              </a:pPr>
              <a:r>
                <a:rPr sz="2800">
                  <a:solidFill>
                    <a:srgbClr val="385723"/>
                  </a:solidFill>
                  <a:latin typeface="Arial Narrow" pitchFamily="34" charset="0"/>
                </a:rPr>
                <a:t>Отсроченные результаты супервизии</a:t>
              </a:r>
            </a:p>
            <a:p>
              <a:pPr marL="228600" lvl="0" indent="-228600">
                <a:lnSpc>
                  <a:spcPct val="90000"/>
                </a:lnSpc>
                <a:spcBef>
                  <a:spcPts val="1000"/>
                </a:spcBef>
                <a:buFont typeface="Wingdings" pitchFamily="2" charset="2"/>
                <a:buChar char="ü"/>
              </a:pPr>
              <a:r>
                <a:rPr sz="2800">
                  <a:solidFill>
                    <a:srgbClr val="385723"/>
                  </a:solidFill>
                  <a:latin typeface="Arial Narrow" pitchFamily="34" charset="0"/>
                </a:rPr>
                <a:t>Повторная супервизия (при необходимости), но не ранее чем через 3 мес.</a:t>
              </a:r>
            </a:p>
            <a:p>
              <a:pPr marL="228600" lvl="0" indent="-228600">
                <a:lnSpc>
                  <a:spcPct val="90000"/>
                </a:lnSpc>
                <a:spcBef>
                  <a:spcPts val="1000"/>
                </a:spcBef>
                <a:buFont typeface="Wingdings" pitchFamily="2" charset="2"/>
                <a:buChar char="ü"/>
              </a:pPr>
              <a:r>
                <a:rPr sz="2800">
                  <a:solidFill>
                    <a:srgbClr val="385723"/>
                  </a:solidFill>
                  <a:latin typeface="Arial Narrow" pitchFamily="34" charset="0"/>
                </a:rPr>
                <a:t>Сбор кейса сложного случая (архив)</a:t>
              </a:r>
            </a:p>
            <a:p>
              <a:pPr marL="228600" lvl="0" indent="-228600">
                <a:lnSpc>
                  <a:spcPct val="90000"/>
                </a:lnSpc>
                <a:spcBef>
                  <a:spcPts val="1000"/>
                </a:spcBef>
                <a:buFont typeface=""/>
                <a:buChar char="•"/>
              </a:pPr>
              <a:endParaRPr sz="2800">
                <a:solidFill>
                  <a:srgbClr val="000000"/>
                </a:solidFill>
                <a:latin typeface="Arial Narrow" pitchFamily="34" charset="0"/>
              </a:endParaRPr>
            </a:p>
            <a:p>
              <a:pPr marL="228600" lvl="0" indent="-228600" algn="ctr">
                <a:lnSpc>
                  <a:spcPct val="90000"/>
                </a:lnSpc>
                <a:spcBef>
                  <a:spcPts val="1000"/>
                </a:spcBef>
                <a:buFont typeface=""/>
                <a:buChar char="•"/>
              </a:pPr>
              <a:endParaRPr sz="2800">
                <a:solidFill>
                  <a:srgbClr val="000000"/>
                </a:solidFill>
                <a:latin typeface="Calibri" pitchFamily="34" charset="0"/>
              </a:endParaRPr>
            </a:p>
          </p:txBody>
        </p:sp>
      </p:grpSp>
      <p:sp>
        <p:nvSpPr>
          <p:cNvPr id="13319" name="Заголовок 3"/>
          <p:cNvSpPr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158875"/>
          </a:xfr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marL="0" marR="0" lvl="0" indent="0" algn="ctr"/>
            <a:r>
              <a:rPr sz="2800" b="1">
                <a:solidFill>
                  <a:srgbClr val="FFFFFF"/>
                </a:solidFill>
                <a:latin typeface="Arial Narrow" pitchFamily="34" charset="0"/>
                <a:ea typeface="Arial Unicode MS" pitchFamily="34" charset="-128"/>
              </a:rPr>
              <a:t>Завершающий этап супервизии сложного случая</a:t>
            </a:r>
          </a:p>
        </p:txBody>
      </p:sp>
      <p:sp>
        <p:nvSpPr>
          <p:cNvPr id="13320" name="Прямоугольник 5"/>
          <p:cNvSpPr/>
          <p:nvPr/>
        </p:nvSpPr>
        <p:spPr>
          <a:xfrm>
            <a:off x="233363" y="125413"/>
            <a:ext cx="11663362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13321" name="Прямоугольник 6"/>
          <p:cNvSpPr/>
          <p:nvPr/>
        </p:nvSpPr>
        <p:spPr>
          <a:xfrm>
            <a:off x="0" y="6589713"/>
            <a:ext cx="12192000" cy="2682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pic>
        <p:nvPicPr>
          <p:cNvPr id="11" name="Рисунок 10" descr="Picture background"/>
          <p:cNvPicPr/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000565" y="4356846"/>
            <a:ext cx="1938337" cy="1999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8" descr="Picture background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14339" name="Rectangle 2"/>
          <p:cNvSpPr>
            <a:spLocks noGrp="1"/>
          </p:cNvSpPr>
          <p:nvPr>
            <p:ph type="title" idx="4294967295"/>
          </p:nvPr>
        </p:nvSpPr>
        <p:spPr>
          <a:xfrm>
            <a:off x="838200" y="317500"/>
            <a:ext cx="184150" cy="1420812"/>
          </a:xfrm>
          <a:prstGeom prst="rect">
            <a:avLst/>
          </a:prstGeom>
          <a:noFill/>
          <a:ln>
            <a:miter lim="800000"/>
          </a:ln>
        </p:spPr>
        <p:txBody>
          <a:bodyPr vert="horz" wrap="none" lIns="91440" tIns="45720" rIns="91440" bIns="45720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lvl="0" eaLnBrk="1" hangingPunct="1"/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endParaRPr lang="ru-RU" altLang="ru-RU" sz="3200">
              <a:solidFill>
                <a:srgbClr val="37AE79"/>
              </a:solidFill>
            </a:endParaRPr>
          </a:p>
        </p:txBody>
      </p:sp>
      <p:sp>
        <p:nvSpPr>
          <p:cNvPr id="14340" name="Прямоугольник 5"/>
          <p:cNvSpPr/>
          <p:nvPr/>
        </p:nvSpPr>
        <p:spPr>
          <a:xfrm>
            <a:off x="609600" y="261938"/>
            <a:ext cx="8453438" cy="7508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r>
              <a:rPr sz="2800" b="1">
                <a:solidFill>
                  <a:srgbClr val="FFFFFF"/>
                </a:solidFill>
                <a:latin typeface="Arial Narrow" pitchFamily="34" charset="0"/>
                <a:ea typeface="Arial Unicode MS" pitchFamily="34" charset="-128"/>
              </a:rPr>
              <a:t>Положение о внешней супервизии</a:t>
            </a:r>
          </a:p>
        </p:txBody>
      </p:sp>
      <p:graphicFrame>
        <p:nvGraphicFramePr>
          <p:cNvPr id="14341" name="Object 2"/>
          <p:cNvGraphicFramePr>
            <a:graphicFrameLocks noChangeAspect="1"/>
          </p:cNvGraphicFramePr>
          <p:nvPr/>
        </p:nvGraphicFramePr>
        <p:xfrm>
          <a:off x="646112" y="1130300"/>
          <a:ext cx="3786188" cy="517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Acrobat Document" r:id="rId4" imgW="0" imgH="0" progId="AcroExch.Document.DC">
                  <p:embed/>
                </p:oleObj>
              </mc:Choice>
              <mc:Fallback>
                <p:oleObj name="Acrobat Document" r:id="rId4" imgW="0" imgH="0" progId="AcroExch.Document.DC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6112" y="1130300"/>
                        <a:ext cx="3786188" cy="5175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2" name="Object 3"/>
          <p:cNvGraphicFramePr>
            <a:graphicFrameLocks noChangeAspect="1"/>
          </p:cNvGraphicFramePr>
          <p:nvPr/>
        </p:nvGraphicFramePr>
        <p:xfrm>
          <a:off x="5259388" y="1111250"/>
          <a:ext cx="3786188" cy="520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Acrobat Document" r:id="rId6" imgW="0" imgH="0" progId="AcroExch.Document.DC">
                  <p:embed/>
                </p:oleObj>
              </mc:Choice>
              <mc:Fallback>
                <p:oleObj name="Acrobat Document" r:id="rId6" imgW="0" imgH="0" progId="AcroExch.Document.DC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59388" y="1111250"/>
                        <a:ext cx="3786188" cy="52038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3" name="Прямоугольник 6"/>
          <p:cNvSpPr/>
          <p:nvPr/>
        </p:nvSpPr>
        <p:spPr>
          <a:xfrm>
            <a:off x="233363" y="125413"/>
            <a:ext cx="11663362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14344" name="Прямоугольник 7"/>
          <p:cNvSpPr/>
          <p:nvPr/>
        </p:nvSpPr>
        <p:spPr>
          <a:xfrm>
            <a:off x="0" y="6589713"/>
            <a:ext cx="12192000" cy="2682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pic>
        <p:nvPicPr>
          <p:cNvPr id="14345" name="Рисунок 9" descr="Picture background"/>
          <p:cNvPicPr/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39200" y="4060825"/>
            <a:ext cx="3352800" cy="2146300"/>
          </a:xfrm>
          <a:prstGeom prst="rect">
            <a:avLst/>
          </a:prstGeom>
          <a:noFill/>
          <a:ln>
            <a:noFill/>
            <a:miter lim="800000"/>
          </a:ln>
        </p:spPr>
      </p:pic>
      <p:graphicFrame>
        <p:nvGraphicFramePr>
          <p:cNvPr id="14346" name="Object 7"/>
          <p:cNvGraphicFramePr>
            <a:graphicFrameLocks noChangeAspect="1"/>
          </p:cNvGraphicFramePr>
          <p:nvPr/>
        </p:nvGraphicFramePr>
        <p:xfrm>
          <a:off x="9399588" y="600075"/>
          <a:ext cx="2322512" cy="328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Acrobat Document" r:id="rId9" imgW="0" imgH="0" progId="AcroExch.Document.7">
                  <p:embed/>
                </p:oleObj>
              </mc:Choice>
              <mc:Fallback>
                <p:oleObj name="Acrobat Document" r:id="rId9" imgW="0" imgH="0" progId="AcroExch.Document.7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399588" y="600075"/>
                        <a:ext cx="2322512" cy="32877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8" descr="Picture background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15363" name="Rectangle 2"/>
          <p:cNvSpPr>
            <a:spLocks noGrp="1"/>
          </p:cNvSpPr>
          <p:nvPr>
            <p:ph type="title" idx="4294967295"/>
          </p:nvPr>
        </p:nvSpPr>
        <p:spPr>
          <a:xfrm>
            <a:off x="838200" y="317500"/>
            <a:ext cx="184150" cy="1420812"/>
          </a:xfrm>
          <a:prstGeom prst="rect">
            <a:avLst/>
          </a:prstGeom>
          <a:noFill/>
          <a:ln>
            <a:miter lim="800000"/>
          </a:ln>
        </p:spPr>
        <p:txBody>
          <a:bodyPr vert="horz" wrap="none" lIns="91440" tIns="45720" rIns="91440" bIns="45720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lvl="0" eaLnBrk="1" hangingPunct="1"/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endParaRPr lang="ru-RU" altLang="ru-RU" sz="3200">
              <a:solidFill>
                <a:srgbClr val="37AE79"/>
              </a:solidFill>
            </a:endParaRPr>
          </a:p>
        </p:txBody>
      </p:sp>
      <p:sp>
        <p:nvSpPr>
          <p:cNvPr id="15364" name="Прямоугольник 5"/>
          <p:cNvSpPr/>
          <p:nvPr/>
        </p:nvSpPr>
        <p:spPr>
          <a:xfrm>
            <a:off x="360363" y="423863"/>
            <a:ext cx="8293100" cy="838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r>
              <a:rPr sz="2800" b="1">
                <a:solidFill>
                  <a:srgbClr val="FFFFFF"/>
                </a:solidFill>
                <a:latin typeface="Arial Narrow" pitchFamily="34" charset="0"/>
              </a:rPr>
              <a:t>Чек-листы</a:t>
            </a:r>
          </a:p>
        </p:txBody>
      </p:sp>
      <p:graphicFrame>
        <p:nvGraphicFramePr>
          <p:cNvPr id="15365" name="Object 4"/>
          <p:cNvGraphicFramePr>
            <a:graphicFrameLocks noChangeAspect="1"/>
          </p:cNvGraphicFramePr>
          <p:nvPr/>
        </p:nvGraphicFramePr>
        <p:xfrm>
          <a:off x="533400" y="1531938"/>
          <a:ext cx="4500562" cy="317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Acrobat Document" r:id="rId4" imgW="0" imgH="0" progId="AcroExch.Document.DC">
                  <p:embed/>
                </p:oleObj>
              </mc:Choice>
              <mc:Fallback>
                <p:oleObj name="Acrobat Document" r:id="rId4" imgW="0" imgH="0" progId="AcroExch.Document.DC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3400" y="1531938"/>
                        <a:ext cx="4500562" cy="31797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Object 3"/>
          <p:cNvGraphicFramePr>
            <a:graphicFrameLocks noChangeAspect="1"/>
          </p:cNvGraphicFramePr>
          <p:nvPr/>
        </p:nvGraphicFramePr>
        <p:xfrm>
          <a:off x="5375275" y="3019425"/>
          <a:ext cx="4929188" cy="348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Acrobat Document" r:id="rId6" imgW="0" imgH="0" progId="AcroExch.Document.DC">
                  <p:embed/>
                </p:oleObj>
              </mc:Choice>
              <mc:Fallback>
                <p:oleObj name="Acrobat Document" r:id="rId6" imgW="0" imgH="0" progId="AcroExch.Document.DC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75275" y="3019425"/>
                        <a:ext cx="4929188" cy="34829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7" name="Прямоугольник 6"/>
          <p:cNvSpPr/>
          <p:nvPr/>
        </p:nvSpPr>
        <p:spPr>
          <a:xfrm>
            <a:off x="233363" y="125413"/>
            <a:ext cx="11663362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15368" name="Прямоугольник 7"/>
          <p:cNvSpPr/>
          <p:nvPr/>
        </p:nvSpPr>
        <p:spPr>
          <a:xfrm>
            <a:off x="0" y="6589713"/>
            <a:ext cx="12192000" cy="2682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pic>
        <p:nvPicPr>
          <p:cNvPr id="15369" name="Picture 7" descr="C:\Users\User\Desktop\VZ-SA9dd3yTsBG6xD310x0GQ5-OgF5WvCxQezLHGTO9ixuTkA2Z9p1Jw3e9dL4TAaXAlhpfgiPW4hX4lRp98oGgd.jpg"/>
          <p:cNvPicPr/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212" r="23928"/>
          <a:stretch>
            <a:fillRect/>
          </a:stretch>
        </p:blipFill>
        <p:spPr>
          <a:xfrm>
            <a:off x="8955088" y="436562"/>
            <a:ext cx="2671762" cy="268287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8" descr="Picture background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16387" name="Rectangle 2"/>
          <p:cNvSpPr>
            <a:spLocks noGrp="1"/>
          </p:cNvSpPr>
          <p:nvPr>
            <p:ph type="title" idx="4294967295"/>
          </p:nvPr>
        </p:nvSpPr>
        <p:spPr>
          <a:xfrm>
            <a:off x="838200" y="317500"/>
            <a:ext cx="184150" cy="1420812"/>
          </a:xfrm>
          <a:prstGeom prst="rect">
            <a:avLst/>
          </a:prstGeom>
          <a:noFill/>
          <a:ln>
            <a:miter lim="800000"/>
          </a:ln>
        </p:spPr>
        <p:txBody>
          <a:bodyPr vert="horz" wrap="none" lIns="91440" tIns="45720" rIns="91440" bIns="45720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lvl="0" eaLnBrk="1" hangingPunct="1"/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endParaRPr lang="ru-RU" altLang="ru-RU" sz="3200">
              <a:solidFill>
                <a:srgbClr val="37AE79"/>
              </a:solidFill>
            </a:endParaRPr>
          </a:p>
        </p:txBody>
      </p:sp>
      <p:sp>
        <p:nvSpPr>
          <p:cNvPr id="16388" name="Прямоугольник 5"/>
          <p:cNvSpPr/>
          <p:nvPr/>
        </p:nvSpPr>
        <p:spPr>
          <a:xfrm>
            <a:off x="458788" y="406400"/>
            <a:ext cx="8293100" cy="838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r>
              <a:rPr sz="2800" b="1">
                <a:solidFill>
                  <a:srgbClr val="FFFFFF"/>
                </a:solidFill>
                <a:latin typeface="Arial Narrow" pitchFamily="34" charset="0"/>
              </a:rPr>
              <a:t>Буклет «Внешняя супервизия кризисного случая»</a:t>
            </a:r>
          </a:p>
        </p:txBody>
      </p:sp>
      <p:graphicFrame>
        <p:nvGraphicFramePr>
          <p:cNvPr id="16389" name="Object 6"/>
          <p:cNvGraphicFramePr>
            <a:graphicFrameLocks noChangeAspect="1"/>
          </p:cNvGraphicFramePr>
          <p:nvPr/>
        </p:nvGraphicFramePr>
        <p:xfrm>
          <a:off x="368300" y="1425575"/>
          <a:ext cx="4764088" cy="336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Acrobat Document" r:id="rId4" imgW="0" imgH="0" progId="AcroExch.Document.DC">
                  <p:embed/>
                </p:oleObj>
              </mc:Choice>
              <mc:Fallback>
                <p:oleObj name="Acrobat Document" r:id="rId4" imgW="0" imgH="0" progId="AcroExch.Document.DC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8300" y="1425575"/>
                        <a:ext cx="4764088" cy="33670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0" name="Object 5"/>
          <p:cNvGraphicFramePr>
            <a:graphicFrameLocks noChangeAspect="1"/>
          </p:cNvGraphicFramePr>
          <p:nvPr/>
        </p:nvGraphicFramePr>
        <p:xfrm>
          <a:off x="5711825" y="3000375"/>
          <a:ext cx="4902200" cy="346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Acrobat Document" r:id="rId6" imgW="0" imgH="0" progId="AcroExch.Document.DC">
                  <p:embed/>
                </p:oleObj>
              </mc:Choice>
              <mc:Fallback>
                <p:oleObj name="Acrobat Document" r:id="rId6" imgW="0" imgH="0" progId="AcroExch.Document.DC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711825" y="3000375"/>
                        <a:ext cx="4902200" cy="34639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1" name="Прямоугольник 6"/>
          <p:cNvSpPr/>
          <p:nvPr/>
        </p:nvSpPr>
        <p:spPr>
          <a:xfrm>
            <a:off x="233363" y="125413"/>
            <a:ext cx="11663362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16392" name="Прямоугольник 7"/>
          <p:cNvSpPr/>
          <p:nvPr/>
        </p:nvSpPr>
        <p:spPr>
          <a:xfrm>
            <a:off x="0" y="6589713"/>
            <a:ext cx="12192000" cy="2682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pic>
        <p:nvPicPr>
          <p:cNvPr id="16393" name="Рисунок 9" descr="Picture background"/>
          <p:cNvPicPr/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340000">
            <a:off x="9107488" y="592138"/>
            <a:ext cx="2711450" cy="2205038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11" descr="Picture background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17411" name="Rectangle 2"/>
          <p:cNvSpPr>
            <a:spLocks noGrp="1"/>
          </p:cNvSpPr>
          <p:nvPr>
            <p:ph type="title" idx="4294967295"/>
          </p:nvPr>
        </p:nvSpPr>
        <p:spPr>
          <a:xfrm>
            <a:off x="838200" y="317500"/>
            <a:ext cx="184150" cy="1420812"/>
          </a:xfrm>
          <a:prstGeom prst="rect">
            <a:avLst/>
          </a:prstGeom>
          <a:noFill/>
          <a:ln>
            <a:miter lim="800000"/>
          </a:ln>
        </p:spPr>
        <p:txBody>
          <a:bodyPr vert="horz" wrap="none" lIns="91440" tIns="45720" rIns="91440" bIns="45720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lvl="0" eaLnBrk="1" hangingPunct="1"/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endParaRPr lang="ru-RU" altLang="ru-RU" sz="3200">
              <a:solidFill>
                <a:srgbClr val="37AE79"/>
              </a:solidFill>
            </a:endParaRPr>
          </a:p>
        </p:txBody>
      </p:sp>
      <p:sp>
        <p:nvSpPr>
          <p:cNvPr id="17412" name="Прямоугольник 5"/>
          <p:cNvSpPr/>
          <p:nvPr/>
        </p:nvSpPr>
        <p:spPr>
          <a:xfrm>
            <a:off x="261938" y="423863"/>
            <a:ext cx="9075737" cy="838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r>
              <a:rPr sz="2800" b="1">
                <a:solidFill>
                  <a:srgbClr val="FFFFFF"/>
                </a:solidFill>
                <a:latin typeface="Arial Narrow" pitchFamily="34" charset="0"/>
                <a:ea typeface="Arial Unicode MS" pitchFamily="34" charset="-128"/>
              </a:rPr>
              <a:t>Методические пособия  </a:t>
            </a:r>
          </a:p>
        </p:txBody>
      </p:sp>
      <p:sp>
        <p:nvSpPr>
          <p:cNvPr id="17413" name="Прямоугольник 9"/>
          <p:cNvSpPr/>
          <p:nvPr/>
        </p:nvSpPr>
        <p:spPr>
          <a:xfrm>
            <a:off x="233363" y="125413"/>
            <a:ext cx="11663362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17414" name="Прямоугольник 10"/>
          <p:cNvSpPr/>
          <p:nvPr/>
        </p:nvSpPr>
        <p:spPr>
          <a:xfrm>
            <a:off x="0" y="6589713"/>
            <a:ext cx="12192000" cy="2682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pic>
        <p:nvPicPr>
          <p:cNvPr id="17415" name="Рисунок 2"/>
          <p:cNvPicPr/>
          <p:nvPr/>
        </p:nvPicPr>
        <p:blipFill>
          <a:blip r:embed="rId3"/>
          <a:stretch>
            <a:fillRect/>
          </a:stretch>
        </p:blipFill>
        <p:spPr>
          <a:xfrm>
            <a:off x="5345112" y="1371600"/>
            <a:ext cx="3622675" cy="512127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7416" name="Рисунок 5" descr="photo_2026-03-05_15-50-43"/>
          <p:cNvPicPr/>
          <p:nvPr/>
        </p:nvPicPr>
        <p:blipFill>
          <a:blip r:embed="rId4"/>
          <a:stretch>
            <a:fillRect/>
          </a:stretch>
        </p:blipFill>
        <p:spPr>
          <a:xfrm>
            <a:off x="703262" y="1376362"/>
            <a:ext cx="3609975" cy="50990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7417" name="Rectangle 9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4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0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800">
              <a:latin typeface="Arial" pitchFamily="34" charset="0"/>
              <a:ea typeface="Arial" pitchFamily="34" charset="0"/>
            </a:endParaRPr>
          </a:p>
        </p:txBody>
      </p:sp>
      <p:sp>
        <p:nvSpPr>
          <p:cNvPr id="17418" name="Rectangle 10"/>
          <p:cNvSpPr/>
          <p:nvPr/>
        </p:nvSpPr>
        <p:spPr>
          <a:xfrm>
            <a:off x="0" y="457200"/>
            <a:ext cx="121920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ctr" anchorCtr="0">
            <a:sp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4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0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800">
              <a:latin typeface="Arial" pitchFamily="34" charset="0"/>
              <a:ea typeface="Arial" pitchFamily="34" charset="0"/>
            </a:endParaRPr>
          </a:p>
        </p:txBody>
      </p:sp>
      <p:pic>
        <p:nvPicPr>
          <p:cNvPr id="17419" name="Рисунок 6"/>
          <p:cNvPicPr/>
          <p:nvPr/>
        </p:nvPicPr>
        <p:blipFill>
          <a:blip r:embed="rId5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rcRect l="19193" t="22438" r="38651" b="24739"/>
          <a:stretch>
            <a:fillRect/>
          </a:stretch>
        </p:blipFill>
        <p:spPr>
          <a:xfrm rot="20280000">
            <a:off x="9556750" y="914400"/>
            <a:ext cx="2260600" cy="1592262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8" descr="Picture background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18435" name="Rectangle 2"/>
          <p:cNvSpPr>
            <a:spLocks noGrp="1"/>
          </p:cNvSpPr>
          <p:nvPr>
            <p:ph type="title" idx="4294967295"/>
          </p:nvPr>
        </p:nvSpPr>
        <p:spPr>
          <a:xfrm>
            <a:off x="838200" y="317500"/>
            <a:ext cx="184150" cy="1420812"/>
          </a:xfrm>
          <a:prstGeom prst="rect">
            <a:avLst/>
          </a:prstGeom>
          <a:noFill/>
          <a:ln>
            <a:miter lim="800000"/>
          </a:ln>
        </p:spPr>
        <p:txBody>
          <a:bodyPr vert="horz" wrap="none" lIns="91440" tIns="45720" rIns="91440" bIns="45720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lvl="0" eaLnBrk="1" hangingPunct="1"/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endParaRPr lang="ru-RU" altLang="ru-RU" sz="3200">
              <a:solidFill>
                <a:srgbClr val="37AE79"/>
              </a:solidFill>
            </a:endParaRPr>
          </a:p>
        </p:txBody>
      </p:sp>
      <p:sp>
        <p:nvSpPr>
          <p:cNvPr id="18436" name="Прямоугольник 5"/>
          <p:cNvSpPr/>
          <p:nvPr/>
        </p:nvSpPr>
        <p:spPr>
          <a:xfrm>
            <a:off x="458788" y="307975"/>
            <a:ext cx="9518650" cy="838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r>
              <a:rPr sz="2800" b="1">
                <a:solidFill>
                  <a:srgbClr val="FFFFFF"/>
                </a:solidFill>
                <a:latin typeface="Arial Narrow" pitchFamily="34" charset="0"/>
              </a:rPr>
              <a:t>Представление технологии на форуме «Вместе ради детей» Фонда поддержки детей </a:t>
            </a:r>
          </a:p>
        </p:txBody>
      </p:sp>
      <p:sp>
        <p:nvSpPr>
          <p:cNvPr id="18437" name="Прямоугольник 6"/>
          <p:cNvSpPr/>
          <p:nvPr/>
        </p:nvSpPr>
        <p:spPr>
          <a:xfrm>
            <a:off x="233363" y="125413"/>
            <a:ext cx="11663362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18438" name="Прямоугольник 7"/>
          <p:cNvSpPr/>
          <p:nvPr/>
        </p:nvSpPr>
        <p:spPr>
          <a:xfrm>
            <a:off x="0" y="6589713"/>
            <a:ext cx="12192000" cy="2682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18439" name="TextBox 9"/>
          <p:cNvSpPr txBox="1"/>
          <p:nvPr/>
        </p:nvSpPr>
        <p:spPr>
          <a:xfrm>
            <a:off x="958850" y="5727700"/>
            <a:ext cx="15875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eaLnBrk="1" hangingPunct="1"/>
            <a:r>
              <a:rPr sz="3200" b="1"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2021 год</a:t>
            </a:r>
          </a:p>
        </p:txBody>
      </p:sp>
      <p:sp>
        <p:nvSpPr>
          <p:cNvPr id="18440" name="TextBox 10"/>
          <p:cNvSpPr txBox="1"/>
          <p:nvPr/>
        </p:nvSpPr>
        <p:spPr>
          <a:xfrm>
            <a:off x="295275" y="2635250"/>
            <a:ext cx="3948113" cy="267811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eaLnBrk="1" hangingPunct="1"/>
            <a:r>
              <a:rPr sz="2800"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«Нить Ариадны». Технология внешней супервизии как один из инструментов социального сопровождения семьи с детьми (кейс-метод</a:t>
            </a:r>
            <a:r>
              <a:rPr sz="2800">
                <a:solidFill>
                  <a:srgbClr val="385723"/>
                </a:solidFill>
                <a:latin typeface="Arial Unicode MS" pitchFamily="34" charset="-128"/>
                <a:ea typeface="Arial Unicode MS" pitchFamily="34" charset="-128"/>
              </a:rPr>
              <a:t>)</a:t>
            </a:r>
            <a:endParaRPr sz="2800" b="1">
              <a:solidFill>
                <a:srgbClr val="385723"/>
              </a:solidFill>
              <a:latin typeface="Arial Unicode MS" pitchFamily="34" charset="-128"/>
              <a:ea typeface="Arial Unicode MS" pitchFamily="34" charset="-128"/>
            </a:endParaRPr>
          </a:p>
        </p:txBody>
      </p:sp>
      <p:pic>
        <p:nvPicPr>
          <p:cNvPr id="18441" name="Picture 5" descr="C:\Users\User\Desktop\Презентация лист 3.jpg"/>
          <p:cNvPicPr/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38528" r="37842" b="77992"/>
          <a:stretch>
            <a:fillRect/>
          </a:stretch>
        </p:blipFill>
        <p:spPr>
          <a:xfrm>
            <a:off x="520700" y="1273175"/>
            <a:ext cx="2527300" cy="13716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8442" name="Прямоугольник 14"/>
          <p:cNvSpPr/>
          <p:nvPr/>
        </p:nvSpPr>
        <p:spPr>
          <a:xfrm>
            <a:off x="7708900" y="2617788"/>
            <a:ext cx="4286250" cy="224631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eaLnBrk="1" hangingPunct="1"/>
            <a:r>
              <a:rPr sz="2800"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«Топ-коуч». Технология внешней супервизии специалистов учреждений системы профилактики семейного неблагополучия</a:t>
            </a:r>
          </a:p>
        </p:txBody>
      </p:sp>
      <p:sp>
        <p:nvSpPr>
          <p:cNvPr id="18443" name="TextBox 15"/>
          <p:cNvSpPr txBox="1"/>
          <p:nvPr/>
        </p:nvSpPr>
        <p:spPr>
          <a:xfrm>
            <a:off x="9286875" y="5773738"/>
            <a:ext cx="15875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eaLnBrk="1" hangingPunct="1"/>
            <a:r>
              <a:rPr sz="3200" b="1">
                <a:solidFill>
                  <a:srgbClr val="385723"/>
                </a:solidFill>
                <a:latin typeface="Arial Narrow" pitchFamily="34" charset="0"/>
                <a:ea typeface="Arial Unicode MS" pitchFamily="34" charset="-128"/>
              </a:rPr>
              <a:t>2022 год</a:t>
            </a:r>
          </a:p>
        </p:txBody>
      </p:sp>
      <p:pic>
        <p:nvPicPr>
          <p:cNvPr id="18446" name="Рисунок 19" descr="Z:\ДИРЕКТОР\ФОРУМ 2022\Топ-коуч супервизия\_IGP1165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4132262" y="1273175"/>
            <a:ext cx="3406775" cy="2401888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8447" name="Picture 6"/>
          <p:cNvPicPr/>
          <p:nvPr/>
        </p:nvPicPr>
        <p:blipFill>
          <a:blip r:embed="rId5"/>
          <a:srcRect t="29549" r="21204"/>
          <a:stretch>
            <a:fillRect/>
          </a:stretch>
        </p:blipFill>
        <p:spPr>
          <a:xfrm>
            <a:off x="4762500" y="3825875"/>
            <a:ext cx="2214562" cy="2640012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6" name="Рисунок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700" y="1249363"/>
            <a:ext cx="2413000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S:\OBMEN\ДРПФ\Логотип Фонда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1150" y="257175"/>
            <a:ext cx="1289050" cy="131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11" descr="Picture background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19459" name="Rectangle 2"/>
          <p:cNvSpPr>
            <a:spLocks noGrp="1"/>
          </p:cNvSpPr>
          <p:nvPr>
            <p:ph type="title" idx="4294967295"/>
          </p:nvPr>
        </p:nvSpPr>
        <p:spPr>
          <a:xfrm>
            <a:off x="838200" y="317500"/>
            <a:ext cx="184150" cy="1420812"/>
          </a:xfrm>
          <a:prstGeom prst="rect">
            <a:avLst/>
          </a:prstGeom>
          <a:noFill/>
          <a:ln>
            <a:miter lim="800000"/>
          </a:ln>
        </p:spPr>
        <p:txBody>
          <a:bodyPr vert="horz" wrap="none" lIns="91440" tIns="45720" rIns="91440" bIns="45720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lvl="0" eaLnBrk="1" hangingPunct="1"/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endParaRPr lang="ru-RU" altLang="ru-RU" sz="3200">
              <a:solidFill>
                <a:srgbClr val="37AE79"/>
              </a:solidFill>
            </a:endParaRPr>
          </a:p>
        </p:txBody>
      </p:sp>
      <p:sp>
        <p:nvSpPr>
          <p:cNvPr id="19460" name="Прямоугольник 5"/>
          <p:cNvSpPr/>
          <p:nvPr/>
        </p:nvSpPr>
        <p:spPr>
          <a:xfrm>
            <a:off x="261938" y="423863"/>
            <a:ext cx="8293100" cy="838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r>
              <a:rPr sz="2800" b="1">
                <a:solidFill>
                  <a:srgbClr val="FFFFFF"/>
                </a:solidFill>
                <a:latin typeface="Arial Narrow" pitchFamily="34" charset="0"/>
                <a:ea typeface="Arial Unicode MS" pitchFamily="34" charset="-128"/>
              </a:rPr>
              <a:t>Распространение практики «внешняя супервизия» по Челябинской области </a:t>
            </a:r>
          </a:p>
        </p:txBody>
      </p:sp>
      <p:sp>
        <p:nvSpPr>
          <p:cNvPr id="19461" name="TextBox 7"/>
          <p:cNvSpPr/>
          <p:nvPr/>
        </p:nvSpPr>
        <p:spPr>
          <a:xfrm>
            <a:off x="3916362" y="5508625"/>
            <a:ext cx="2828925" cy="3683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4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0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 Narrow" pitchFamily="34" charset="0"/>
                <a:ea typeface="Arial Unicode MS" pitchFamily="34" charset="-128"/>
              </a:rPr>
              <a:t>Семинары по запросам УСЗН</a:t>
            </a:r>
          </a:p>
        </p:txBody>
      </p:sp>
      <p:pic>
        <p:nvPicPr>
          <p:cNvPr id="19462" name="Picture 3" descr="C:\Users\User\Desktop\пдф\qsXfgnudUag.jpg"/>
          <p:cNvPicPr/>
          <p:nvPr/>
        </p:nvPicPr>
        <p:blipFill>
          <a:blip r:embed="rId3"/>
          <a:stretch>
            <a:fillRect/>
          </a:stretch>
        </p:blipFill>
        <p:spPr>
          <a:xfrm>
            <a:off x="207962" y="1779588"/>
            <a:ext cx="4000500" cy="300037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9463" name="TextBox 9"/>
          <p:cNvSpPr/>
          <p:nvPr/>
        </p:nvSpPr>
        <p:spPr>
          <a:xfrm>
            <a:off x="177800" y="1308100"/>
            <a:ext cx="3614738" cy="36988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>
            <a:spAutoFit/>
          </a:bodyPr>
          <a:lstStyle>
            <a:lvl1pPr marL="228600" indent="-228600" algn="l" defTabSz="914400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4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20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ru-RU" altLang="en-US" sz="1800" b="0" i="0" u="none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ru-RU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 Narrow" pitchFamily="34" charset="0"/>
                <a:ea typeface="Arial Unicode MS" pitchFamily="34" charset="-128"/>
              </a:rPr>
              <a:t>Кустовые семинары по запросам МСО</a:t>
            </a:r>
          </a:p>
        </p:txBody>
      </p:sp>
      <p:pic>
        <p:nvPicPr>
          <p:cNvPr id="19464" name="Picture 4" descr="C:\Users\Дмитрий\Desktop\НА ФЛЭШКУ\-v1H0VPIyso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4510088" y="1770062"/>
            <a:ext cx="3937000" cy="294640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9465" name="Picture 2" descr="C:\Users\User\Desktop\пдф\6A_3J2ViN2U.jpg"/>
          <p:cNvPicPr/>
          <p:nvPr/>
        </p:nvPicPr>
        <p:blipFill>
          <a:blip r:embed="rId5"/>
          <a:srcRect t="22280"/>
          <a:stretch>
            <a:fillRect/>
          </a:stretch>
        </p:blipFill>
        <p:spPr>
          <a:xfrm>
            <a:off x="7265988" y="3948112"/>
            <a:ext cx="4405312" cy="256857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9466" name="Прямоугольник 9"/>
          <p:cNvSpPr/>
          <p:nvPr/>
        </p:nvSpPr>
        <p:spPr>
          <a:xfrm>
            <a:off x="233363" y="125413"/>
            <a:ext cx="11663362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19467" name="Прямоугольник 10"/>
          <p:cNvSpPr/>
          <p:nvPr/>
        </p:nvSpPr>
        <p:spPr>
          <a:xfrm>
            <a:off x="0" y="6589713"/>
            <a:ext cx="12192000" cy="2682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pic>
        <p:nvPicPr>
          <p:cNvPr id="19468" name="Рисунок 13" descr="Picture background"/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99500" y="1128712"/>
            <a:ext cx="3268662" cy="2000250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Рисунок 11" descr="Picture background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20483" name="Rectangle 2"/>
          <p:cNvSpPr>
            <a:spLocks noGrp="1"/>
          </p:cNvSpPr>
          <p:nvPr>
            <p:ph type="title" idx="4294967295"/>
          </p:nvPr>
        </p:nvSpPr>
        <p:spPr>
          <a:xfrm>
            <a:off x="838200" y="317500"/>
            <a:ext cx="184150" cy="1420812"/>
          </a:xfrm>
          <a:prstGeom prst="rect">
            <a:avLst/>
          </a:prstGeom>
          <a:noFill/>
          <a:ln>
            <a:miter lim="800000"/>
          </a:ln>
        </p:spPr>
        <p:txBody>
          <a:bodyPr vert="horz" wrap="none" lIns="91440" tIns="45720" rIns="91440" bIns="45720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lvl="0" eaLnBrk="1" hangingPunct="1"/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endParaRPr lang="ru-RU" altLang="ru-RU" sz="3200">
              <a:solidFill>
                <a:srgbClr val="37AE79"/>
              </a:solidFill>
            </a:endParaRPr>
          </a:p>
        </p:txBody>
      </p:sp>
      <p:sp>
        <p:nvSpPr>
          <p:cNvPr id="20484" name="Прямоугольник 9"/>
          <p:cNvSpPr/>
          <p:nvPr/>
        </p:nvSpPr>
        <p:spPr>
          <a:xfrm>
            <a:off x="233363" y="125413"/>
            <a:ext cx="11663362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20485" name="Прямоугольник 10"/>
          <p:cNvSpPr/>
          <p:nvPr/>
        </p:nvSpPr>
        <p:spPr>
          <a:xfrm>
            <a:off x="0" y="6589713"/>
            <a:ext cx="12192000" cy="2682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pic>
        <p:nvPicPr>
          <p:cNvPr id="20486" name="Рисунок 2"/>
          <p:cNvPicPr/>
          <p:nvPr/>
        </p:nvPicPr>
        <p:blipFill>
          <a:blip r:embed="rId3"/>
          <a:stretch>
            <a:fillRect/>
          </a:stretch>
        </p:blipFill>
        <p:spPr>
          <a:xfrm>
            <a:off x="485775" y="1916112"/>
            <a:ext cx="5818188" cy="4056062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0487" name="Рисунок 4"/>
          <p:cNvPicPr/>
          <p:nvPr/>
        </p:nvPicPr>
        <p:blipFill>
          <a:blip r:embed="rId4"/>
          <a:srcRect l="22708" t="19120" r="13442" b="6731"/>
          <a:stretch>
            <a:fillRect/>
          </a:stretch>
        </p:blipFill>
        <p:spPr>
          <a:xfrm>
            <a:off x="6948488" y="1262062"/>
            <a:ext cx="4598988" cy="300355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0488" name="Рисунок 6"/>
          <p:cNvPicPr/>
          <p:nvPr/>
        </p:nvPicPr>
        <p:blipFill>
          <a:blip r:embed="rId5"/>
          <a:srcRect l="23548" t="24410" r="18379" b="27724"/>
          <a:stretch>
            <a:fillRect/>
          </a:stretch>
        </p:blipFill>
        <p:spPr>
          <a:xfrm>
            <a:off x="6948488" y="4265612"/>
            <a:ext cx="4630738" cy="214630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0489" name="Рисунок 12" descr="Picture background"/>
          <p:cNvPicPr/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91212" y="5319712"/>
            <a:ext cx="1057275" cy="105727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0490" name="Прямоугольник 5"/>
          <p:cNvSpPr/>
          <p:nvPr/>
        </p:nvSpPr>
        <p:spPr>
          <a:xfrm>
            <a:off x="233363" y="225425"/>
            <a:ext cx="9148762" cy="141922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r>
              <a:rPr sz="2800" b="1">
                <a:solidFill>
                  <a:srgbClr val="FFFFFF"/>
                </a:solidFill>
                <a:latin typeface="Arial Narrow" pitchFamily="34" charset="0"/>
                <a:ea typeface="Arial Unicode MS" pitchFamily="34" charset="-128"/>
              </a:rPr>
              <a:t>Подготовка региональных супервизоров.      </a:t>
            </a:r>
          </a:p>
          <a:p>
            <a:pPr marL="0" marR="0" lvl="0" indent="0" algn="ctr" eaLnBrk="1" hangingPunct="1"/>
            <a:r>
              <a:rPr sz="2800" b="1">
                <a:solidFill>
                  <a:srgbClr val="FFFFFF"/>
                </a:solidFill>
                <a:latin typeface="Arial Narrow" pitchFamily="34" charset="0"/>
                <a:ea typeface="Arial Unicode MS" pitchFamily="34" charset="-128"/>
              </a:rPr>
              <a:t>  Технология «внешняя супервизия – часть регионального консилиума</a:t>
            </a:r>
          </a:p>
        </p:txBody>
      </p:sp>
      <p:sp>
        <p:nvSpPr>
          <p:cNvPr id="20491" name="TextBox 7"/>
          <p:cNvSpPr txBox="1"/>
          <p:nvPr/>
        </p:nvSpPr>
        <p:spPr>
          <a:xfrm>
            <a:off x="9556750" y="374650"/>
            <a:ext cx="2460625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/>
            <a:r>
              <a:rPr sz="4800" b="1">
                <a:solidFill>
                  <a:srgbClr val="548235"/>
                </a:solidFill>
                <a:latin typeface="Calibri" pitchFamily="34" charset="0"/>
              </a:rPr>
              <a:t>2025 год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15" descr="Picture background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21507" name="Rectangle 2"/>
          <p:cNvSpPr>
            <a:spLocks noGrp="1"/>
          </p:cNvSpPr>
          <p:nvPr>
            <p:ph type="title" idx="4294967295"/>
          </p:nvPr>
        </p:nvSpPr>
        <p:spPr>
          <a:xfrm>
            <a:off x="376238" y="87312"/>
            <a:ext cx="184150" cy="1422400"/>
          </a:xfrm>
          <a:prstGeom prst="rect">
            <a:avLst/>
          </a:prstGeom>
          <a:noFill/>
          <a:ln>
            <a:miter lim="800000"/>
          </a:ln>
        </p:spPr>
        <p:txBody>
          <a:bodyPr vert="horz" wrap="none" lIns="91440" tIns="45720" rIns="91440" bIns="45720" anchor="ctr" anchorCtr="0">
            <a:spAutoFit/>
          </a:bodyPr>
          <a:lstStyle>
            <a:lvl1pPr marL="0" indent="0" algn="l" defTabSz="914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4400" b="0" i="0" u="none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ru-RU" altLang="en-US"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lvl="0" eaLnBrk="1" hangingPunct="1"/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r>
              <a:rPr lang="ru-RU" altLang="ru-RU" sz="3200">
                <a:solidFill>
                  <a:srgbClr val="37AE79"/>
                </a:solidFill>
                <a:latin typeface="Montserrat Medium"/>
              </a:rPr>
              <a:t/>
            </a:r>
            <a:br>
              <a:rPr lang="ru-RU" altLang="ru-RU" sz="3200">
                <a:solidFill>
                  <a:srgbClr val="37AE79"/>
                </a:solidFill>
                <a:latin typeface="Montserrat Medium"/>
              </a:rPr>
            </a:br>
            <a:endParaRPr lang="ru-RU" altLang="ru-RU" sz="3200">
              <a:solidFill>
                <a:srgbClr val="37AE79"/>
              </a:solidFill>
            </a:endParaRPr>
          </a:p>
        </p:txBody>
      </p:sp>
      <p:sp>
        <p:nvSpPr>
          <p:cNvPr id="21508" name="TextBox 10"/>
          <p:cNvSpPr txBox="1">
            <a:spLocks noChangeArrowheads="1"/>
          </p:cNvSpPr>
          <p:nvPr/>
        </p:nvSpPr>
        <p:spPr bwMode="auto">
          <a:xfrm>
            <a:off x="941388" y="3416300"/>
            <a:ext cx="5942989" cy="220060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eaLnBrk="1" hangingPunct="1"/>
            <a:r>
              <a:rPr sz="2400">
                <a:solidFill>
                  <a:srgbClr val="548235"/>
                </a:solidFill>
                <a:latin typeface="Montserrat Medium"/>
                <a:ea typeface="Calibri" pitchFamily="34" charset="0"/>
              </a:rPr>
              <a:t>г. Челябинск, ул. Румянцева 19а</a:t>
            </a:r>
          </a:p>
          <a:p>
            <a:pPr marL="0" marR="0" lvl="0" indent="0" eaLnBrk="1" hangingPunct="1"/>
            <a:endParaRPr sz="1600">
              <a:solidFill>
                <a:srgbClr val="548235"/>
              </a:solidFill>
              <a:latin typeface="Montserrat Medium"/>
              <a:ea typeface="Calibri" pitchFamily="34" charset="0"/>
            </a:endParaRPr>
          </a:p>
          <a:p>
            <a:pPr marL="0" marR="0" lvl="0" indent="0" eaLnBrk="1" hangingPunct="1"/>
            <a:r>
              <a:rPr sz="2400">
                <a:solidFill>
                  <a:srgbClr val="548235"/>
                </a:solidFill>
                <a:latin typeface="Montserrat Medium"/>
                <a:ea typeface="Calibri" pitchFamily="34" charset="0"/>
              </a:rPr>
              <a:t>8 (351) 700-17-71</a:t>
            </a:r>
          </a:p>
          <a:p>
            <a:pPr marL="0" marR="0" lvl="0" indent="0" eaLnBrk="1" hangingPunct="1"/>
            <a:endParaRPr sz="1600">
              <a:solidFill>
                <a:srgbClr val="548235"/>
              </a:solidFill>
              <a:latin typeface="Montserrat Medium"/>
              <a:ea typeface="Calibri" pitchFamily="34" charset="0"/>
            </a:endParaRPr>
          </a:p>
          <a:p>
            <a:pPr marL="0" marR="0" lvl="0" indent="0" eaLnBrk="1" hangingPunct="1"/>
            <a:r>
              <a:rPr lang="en-US" altLang="en-US" sz="2400">
                <a:solidFill>
                  <a:srgbClr val="548235"/>
                </a:solidFill>
                <a:latin typeface="Montserrat Medium"/>
                <a:ea typeface="Calibri" pitchFamily="34" charset="0"/>
              </a:rPr>
              <a:t>guso14.rum@minsoc74.ru</a:t>
            </a:r>
            <a:endParaRPr sz="2400">
              <a:solidFill>
                <a:srgbClr val="548235"/>
              </a:solidFill>
              <a:latin typeface="Montserrat Medium"/>
              <a:ea typeface="Calibri" pitchFamily="34" charset="0"/>
            </a:endParaRPr>
          </a:p>
          <a:p>
            <a:pPr marL="0" marR="0" lvl="0" indent="0" eaLnBrk="1" hangingPunct="1"/>
            <a:endParaRPr>
              <a:solidFill>
                <a:srgbClr val="37AE79"/>
              </a:solidFill>
              <a:latin typeface="Montserrat Medium"/>
              <a:ea typeface="Calibri" pitchFamily="34" charset="0"/>
            </a:endParaRPr>
          </a:p>
          <a:p>
            <a:pPr marL="0" marR="0" lvl="0" indent="0" eaLnBrk="1" hangingPunct="1"/>
            <a:endParaRPr b="1">
              <a:solidFill>
                <a:srgbClr val="385723"/>
              </a:solidFill>
              <a:latin typeface="Montserrat ExtraBold"/>
              <a:ea typeface="Calibri" pitchFamily="34" charset="0"/>
            </a:endParaRPr>
          </a:p>
        </p:txBody>
      </p:sp>
      <p:sp>
        <p:nvSpPr>
          <p:cNvPr id="21512" name="Прямоугольник 13"/>
          <p:cNvSpPr/>
          <p:nvPr/>
        </p:nvSpPr>
        <p:spPr>
          <a:xfrm>
            <a:off x="233363" y="125413"/>
            <a:ext cx="11663362" cy="7143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21513" name="Прямоугольник 14"/>
          <p:cNvSpPr/>
          <p:nvPr/>
        </p:nvSpPr>
        <p:spPr>
          <a:xfrm>
            <a:off x="0" y="6589713"/>
            <a:ext cx="12192000" cy="2682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37AE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algn="ctr" eaLnBrk="1" hangingPunct="1"/>
            <a:endParaRPr sz="2800">
              <a:solidFill>
                <a:srgbClr val="FFFFFF"/>
              </a:solidFill>
              <a:latin typeface="Montserrat Medium"/>
            </a:endParaRPr>
          </a:p>
        </p:txBody>
      </p:sp>
      <p:sp>
        <p:nvSpPr>
          <p:cNvPr id="21514" name="Прямоугольник 20"/>
          <p:cNvSpPr/>
          <p:nvPr/>
        </p:nvSpPr>
        <p:spPr>
          <a:xfrm>
            <a:off x="7332663" y="4464050"/>
            <a:ext cx="4635500" cy="3683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ru-RU" altLang="en-US" sz="1800" b="0" i="0" u="none">
                <a:solidFill>
                  <a:schemeClr val="tx1"/>
                </a:solidFill>
                <a:latin typeface="Arial" pitchFamily="34" charset="0"/>
                <a:ea typeface="Arial" pitchFamily="34" charset="0"/>
              </a:defRPr>
            </a:lvl5pPr>
          </a:lstStyle>
          <a:p>
            <a:pPr marL="0" marR="0" lvl="0" indent="0" eaLnBrk="1" hangingPunct="1"/>
            <a:r>
              <a:rPr>
                <a:solidFill>
                  <a:srgbClr val="548235"/>
                </a:solidFill>
              </a:rPr>
              <a:t>Группа ВКонтакте          семья-центр.рф</a:t>
            </a:r>
          </a:p>
        </p:txBody>
      </p:sp>
      <p:pic>
        <p:nvPicPr>
          <p:cNvPr id="21515" name="Рисунок 21"/>
          <p:cNvPicPr/>
          <p:nvPr/>
        </p:nvPicPr>
        <p:blipFill>
          <a:blip r:embed="rId3"/>
          <a:stretch>
            <a:fillRect/>
          </a:stretch>
        </p:blipFill>
        <p:spPr>
          <a:xfrm>
            <a:off x="7927975" y="5057775"/>
            <a:ext cx="1252538" cy="12541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1516" name="Рисунок 22"/>
          <p:cNvPicPr/>
          <p:nvPr/>
        </p:nvPicPr>
        <p:blipFill>
          <a:blip r:embed="rId4"/>
          <a:stretch>
            <a:fillRect/>
          </a:stretch>
        </p:blipFill>
        <p:spPr>
          <a:xfrm>
            <a:off x="10293350" y="5086350"/>
            <a:ext cx="1217612" cy="1223962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4" name="Picture 14" descr="Picture background"/>
          <p:cNvPicPr>
            <a:picLocks noChangeAspect="1" noChangeArrowheads="1"/>
          </p:cNvPicPr>
          <p:nvPr/>
        </p:nvPicPr>
        <p:blipFill>
          <a:blip r:embed="rId5"/>
          <a:srcRect l="13966" t="7014" r="13188" b="10164"/>
          <a:stretch>
            <a:fillRect/>
          </a:stretch>
        </p:blipFill>
        <p:spPr bwMode="auto">
          <a:xfrm>
            <a:off x="1003300" y="646113"/>
            <a:ext cx="10166350" cy="2266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114570" y="3397625"/>
            <a:ext cx="901783" cy="50186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304800" y="3997120"/>
            <a:ext cx="457200" cy="4572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281215" y="4598894"/>
            <a:ext cx="516643" cy="51664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563C1"/>
        </a:hlink>
        <a:folHlink>
          <a:srgbClr val="954F72"/>
        </a:folHlink>
      </a:clrScheme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1501</TotalTime>
  <Words>596</Words>
  <Application>Microsoft Office PowerPoint</Application>
  <PresentationFormat>Широкоэкранный</PresentationFormat>
  <Paragraphs>125</Paragraphs>
  <Slides>20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1" baseType="lpstr">
      <vt:lpstr>Arial Unicode MS</vt:lpstr>
      <vt:lpstr>Arial</vt:lpstr>
      <vt:lpstr>Arial Narrow</vt:lpstr>
      <vt:lpstr>Calibri</vt:lpstr>
      <vt:lpstr>Calibri Light</vt:lpstr>
      <vt:lpstr>Franklin Gothic Demi</vt:lpstr>
      <vt:lpstr>Montserrat ExtraBold</vt:lpstr>
      <vt:lpstr>Montserrat Medium</vt:lpstr>
      <vt:lpstr>Wingdings</vt:lpstr>
      <vt:lpstr>Тема Office</vt:lpstr>
      <vt:lpstr>Acrobat Document</vt:lpstr>
      <vt:lpstr>  </vt:lpstr>
      <vt:lpstr>  </vt:lpstr>
      <vt:lpstr>  </vt:lpstr>
      <vt:lpstr>  </vt:lpstr>
      <vt:lpstr>  </vt:lpstr>
      <vt:lpstr>  </vt:lpstr>
      <vt:lpstr>  </vt:lpstr>
      <vt:lpstr>  </vt:lpstr>
      <vt:lpstr>Этапы внешней супервизии сложного случая</vt:lpstr>
      <vt:lpstr>Подготовительный этап супервизии сложного случая</vt:lpstr>
      <vt:lpstr>Основной этап супервизии сложного случая (очно или ВКС)  </vt:lpstr>
      <vt:lpstr>Завершающий этап супервизии сложного случая</vt:lpstr>
      <vt:lpstr>  </vt:lpstr>
      <vt:lpstr>  </vt:lpstr>
      <vt:lpstr>  </vt:lpstr>
      <vt:lpstr>  </vt:lpstr>
      <vt:lpstr>  </vt:lpstr>
      <vt:lpstr>  </vt:lpstr>
      <vt:lpstr>  </vt:lpstr>
      <vt:lpstr>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67</cp:revision>
  <cp:lastPrinted>2024-10-22T10:02:14Z</cp:lastPrinted>
  <dcterms:created xsi:type="dcterms:W3CDTF">2023-08-01T05:07:17Z</dcterms:created>
  <dcterms:modified xsi:type="dcterms:W3CDTF">2026-08-19T04:55:47Z</dcterms:modified>
</cp:coreProperties>
</file>